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60" r:id="rId2"/>
    <p:sldId id="261" r:id="rId3"/>
    <p:sldId id="262" r:id="rId4"/>
    <p:sldId id="263" r:id="rId5"/>
    <p:sldId id="264" r:id="rId6"/>
    <p:sldId id="292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</p:sldIdLst>
  <p:sldSz cx="9144000" cy="5143500" type="screen16x9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1B28C"/>
    <a:srgbClr val="C8712D"/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01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tx1"/>
                </a:solidFill>
              </a:rPr>
              <a:t>Most</a:t>
            </a:r>
            <a:r>
              <a:rPr lang="en-US" baseline="0" dirty="0" smtClean="0">
                <a:solidFill>
                  <a:schemeClr val="tx1"/>
                </a:solidFill>
              </a:rPr>
              <a:t> Common Fraud Types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806747475939782"/>
          <c:y val="0.18418082057833546"/>
          <c:w val="0.42623969972459197"/>
          <c:h val="0.5514486877846619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6A8-487F-97E9-022DFEEFCC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A8-487F-97E9-022DFEEFCCC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6A8-487F-97E9-022DFEEFCCC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A8-487F-97E9-022DFEEFCCC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6A8-487F-97E9-022DFEEFCCCB}"/>
              </c:ext>
            </c:extLst>
          </c:dPt>
          <c:dLbls>
            <c:dLbl>
              <c:idx val="0"/>
              <c:layout>
                <c:manualLayout>
                  <c:x val="1.0032156635097287E-3"/>
                  <c:y val="1.7560214549501321E-2"/>
                </c:manualLayout>
              </c:layout>
              <c:tx>
                <c:rich>
                  <a:bodyPr/>
                  <a:lstStyle/>
                  <a:p>
                    <a:fld id="{C47CEAA4-0DAD-46F5-99ED-35E7E623DF57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6A8-487F-97E9-022DFEEFCCCB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5.3589290047915634E-2"/>
                  <c:y val="-6.0328798877222096E-2"/>
                </c:manualLayout>
              </c:layout>
              <c:tx>
                <c:rich>
                  <a:bodyPr/>
                  <a:lstStyle/>
                  <a:p>
                    <a:fld id="{BB8A9E1D-F448-4515-9B5D-023B696F3BB8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6A8-487F-97E9-022DFEEFCCCB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2.6937182909635937E-2"/>
                  <c:y val="-5.7090498611627974E-2"/>
                </c:manualLayout>
              </c:layout>
              <c:tx>
                <c:rich>
                  <a:bodyPr/>
                  <a:lstStyle/>
                  <a:p>
                    <a:fld id="{56CA7E5B-D392-41A3-9225-6555329E1ADF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6A8-487F-97E9-022DFEEFCCCB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6.9445514962018524E-3"/>
                  <c:y val="9.2242837760757816E-3"/>
                </c:manualLayout>
              </c:layout>
              <c:tx>
                <c:rich>
                  <a:bodyPr/>
                  <a:lstStyle/>
                  <a:p>
                    <a:fld id="{0194E8B7-88F8-42F5-B21D-E9B4E9949853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6A8-487F-97E9-022DFEEFCCCB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8767323115383785E-2"/>
                  <c:y val="3.4304443531462454E-2"/>
                </c:manualLayout>
              </c:layout>
              <c:tx>
                <c:rich>
                  <a:bodyPr/>
                  <a:lstStyle/>
                  <a:p>
                    <a:fld id="{5D2F62DA-6A0B-477F-83B9-F9DEDD52A6A1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6A8-487F-97E9-022DFEEFCCCB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Billing Schemes</c:v>
                </c:pt>
                <c:pt idx="1">
                  <c:v>Corruption Schemes</c:v>
                </c:pt>
                <c:pt idx="2">
                  <c:v>Skimming</c:v>
                </c:pt>
                <c:pt idx="3">
                  <c:v>Cash on Hand</c:v>
                </c:pt>
                <c:pt idx="4">
                  <c:v>Expense Reimbursement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34</c:v>
                </c:pt>
                <c:pt idx="1">
                  <c:v>31</c:v>
                </c:pt>
                <c:pt idx="2">
                  <c:v>25</c:v>
                </c:pt>
                <c:pt idx="3">
                  <c:v>17</c:v>
                </c:pt>
                <c:pt idx="4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A8-487F-97E9-022DFEEFCC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DEB8C-E333-44F6-A126-A7ECB36643E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5D595-9445-4A03-88AB-7CB9809E5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40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5485F-6F25-460F-B2A1-66597D1993C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D4126-7F6D-4896-BB40-6A6D951FA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49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F1D7F-CF4A-459F-B3F8-DDBAC945B5A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011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7446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0" y="4242547"/>
            <a:ext cx="9144000" cy="92087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7903" y="3532040"/>
            <a:ext cx="5029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kern="2000" spc="20" baseline="0" dirty="0" smtClean="0">
                <a:solidFill>
                  <a:schemeClr val="bg1"/>
                </a:solidFill>
              </a:rPr>
              <a:t>WEALTH ADVISORY  |  OUTSOURCING  |  AUDIT, TAX, AND CONSULTING</a:t>
            </a:r>
            <a:endParaRPr lang="en-US" sz="1050" kern="2000" spc="20" baseline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5503" y="3761384"/>
            <a:ext cx="4572000" cy="1923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650" dirty="0" smtClean="0">
                <a:solidFill>
                  <a:schemeClr val="bg1"/>
                </a:solidFill>
              </a:rPr>
              <a:t>Investment advisory services are offered through CliftonLarsonAllen Wealth Advisors, LLC, an SEC-registered investment advisor</a:t>
            </a:r>
            <a:endParaRPr lang="en-US" sz="650" dirty="0">
              <a:solidFill>
                <a:schemeClr val="bg1"/>
              </a:solidFill>
            </a:endParaRPr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 rot="16200000">
            <a:off x="8102342" y="738300"/>
            <a:ext cx="1771652" cy="31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bg2"/>
                </a:solidFill>
              </a:rPr>
              <a:t>©2019 CliftonLarsonAllen LLP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08745"/>
            <a:ext cx="590710" cy="59580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9691577" y="952487"/>
            <a:ext cx="2590800" cy="39502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ヒラギノ角ゴ Pro W3" pitchFamily="1" charset="-128"/>
                <a:cs typeface="+mn-cs"/>
              </a:rPr>
              <a:t>To change the picture: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aseline="0" dirty="0" smtClean="0"/>
              <a:t>Go to </a:t>
            </a:r>
            <a:r>
              <a:rPr lang="en-US" sz="1600" b="1" baseline="0" dirty="0" smtClean="0"/>
              <a:t>View</a:t>
            </a:r>
            <a:r>
              <a:rPr lang="en-US" sz="1600" baseline="0" dirty="0" smtClean="0"/>
              <a:t> / </a:t>
            </a:r>
            <a:r>
              <a:rPr lang="en-US" sz="1600" b="1" baseline="0" dirty="0" smtClean="0"/>
              <a:t>Slide Master </a:t>
            </a:r>
            <a:endParaRPr lang="en-US" sz="1600" kern="1200" dirty="0" smtClean="0">
              <a:solidFill>
                <a:schemeClr val="tx1"/>
              </a:solidFill>
              <a:latin typeface="+mn-lt"/>
              <a:ea typeface="ヒラギノ角ゴ Pro W3" pitchFamily="1" charset="-128"/>
              <a:cs typeface="+mn-cs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ヒラギノ角ゴ Pro W3" pitchFamily="1" charset="-128"/>
                <a:cs typeface="+mn-cs"/>
              </a:rPr>
              <a:t>Right click on current image and select </a:t>
            </a:r>
            <a:r>
              <a:rPr lang="en-US" sz="1600" b="1" kern="1200" dirty="0" smtClean="0">
                <a:solidFill>
                  <a:schemeClr val="tx1"/>
                </a:solidFill>
                <a:latin typeface="+mn-lt"/>
                <a:ea typeface="ヒラギノ角ゴ Pro W3" pitchFamily="1" charset="-128"/>
                <a:cs typeface="+mn-cs"/>
              </a:rPr>
              <a:t>Change</a:t>
            </a: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ヒラギノ角ゴ Pro W3" pitchFamily="1" charset="-128"/>
                <a:cs typeface="+mn-cs"/>
              </a:rPr>
              <a:t> </a:t>
            </a:r>
            <a:r>
              <a:rPr lang="en-US" sz="1600" b="1" kern="1200" dirty="0" smtClean="0">
                <a:solidFill>
                  <a:schemeClr val="tx1"/>
                </a:solidFill>
                <a:latin typeface="+mn-lt"/>
                <a:ea typeface="ヒラギノ角ゴ Pro W3" pitchFamily="1" charset="-128"/>
                <a:cs typeface="+mn-cs"/>
              </a:rPr>
              <a:t>Picture…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ヒラギノ角ゴ Pro W3" pitchFamily="1" charset="-128"/>
                <a:cs typeface="+mn-cs"/>
              </a:rPr>
              <a:t>Browse to </a:t>
            </a:r>
            <a:r>
              <a:rPr lang="en-US" sz="1600" b="1" dirty="0" smtClean="0"/>
              <a:t>Y:\CLA Common\Administrative\Market Solutions\Share\~Image Library\_PowerPoint title slides\CLA Promise PPT\HD Version Images\Main Title Slide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ヒラギノ角ゴ Pro W3" pitchFamily="1" charset="-128"/>
              </a:rPr>
              <a:t>Select an image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30"/>
          <a:stretch/>
        </p:blipFill>
        <p:spPr>
          <a:xfrm>
            <a:off x="5293144" y="4483652"/>
            <a:ext cx="3539189" cy="390963"/>
          </a:xfrm>
          <a:prstGeom prst="rect">
            <a:avLst/>
          </a:prstGeom>
        </p:spPr>
      </p:pic>
      <p:sp>
        <p:nvSpPr>
          <p:cNvPr id="16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1960" y="1696116"/>
            <a:ext cx="5322835" cy="367202"/>
          </a:xfrm>
          <a:noFill/>
        </p:spPr>
        <p:txBody>
          <a:bodyPr/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91960" y="190250"/>
            <a:ext cx="5322835" cy="1394460"/>
          </a:xfrm>
          <a:noFill/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342900"/>
            <a:ext cx="3200399" cy="733425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1" y="514350"/>
            <a:ext cx="4572001" cy="40802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200399" cy="351829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00600"/>
            <a:ext cx="395782" cy="342900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8E24598-D429-A34B-B4A6-5808099B37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400" b="1">
                <a:solidFill>
                  <a:srgbClr val="C8712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00600"/>
            <a:ext cx="395782" cy="342900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8E24598-D429-A34B-B4A6-5808099B37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A Promis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54556"/>
          </a:xfrm>
          <a:prstGeom prst="rect">
            <a:avLst/>
          </a:prstGeom>
        </p:spPr>
      </p:pic>
      <p:sp>
        <p:nvSpPr>
          <p:cNvPr id="28" name="Date Placeholder 3"/>
          <p:cNvSpPr txBox="1">
            <a:spLocks/>
          </p:cNvSpPr>
          <p:nvPr/>
        </p:nvSpPr>
        <p:spPr>
          <a:xfrm rot="16200000">
            <a:off x="8102341" y="844290"/>
            <a:ext cx="1771652" cy="31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©2019 CliftonLarsonAllen LLP</a:t>
            </a:r>
            <a:endParaRPr lang="en-US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533400" y="3867150"/>
            <a:ext cx="0" cy="9906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00600"/>
            <a:ext cx="395782" cy="342900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F8E24598-D429-A34B-B4A6-5808099B37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9257"/>
            <a:ext cx="698839" cy="704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83"/>
          <a:stretch/>
        </p:blipFill>
        <p:spPr>
          <a:xfrm>
            <a:off x="457200" y="1573329"/>
            <a:ext cx="4432176" cy="8994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56" y="3925322"/>
            <a:ext cx="2131517" cy="874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14" name="Date Placeholder 3"/>
          <p:cNvSpPr txBox="1">
            <a:spLocks/>
          </p:cNvSpPr>
          <p:nvPr/>
        </p:nvSpPr>
        <p:spPr>
          <a:xfrm rot="16200000">
            <a:off x="8102341" y="844290"/>
            <a:ext cx="1771652" cy="31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800" dirty="0" smtClean="0">
                <a:solidFill>
                  <a:schemeClr val="tx2"/>
                </a:solidFill>
              </a:rPr>
              <a:t>©2019 CliftonLarsonAllen</a:t>
            </a:r>
            <a:r>
              <a:rPr lang="en-US" sz="800" baseline="0" dirty="0" smtClean="0">
                <a:solidFill>
                  <a:schemeClr val="tx2"/>
                </a:solidFill>
              </a:rPr>
              <a:t> LLP</a:t>
            </a:r>
            <a:endParaRPr lang="en-US" sz="8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87825" y="209550"/>
            <a:ext cx="1464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1"/>
                </a:solidFill>
              </a:rPr>
              <a:t>CLAconnect.com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1152"/>
            <a:ext cx="533400" cy="5379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20" y="4607399"/>
            <a:ext cx="250050" cy="2500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56" y="4622711"/>
            <a:ext cx="249087" cy="2490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615296"/>
            <a:ext cx="242153" cy="2421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38" y="4629150"/>
            <a:ext cx="280419" cy="197898"/>
          </a:xfrm>
          <a:prstGeom prst="rect">
            <a:avLst/>
          </a:prstGeom>
        </p:spPr>
      </p:pic>
      <p:sp>
        <p:nvSpPr>
          <p:cNvPr id="1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1" y="1504950"/>
            <a:ext cx="3276600" cy="2590800"/>
          </a:xfrm>
          <a:noFill/>
        </p:spPr>
        <p:txBody>
          <a:bodyPr anchor="ctr" anchorCtr="0"/>
          <a:lstStyle>
            <a:lvl1pPr marL="0" indent="3175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0" indent="3175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2pPr>
            <a:lvl3pPr marL="0" indent="3175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3pPr>
            <a:lvl4pPr marL="3175" indent="-3175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4pPr>
            <a:lvl5pPr marL="0" indent="3175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onso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3" y="0"/>
            <a:ext cx="9166757" cy="4485600"/>
          </a:xfrm>
          <a:prstGeom prst="rect">
            <a:avLst/>
          </a:prstGeom>
        </p:spPr>
      </p:pic>
      <p:sp>
        <p:nvSpPr>
          <p:cNvPr id="12" name="Date Placeholder 3"/>
          <p:cNvSpPr txBox="1">
            <a:spLocks/>
          </p:cNvSpPr>
          <p:nvPr/>
        </p:nvSpPr>
        <p:spPr>
          <a:xfrm rot="16200000">
            <a:off x="8102341" y="844290"/>
            <a:ext cx="1771652" cy="31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©2019 CliftonLarsonAllen LLP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-12572" y="4248149"/>
            <a:ext cx="9156571" cy="92087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63740" y="514350"/>
            <a:ext cx="2324100" cy="47705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baseline="0" dirty="0" smtClean="0"/>
              <a:t>To add a sponsor logo:</a:t>
            </a:r>
            <a:endParaRPr lang="en-US" sz="1600" b="0" baseline="0" dirty="0" smtClean="0"/>
          </a:p>
          <a:p>
            <a:r>
              <a:rPr lang="en-US" sz="1600" baseline="0" dirty="0" smtClean="0"/>
              <a:t>Go to </a:t>
            </a:r>
            <a:r>
              <a:rPr lang="en-US" sz="1600" b="1" baseline="0" dirty="0" smtClean="0"/>
              <a:t>View</a:t>
            </a:r>
            <a:r>
              <a:rPr lang="en-US" sz="1600" baseline="0" dirty="0" smtClean="0"/>
              <a:t> / </a:t>
            </a:r>
            <a:r>
              <a:rPr lang="en-US" sz="1600" b="1" baseline="0" dirty="0" smtClean="0"/>
              <a:t>Slide Master </a:t>
            </a:r>
          </a:p>
          <a:p>
            <a:endParaRPr lang="en-US" sz="1600" b="1" baseline="0" dirty="0" smtClean="0"/>
          </a:p>
          <a:p>
            <a:r>
              <a:rPr lang="en-US" sz="1600" baseline="0" dirty="0" smtClean="0"/>
              <a:t>right click on </a:t>
            </a:r>
            <a:r>
              <a:rPr lang="en-US" sz="1600" b="1" baseline="0" dirty="0" smtClean="0"/>
              <a:t>Add sponsor logo here</a:t>
            </a:r>
            <a:r>
              <a:rPr lang="en-US" sz="1600" baseline="0" dirty="0" smtClean="0"/>
              <a:t>, select </a:t>
            </a:r>
            <a:r>
              <a:rPr lang="en-US" sz="1600" b="1" baseline="0" dirty="0" smtClean="0"/>
              <a:t>Change picture… </a:t>
            </a:r>
            <a:r>
              <a:rPr lang="en-US" sz="1600" baseline="0" dirty="0" smtClean="0"/>
              <a:t>Browse to your saved co-sponsor’s logo and click </a:t>
            </a:r>
            <a:r>
              <a:rPr lang="en-US" sz="1600" b="1" baseline="0" dirty="0" smtClean="0"/>
              <a:t>Insert.</a:t>
            </a:r>
          </a:p>
          <a:p>
            <a:endParaRPr lang="en-US" sz="1600" b="1" baseline="0" dirty="0" smtClean="0"/>
          </a:p>
          <a:p>
            <a:r>
              <a:rPr lang="en-US" sz="1600" b="0" i="1" baseline="0" dirty="0" smtClean="0"/>
              <a:t>or</a:t>
            </a:r>
          </a:p>
          <a:p>
            <a:endParaRPr lang="en-US" sz="1600" b="1" baseline="0" dirty="0" smtClean="0"/>
          </a:p>
          <a:p>
            <a:r>
              <a:rPr lang="en-US" sz="1600" b="1" baseline="0" dirty="0" smtClean="0"/>
              <a:t>delete </a:t>
            </a:r>
            <a:r>
              <a:rPr lang="en-US" sz="1600" b="0" baseline="0" dirty="0" smtClean="0"/>
              <a:t>the </a:t>
            </a:r>
            <a:r>
              <a:rPr lang="en-US" sz="1600" b="1" baseline="0" dirty="0" smtClean="0"/>
              <a:t>Add sponsor logo here graphic </a:t>
            </a:r>
            <a:r>
              <a:rPr lang="en-US" sz="1600" b="0" baseline="0" dirty="0" smtClean="0"/>
              <a:t>and </a:t>
            </a:r>
            <a:r>
              <a:rPr lang="en-US" sz="1600" b="1" baseline="0" dirty="0" smtClean="0"/>
              <a:t>Paste </a:t>
            </a:r>
            <a:r>
              <a:rPr lang="en-US" sz="1600" b="0" baseline="0" dirty="0" smtClean="0"/>
              <a:t>in the sponsor logo. Scale and position the logo so it fits in the lower right corner.</a:t>
            </a:r>
            <a:endParaRPr lang="en-US" sz="1600" b="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38" y="4419600"/>
            <a:ext cx="590550" cy="590550"/>
          </a:xfrm>
          <a:prstGeom prst="rect">
            <a:avLst/>
          </a:prstGeom>
        </p:spPr>
      </p:pic>
      <p:sp>
        <p:nvSpPr>
          <p:cNvPr id="10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81000" y="1628398"/>
            <a:ext cx="5105400" cy="367202"/>
          </a:xfrm>
          <a:noFill/>
        </p:spPr>
        <p:txBody>
          <a:bodyPr/>
          <a:lstStyle>
            <a:lvl1pPr marL="0" indent="0" algn="l">
              <a:buFontTx/>
              <a:buNone/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95401"/>
            <a:ext cx="5105400" cy="1210318"/>
          </a:xfrm>
          <a:noFill/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818" y="4508105"/>
            <a:ext cx="1828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4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reate Opportunities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1" r="125"/>
          <a:stretch/>
        </p:blipFill>
        <p:spPr>
          <a:xfrm>
            <a:off x="13157" y="0"/>
            <a:ext cx="9141027" cy="51435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1" y="0"/>
            <a:ext cx="3855720" cy="5143500"/>
          </a:xfrm>
          <a:prstGeom prst="rect">
            <a:avLst/>
          </a:prstGeom>
          <a:solidFill>
            <a:srgbClr val="FFFFFF">
              <a:alpha val="8705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" name="Date Placeholder 3"/>
          <p:cNvSpPr txBox="1">
            <a:spLocks/>
          </p:cNvSpPr>
          <p:nvPr/>
        </p:nvSpPr>
        <p:spPr>
          <a:xfrm rot="16200000">
            <a:off x="8102341" y="844290"/>
            <a:ext cx="1771652" cy="31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tx1"/>
                </a:solidFill>
              </a:rPr>
              <a:t>©2019 CliftonLarsonAllen LLP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00600"/>
            <a:ext cx="395782" cy="342900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F8E24598-D429-A34B-B4A6-5808099B37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4800" y="4274441"/>
            <a:ext cx="3284221" cy="718139"/>
          </a:xfrm>
          <a:noFill/>
        </p:spPr>
        <p:txBody>
          <a:bodyPr/>
          <a:lstStyle>
            <a:lvl1pPr marL="0" indent="0" algn="l">
              <a:buFontTx/>
              <a:buNone/>
              <a:defRPr sz="1400" b="0">
                <a:solidFill>
                  <a:srgbClr val="819F3D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04801" y="3050501"/>
            <a:ext cx="3284220" cy="1167503"/>
          </a:xfrm>
          <a:noFill/>
        </p:spPr>
        <p:txBody>
          <a:bodyPr anchor="b" anchorCtr="0"/>
          <a:lstStyle>
            <a:lvl1pPr algn="l">
              <a:defRPr sz="1800">
                <a:solidFill>
                  <a:srgbClr val="819F3D"/>
                </a:solidFill>
              </a:defRPr>
            </a:lvl1pPr>
          </a:lstStyle>
          <a:p>
            <a:r>
              <a:rPr lang="en-US" dirty="0" smtClean="0"/>
              <a:t>Section Header Layout for </a:t>
            </a:r>
            <a:br>
              <a:rPr lang="en-US" dirty="0" smtClean="0"/>
            </a:br>
            <a:r>
              <a:rPr lang="en-US" dirty="0" smtClean="0"/>
              <a:t>Co-Sponsored Events 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24" y="912871"/>
            <a:ext cx="590550" cy="5905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76" y="1001376"/>
            <a:ext cx="1828800" cy="4572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363740" y="514350"/>
            <a:ext cx="2324100" cy="47705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baseline="0" dirty="0" smtClean="0"/>
              <a:t>To add a sponsor logo:</a:t>
            </a:r>
            <a:endParaRPr lang="en-US" sz="1600" b="0" baseline="0" dirty="0" smtClean="0"/>
          </a:p>
          <a:p>
            <a:r>
              <a:rPr lang="en-US" sz="1600" baseline="0" dirty="0" smtClean="0"/>
              <a:t>Go to </a:t>
            </a:r>
            <a:r>
              <a:rPr lang="en-US" sz="1600" b="1" baseline="0" dirty="0" smtClean="0"/>
              <a:t>View</a:t>
            </a:r>
            <a:r>
              <a:rPr lang="en-US" sz="1600" baseline="0" dirty="0" smtClean="0"/>
              <a:t> / </a:t>
            </a:r>
            <a:r>
              <a:rPr lang="en-US" sz="1600" b="1" baseline="0" dirty="0" smtClean="0"/>
              <a:t>Slide Master </a:t>
            </a:r>
          </a:p>
          <a:p>
            <a:endParaRPr lang="en-US" sz="1600" b="1" baseline="0" dirty="0" smtClean="0"/>
          </a:p>
          <a:p>
            <a:r>
              <a:rPr lang="en-US" sz="1600" baseline="0" dirty="0" smtClean="0"/>
              <a:t>right click on </a:t>
            </a:r>
            <a:r>
              <a:rPr lang="en-US" sz="1600" b="1" baseline="0" dirty="0" smtClean="0"/>
              <a:t>Add sponsor logo here</a:t>
            </a:r>
            <a:r>
              <a:rPr lang="en-US" sz="1600" baseline="0" dirty="0" smtClean="0"/>
              <a:t>, select </a:t>
            </a:r>
            <a:r>
              <a:rPr lang="en-US" sz="1600" b="1" baseline="0" dirty="0" smtClean="0"/>
              <a:t>Change picture… </a:t>
            </a:r>
            <a:r>
              <a:rPr lang="en-US" sz="1600" baseline="0" dirty="0" smtClean="0"/>
              <a:t>Browse to your saved co-sponsor’s logo and click </a:t>
            </a:r>
            <a:r>
              <a:rPr lang="en-US" sz="1600" b="1" baseline="0" dirty="0" smtClean="0"/>
              <a:t>Insert.</a:t>
            </a:r>
          </a:p>
          <a:p>
            <a:endParaRPr lang="en-US" sz="1600" b="1" baseline="0" dirty="0" smtClean="0"/>
          </a:p>
          <a:p>
            <a:r>
              <a:rPr lang="en-US" sz="1600" b="0" i="1" baseline="0" dirty="0" smtClean="0"/>
              <a:t>or</a:t>
            </a:r>
          </a:p>
          <a:p>
            <a:endParaRPr lang="en-US" sz="1600" b="1" baseline="0" dirty="0" smtClean="0"/>
          </a:p>
          <a:p>
            <a:r>
              <a:rPr lang="en-US" sz="1600" b="1" baseline="0" dirty="0" smtClean="0"/>
              <a:t>delete </a:t>
            </a:r>
            <a:r>
              <a:rPr lang="en-US" sz="1600" b="0" baseline="0" dirty="0" smtClean="0"/>
              <a:t>the </a:t>
            </a:r>
            <a:r>
              <a:rPr lang="en-US" sz="1600" b="1" baseline="0" dirty="0" smtClean="0"/>
              <a:t>Add sponsor logo here graphic </a:t>
            </a:r>
            <a:r>
              <a:rPr lang="en-US" sz="1600" b="0" baseline="0" dirty="0" smtClean="0"/>
              <a:t>and </a:t>
            </a:r>
            <a:r>
              <a:rPr lang="en-US" sz="1600" b="1" baseline="0" dirty="0" smtClean="0"/>
              <a:t>Paste </a:t>
            </a:r>
            <a:r>
              <a:rPr lang="en-US" sz="1600" b="0" baseline="0" dirty="0" smtClean="0"/>
              <a:t>in the sponsor logo. Scale and position the logo so it fits in the lower right corner.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75411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7446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0" y="4242547"/>
            <a:ext cx="9144000" cy="92087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0995" y="3580808"/>
            <a:ext cx="5029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kern="2000" spc="20" baseline="0" dirty="0" smtClean="0">
                <a:solidFill>
                  <a:schemeClr val="bg1"/>
                </a:solidFill>
              </a:rPr>
              <a:t>WEALTH ADVISORY  |  OUTSOURCING  |  AUDIT, TAX, AND CONSULTING</a:t>
            </a:r>
            <a:endParaRPr lang="en-US" sz="1050" kern="2000" spc="20" baseline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8595" y="3810152"/>
            <a:ext cx="4572000" cy="1923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650" dirty="0" smtClean="0">
                <a:solidFill>
                  <a:schemeClr val="bg1"/>
                </a:solidFill>
              </a:rPr>
              <a:t>Investment advisory services are offered through CliftonLarsonAllen Wealth Advisors, LLC, an SEC-registered investment advisor</a:t>
            </a:r>
            <a:endParaRPr lang="en-US" sz="650" dirty="0">
              <a:solidFill>
                <a:schemeClr val="bg1"/>
              </a:solidFill>
            </a:endParaRPr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 rot="16200000">
            <a:off x="8102342" y="738300"/>
            <a:ext cx="1771652" cy="31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tx2"/>
                </a:solidFill>
              </a:rPr>
              <a:t>©2019 CliftonLarsonAllen LLP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08745"/>
            <a:ext cx="590710" cy="595802"/>
          </a:xfrm>
          <a:prstGeom prst="rect">
            <a:avLst/>
          </a:prstGeom>
        </p:spPr>
      </p:pic>
      <p:sp>
        <p:nvSpPr>
          <p:cNvPr id="17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1960" y="1696116"/>
            <a:ext cx="5322835" cy="367202"/>
          </a:xfrm>
          <a:noFill/>
        </p:spPr>
        <p:txBody>
          <a:bodyPr/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1960" y="190250"/>
            <a:ext cx="5322835" cy="1394460"/>
          </a:xfrm>
          <a:noFill/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9691577" y="952487"/>
            <a:ext cx="2590800" cy="39502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ヒラギノ角ゴ Pro W3" pitchFamily="1" charset="-128"/>
                <a:cs typeface="+mn-cs"/>
              </a:rPr>
              <a:t>To change the picture: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aseline="0" dirty="0" smtClean="0"/>
              <a:t>Go to </a:t>
            </a:r>
            <a:r>
              <a:rPr lang="en-US" sz="1600" b="1" baseline="0" dirty="0" smtClean="0"/>
              <a:t>View</a:t>
            </a:r>
            <a:r>
              <a:rPr lang="en-US" sz="1600" baseline="0" dirty="0" smtClean="0"/>
              <a:t> / </a:t>
            </a:r>
            <a:r>
              <a:rPr lang="en-US" sz="1600" b="1" baseline="0" dirty="0" smtClean="0"/>
              <a:t>Slide Master </a:t>
            </a:r>
            <a:endParaRPr lang="en-US" sz="1600" kern="1200" dirty="0" smtClean="0">
              <a:solidFill>
                <a:schemeClr val="tx1"/>
              </a:solidFill>
              <a:latin typeface="+mn-lt"/>
              <a:ea typeface="ヒラギノ角ゴ Pro W3" pitchFamily="1" charset="-128"/>
              <a:cs typeface="+mn-cs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ヒラギノ角ゴ Pro W3" pitchFamily="1" charset="-128"/>
                <a:cs typeface="+mn-cs"/>
              </a:rPr>
              <a:t>Right click on current image and select </a:t>
            </a:r>
            <a:r>
              <a:rPr lang="en-US" sz="1600" b="1" kern="1200" dirty="0" smtClean="0">
                <a:solidFill>
                  <a:schemeClr val="tx1"/>
                </a:solidFill>
                <a:latin typeface="+mn-lt"/>
                <a:ea typeface="ヒラギノ角ゴ Pro W3" pitchFamily="1" charset="-128"/>
                <a:cs typeface="+mn-cs"/>
              </a:rPr>
              <a:t>Change</a:t>
            </a: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ヒラギノ角ゴ Pro W3" pitchFamily="1" charset="-128"/>
                <a:cs typeface="+mn-cs"/>
              </a:rPr>
              <a:t> </a:t>
            </a:r>
            <a:r>
              <a:rPr lang="en-US" sz="1600" b="1" kern="1200" dirty="0" smtClean="0">
                <a:solidFill>
                  <a:schemeClr val="tx1"/>
                </a:solidFill>
                <a:latin typeface="+mn-lt"/>
                <a:ea typeface="ヒラギノ角ゴ Pro W3" pitchFamily="1" charset="-128"/>
                <a:cs typeface="+mn-cs"/>
              </a:rPr>
              <a:t>Picture…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ヒラギノ角ゴ Pro W3" pitchFamily="1" charset="-128"/>
                <a:cs typeface="+mn-cs"/>
              </a:rPr>
              <a:t>Browse to </a:t>
            </a:r>
            <a:r>
              <a:rPr lang="en-US" sz="1600" b="1" dirty="0" smtClean="0"/>
              <a:t>Y:\CLA Common\Administrative\Market Solutions\Share\~Image Library\_PowerPoint title slides\CLA Promise PPT\HD Version Images\Main Title Slide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ヒラギノ角ゴ Pro W3" pitchFamily="1" charset="-128"/>
              </a:rPr>
              <a:t>Select an image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30"/>
          <a:stretch/>
        </p:blipFill>
        <p:spPr>
          <a:xfrm>
            <a:off x="5293144" y="4483652"/>
            <a:ext cx="3539189" cy="3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91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0"/>
            <a:ext cx="8229600" cy="3429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19650"/>
            <a:ext cx="395782" cy="342900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8E24598-D429-A34B-B4A6-5808099B37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404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/>
        </p:nvSpPr>
        <p:spPr>
          <a:xfrm rot="16200000">
            <a:off x="8102341" y="844290"/>
            <a:ext cx="1771652" cy="31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rgbClr val="939393"/>
                </a:solidFill>
              </a:rPr>
              <a:t>©2019 CliftonLarsonAllen LLP</a:t>
            </a:r>
            <a:endParaRPr lang="en-US" dirty="0">
              <a:solidFill>
                <a:srgbClr val="939393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1" y="499097"/>
            <a:ext cx="698839" cy="704864"/>
          </a:xfrm>
          <a:prstGeom prst="rect">
            <a:avLst/>
          </a:prstGeom>
        </p:spPr>
      </p:pic>
      <p:sp>
        <p:nvSpPr>
          <p:cNvPr id="20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4800" y="3302262"/>
            <a:ext cx="4891668" cy="367202"/>
          </a:xfrm>
          <a:noFill/>
        </p:spPr>
        <p:txBody>
          <a:bodyPr/>
          <a:lstStyle>
            <a:lvl1pPr marL="0" indent="0" algn="l">
              <a:buFontTx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04800" y="2236904"/>
            <a:ext cx="4891668" cy="1008920"/>
          </a:xfrm>
          <a:noFill/>
        </p:spPr>
        <p:txBody>
          <a:bodyPr anchor="b" anchorCtr="0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00600"/>
            <a:ext cx="395782" cy="342900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8E24598-D429-A34B-B4A6-5808099B37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04800" y="4500416"/>
            <a:ext cx="5029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kern="2000" spc="20" baseline="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WEALTH ADVISORY  |  OUTSOURCING  |  AUDIT, TAX, AND CONSULTING</a:t>
            </a:r>
            <a:endParaRPr lang="en-US" sz="1050" kern="2000" spc="20" baseline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318978" y="4729760"/>
            <a:ext cx="4572000" cy="1923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65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Investment advisory services are offered through CliftonLarsonAllen Wealth Advisors, LLC, an SEC-registered investment advisor</a:t>
            </a:r>
            <a:endParaRPr lang="en-US" sz="65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342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404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/>
        </p:nvSpPr>
        <p:spPr>
          <a:xfrm rot="16200000">
            <a:off x="8102341" y="844290"/>
            <a:ext cx="1771652" cy="31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rgbClr val="939393"/>
                </a:solidFill>
              </a:rPr>
              <a:t>©2019 CliftonLarsonAllen LLP</a:t>
            </a:r>
            <a:endParaRPr lang="en-US" dirty="0">
              <a:solidFill>
                <a:srgbClr val="939393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1" y="499097"/>
            <a:ext cx="698839" cy="704864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00600"/>
            <a:ext cx="395782" cy="342900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8E24598-D429-A34B-B4A6-5808099B37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04800" y="4500416"/>
            <a:ext cx="5029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kern="2000" spc="20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WEALTH ADVISORY  |  OUTSOURCING  |  AUDIT, TAX, AND CONSULTING</a:t>
            </a:r>
            <a:endParaRPr lang="en-US" sz="1050" kern="2000" spc="20" baseline="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318978" y="4729760"/>
            <a:ext cx="4572000" cy="1923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65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Investment advisory services are offered through CliftonLarsonAllen Wealth Advisors, LLC, an SEC-registered investment advisor</a:t>
            </a:r>
            <a:endParaRPr lang="en-US" sz="65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4800" y="3302262"/>
            <a:ext cx="4891668" cy="367202"/>
          </a:xfrm>
          <a:noFill/>
        </p:spPr>
        <p:txBody>
          <a:bodyPr/>
          <a:lstStyle>
            <a:lvl1pPr marL="0" indent="0" algn="l">
              <a:buFontTx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04800" y="2236904"/>
            <a:ext cx="4891668" cy="1008920"/>
          </a:xfrm>
          <a:noFill/>
        </p:spPr>
        <p:txBody>
          <a:bodyPr anchor="b" anchorCtr="0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5850"/>
            <a:ext cx="40386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5850"/>
            <a:ext cx="40386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2900"/>
            <a:ext cx="8229600" cy="685800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00600"/>
            <a:ext cx="395782" cy="342900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8E24598-D429-A34B-B4A6-5808099B37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071562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8712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55138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71562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8712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55138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2900"/>
            <a:ext cx="8229600" cy="685800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86800" y="4800600"/>
            <a:ext cx="395782" cy="342900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8E24598-D429-A34B-B4A6-5808099B37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2900"/>
            <a:ext cx="8229600" cy="685800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00600"/>
            <a:ext cx="395782" cy="342900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8E24598-D429-A34B-B4A6-5808099B37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00600"/>
            <a:ext cx="395782" cy="342900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8E24598-D429-A34B-B4A6-5808099B37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85" b="17071"/>
          <a:stretch/>
        </p:blipFill>
        <p:spPr>
          <a:xfrm>
            <a:off x="-259" y="4766733"/>
            <a:ext cx="9137820" cy="39793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781550"/>
            <a:ext cx="395782" cy="342900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6DAB3F6F-6A30-410C-8DAB-3E7769D71C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429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28700"/>
            <a:ext cx="822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740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4324350"/>
            <a:ext cx="2895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Date Placeholder 3"/>
          <p:cNvSpPr txBox="1">
            <a:spLocks/>
          </p:cNvSpPr>
          <p:nvPr/>
        </p:nvSpPr>
        <p:spPr>
          <a:xfrm rot="16200000">
            <a:off x="8102341" y="844290"/>
            <a:ext cx="1771652" cy="31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©2019 CliftonLarsonAllen LLP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800600"/>
            <a:ext cx="305891" cy="308528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794650" y="4825690"/>
            <a:ext cx="4105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Create Opportunities</a:t>
            </a:r>
            <a:endParaRPr lang="en-US" sz="1100" b="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2" r:id="rId3"/>
    <p:sldLayoutId id="2147483677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2" r:id="rId12"/>
    <p:sldLayoutId id="2147483670" r:id="rId13"/>
    <p:sldLayoutId id="2147483675" r:id="rId14"/>
    <p:sldLayoutId id="2147483676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819F3D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1" charset="0"/>
          <a:ea typeface="ヒラギノ角ゴ Pro W3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1" charset="0"/>
          <a:ea typeface="ヒラギノ角ゴ Pro W3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1" charset="0"/>
          <a:ea typeface="ヒラギノ角ゴ Pro W3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1" charset="0"/>
          <a:ea typeface="ヒラギノ角ゴ Pro W3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1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1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1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1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414142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414142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5000"/>
        <a:buFont typeface="Arial Narrow" pitchFamily="1" charset="0"/>
        <a:buChar char="◊"/>
        <a:defRPr sz="2000">
          <a:solidFill>
            <a:srgbClr val="414142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414142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rgbClr val="414142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Fraud Prevention: How to Identify and Protect Your Higher Ed Institution	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466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Fraud – More than Just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44" y="1028700"/>
            <a:ext cx="3317358" cy="3429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600" dirty="0" smtClean="0"/>
              <a:t>Monetary (losses that may or may not be recovered and costs and time spent of investigation/litigation)</a:t>
            </a:r>
          </a:p>
          <a:p>
            <a:pPr>
              <a:spcAft>
                <a:spcPts val="1200"/>
              </a:spcAft>
            </a:pPr>
            <a:r>
              <a:rPr lang="en-US" sz="1600" dirty="0" smtClean="0"/>
              <a:t>Loss of confidence from stakeholders (students – current and prospective, staff, auxiliary organizations, board members, donors…..)</a:t>
            </a:r>
          </a:p>
          <a:p>
            <a:pPr>
              <a:spcAft>
                <a:spcPts val="1200"/>
              </a:spcAft>
            </a:pPr>
            <a:r>
              <a:rPr lang="en-US" sz="1600" dirty="0" smtClean="0"/>
              <a:t>Reputation (newspapers, TV news, social media) – length of time and effort needed to restore reputation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207BB4-7615-4823-963B-C12F312658C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213" y="1491549"/>
            <a:ext cx="3022305" cy="226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People Commit Fraud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207BB4-7615-4823-963B-C12F312658C4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92552" y="1171773"/>
            <a:ext cx="3857480" cy="2571750"/>
          </a:xfrm>
        </p:spPr>
        <p:txBody>
          <a:bodyPr/>
          <a:lstStyle/>
          <a:p>
            <a:pPr marL="0" indent="0">
              <a:buNone/>
            </a:pPr>
            <a:r>
              <a:rPr lang="en-US" sz="2025" b="1" i="1" dirty="0"/>
              <a:t>Pressure – reason to commit fraud</a:t>
            </a:r>
          </a:p>
          <a:p>
            <a:r>
              <a:rPr lang="en-US" sz="1875" dirty="0"/>
              <a:t>Most of the time, pressure comes from a significant financial need/problem. </a:t>
            </a:r>
          </a:p>
          <a:p>
            <a:r>
              <a:rPr lang="en-US" sz="1875" dirty="0"/>
              <a:t>Often this need/problem is non-sharable in the eyes of the fraudster.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720902" y="1552296"/>
            <a:ext cx="3886200" cy="2857500"/>
            <a:chOff x="1752600" y="1828800"/>
            <a:chExt cx="5181600" cy="3810000"/>
          </a:xfrm>
        </p:grpSpPr>
        <p:sp>
          <p:nvSpPr>
            <p:cNvPr id="17" name="Isosceles Triangle 16"/>
            <p:cNvSpPr/>
            <p:nvPr/>
          </p:nvSpPr>
          <p:spPr bwMode="auto">
            <a:xfrm>
              <a:off x="1752600" y="1828800"/>
              <a:ext cx="5181600" cy="3810000"/>
            </a:xfrm>
            <a:prstGeom prst="triangl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>
                <a:rot lat="0" lon="0" rev="21594000"/>
              </a:lightRig>
            </a:scene3d>
            <a:sp3d extrusionH="374650">
              <a:bevelT w="520700" h="330200"/>
              <a:bevelB w="273050" h="336550"/>
            </a:sp3d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charset="0"/>
                <a:ea typeface="ヒラギノ角ゴ Pro W3" pitchFamily="1" charset="-128"/>
              </a:endParaRPr>
            </a:p>
          </p:txBody>
        </p:sp>
        <p:cxnSp>
          <p:nvCxnSpPr>
            <p:cNvPr id="18" name="Straight Connector 17"/>
            <p:cNvCxnSpPr>
              <a:stCxn id="17" idx="0"/>
            </p:cNvCxnSpPr>
            <p:nvPr/>
          </p:nvCxnSpPr>
          <p:spPr bwMode="auto">
            <a:xfrm>
              <a:off x="4343400" y="1828800"/>
              <a:ext cx="0" cy="2514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cxnSpLocks/>
              <a:stCxn id="17" idx="4"/>
            </p:cNvCxnSpPr>
            <p:nvPr/>
          </p:nvCxnSpPr>
          <p:spPr bwMode="auto">
            <a:xfrm flipH="1" flipV="1">
              <a:off x="4343400" y="4343400"/>
              <a:ext cx="2590800" cy="1295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>
              <a:endCxn id="17" idx="2"/>
            </p:cNvCxnSpPr>
            <p:nvPr/>
          </p:nvCxnSpPr>
          <p:spPr bwMode="auto">
            <a:xfrm flipH="1">
              <a:off x="1752600" y="4343400"/>
              <a:ext cx="2590800" cy="1295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 rot="18194518">
              <a:off x="2191252" y="3569374"/>
              <a:ext cx="244344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Rationalization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rot="3337643">
              <a:off x="4112851" y="3587049"/>
              <a:ext cx="23622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Opportunity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62300" y="4986607"/>
              <a:ext cx="2362200" cy="636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Pressure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1148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People Commit Fraud 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207BB4-7615-4823-963B-C12F312658C4}" type="slidenum">
              <a:rPr lang="en-US" smtClean="0"/>
              <a:t>12</a:t>
            </a:fld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866684" y="1451793"/>
            <a:ext cx="3639207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413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413000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Arial Narrow" pitchFamily="1" charset="0"/>
              <a:buChar char="◊"/>
              <a:defRPr sz="2000">
                <a:solidFill>
                  <a:srgbClr val="413000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413000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rgbClr val="413000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875" kern="0" dirty="0"/>
              <a:t>Opportunity is created by weak internal controls, poor oversight, and/or through use of one’s position and authority. </a:t>
            </a:r>
          </a:p>
          <a:p>
            <a:r>
              <a:rPr lang="en-US" sz="1875" kern="0" dirty="0"/>
              <a:t>Opportunity is the leg that institutions have the most control over.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866685" y="995164"/>
            <a:ext cx="4586468" cy="46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413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413000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Arial Narrow" pitchFamily="1" charset="0"/>
              <a:buChar char="◊"/>
              <a:defRPr sz="2000">
                <a:solidFill>
                  <a:srgbClr val="413000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413000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rgbClr val="413000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025" b="1" i="1" kern="0" dirty="0"/>
              <a:t>Opportunity – the ability to commit fraud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720902" y="1552296"/>
            <a:ext cx="3886200" cy="2857500"/>
            <a:chOff x="1752600" y="1828800"/>
            <a:chExt cx="5181600" cy="3810000"/>
          </a:xfrm>
        </p:grpSpPr>
        <p:sp>
          <p:nvSpPr>
            <p:cNvPr id="18" name="Isosceles Triangle 17"/>
            <p:cNvSpPr/>
            <p:nvPr/>
          </p:nvSpPr>
          <p:spPr bwMode="auto">
            <a:xfrm>
              <a:off x="1752600" y="1828800"/>
              <a:ext cx="5181600" cy="3810000"/>
            </a:xfrm>
            <a:prstGeom prst="triangl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>
                <a:rot lat="0" lon="0" rev="21594000"/>
              </a:lightRig>
            </a:scene3d>
            <a:sp3d extrusionH="374650">
              <a:bevelT w="520700" h="330200"/>
              <a:bevelB w="273050" h="336550"/>
            </a:sp3d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charset="0"/>
                <a:ea typeface="ヒラギノ角ゴ Pro W3" pitchFamily="1" charset="-128"/>
              </a:endParaRPr>
            </a:p>
          </p:txBody>
        </p:sp>
        <p:cxnSp>
          <p:nvCxnSpPr>
            <p:cNvPr id="19" name="Straight Connector 18"/>
            <p:cNvCxnSpPr>
              <a:stCxn id="18" idx="0"/>
            </p:cNvCxnSpPr>
            <p:nvPr/>
          </p:nvCxnSpPr>
          <p:spPr bwMode="auto">
            <a:xfrm>
              <a:off x="4343400" y="1828800"/>
              <a:ext cx="0" cy="2514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>
              <a:cxnSpLocks/>
              <a:stCxn id="18" idx="4"/>
            </p:cNvCxnSpPr>
            <p:nvPr/>
          </p:nvCxnSpPr>
          <p:spPr bwMode="auto">
            <a:xfrm flipH="1" flipV="1">
              <a:off x="4343400" y="4343400"/>
              <a:ext cx="2590800" cy="1295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endCxn id="18" idx="2"/>
            </p:cNvCxnSpPr>
            <p:nvPr/>
          </p:nvCxnSpPr>
          <p:spPr bwMode="auto">
            <a:xfrm flipH="1">
              <a:off x="1752600" y="4343400"/>
              <a:ext cx="2590800" cy="1295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 rot="18194518">
              <a:off x="2191252" y="3569374"/>
              <a:ext cx="244344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Rationalization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rot="3337643">
              <a:off x="4112851" y="3587049"/>
              <a:ext cx="23622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Opportunity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62300" y="4986607"/>
              <a:ext cx="2362200" cy="636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Pressure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9364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People Commit Fraud 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207BB4-7615-4823-963B-C12F312658C4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20902" y="1552296"/>
            <a:ext cx="3886200" cy="2857500"/>
            <a:chOff x="1752600" y="1828800"/>
            <a:chExt cx="5181600" cy="3810000"/>
          </a:xfrm>
        </p:grpSpPr>
        <p:sp>
          <p:nvSpPr>
            <p:cNvPr id="8" name="Isosceles Triangle 7"/>
            <p:cNvSpPr/>
            <p:nvPr/>
          </p:nvSpPr>
          <p:spPr bwMode="auto">
            <a:xfrm>
              <a:off x="1752600" y="1828800"/>
              <a:ext cx="5181600" cy="3810000"/>
            </a:xfrm>
            <a:prstGeom prst="triangl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>
                <a:rot lat="0" lon="0" rev="21594000"/>
              </a:lightRig>
            </a:scene3d>
            <a:sp3d extrusionH="374650">
              <a:bevelT w="520700" h="330200"/>
              <a:bevelB w="273050" h="336550"/>
            </a:sp3d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charset="0"/>
                <a:ea typeface="ヒラギノ角ゴ Pro W3" pitchFamily="1" charset="-128"/>
              </a:endParaRPr>
            </a:p>
          </p:txBody>
        </p:sp>
        <p:cxnSp>
          <p:nvCxnSpPr>
            <p:cNvPr id="9" name="Straight Connector 8"/>
            <p:cNvCxnSpPr>
              <a:stCxn id="8" idx="0"/>
            </p:cNvCxnSpPr>
            <p:nvPr/>
          </p:nvCxnSpPr>
          <p:spPr bwMode="auto">
            <a:xfrm>
              <a:off x="4343400" y="1828800"/>
              <a:ext cx="0" cy="2514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>
              <a:cxnSpLocks/>
              <a:stCxn id="8" idx="4"/>
            </p:cNvCxnSpPr>
            <p:nvPr/>
          </p:nvCxnSpPr>
          <p:spPr bwMode="auto">
            <a:xfrm flipH="1" flipV="1">
              <a:off x="4343400" y="4343400"/>
              <a:ext cx="2590800" cy="1295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>
              <a:endCxn id="8" idx="2"/>
            </p:cNvCxnSpPr>
            <p:nvPr/>
          </p:nvCxnSpPr>
          <p:spPr bwMode="auto">
            <a:xfrm flipH="1">
              <a:off x="1752600" y="4343400"/>
              <a:ext cx="2590800" cy="1295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 rot="18194518">
              <a:off x="2191252" y="3569374"/>
              <a:ext cx="244344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Rationalization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3337643">
              <a:off x="4112851" y="3587049"/>
              <a:ext cx="23622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Opportunity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62300" y="4986607"/>
              <a:ext cx="2362200" cy="636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Pressure</a:t>
              </a:r>
            </a:p>
          </p:txBody>
        </p:sp>
      </p:grp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45312" y="1090493"/>
            <a:ext cx="42862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413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413000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Arial Narrow" pitchFamily="1" charset="0"/>
              <a:buChar char="◊"/>
              <a:defRPr sz="2000">
                <a:solidFill>
                  <a:srgbClr val="413000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413000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rgbClr val="413000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025" b="1" i="1" kern="0" dirty="0"/>
              <a:t>Rationalization – justifying the fraud</a:t>
            </a:r>
            <a:endParaRPr lang="en-US" sz="1875" kern="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739187" y="1490503"/>
            <a:ext cx="4077122" cy="68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413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413000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Arial Narrow" pitchFamily="1" charset="0"/>
              <a:buChar char="◊"/>
              <a:defRPr sz="2000">
                <a:solidFill>
                  <a:srgbClr val="413000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413000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rgbClr val="413000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875" kern="0" dirty="0"/>
              <a:t>Some common rationalizations for committing fraud are:</a:t>
            </a:r>
            <a:endParaRPr lang="en-US" sz="1050" kern="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45312" y="2096394"/>
            <a:ext cx="4086226" cy="242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413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413000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Arial Narrow" pitchFamily="1" charset="0"/>
              <a:buChar char="◊"/>
              <a:defRPr sz="2000">
                <a:solidFill>
                  <a:srgbClr val="413000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413000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rgbClr val="413000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sz="1600" kern="0" dirty="0"/>
              <a:t>The person believes they will lose </a:t>
            </a:r>
            <a:r>
              <a:rPr lang="en-US" sz="1600" kern="0" dirty="0" smtClean="0"/>
              <a:t>everything;</a:t>
            </a:r>
            <a:endParaRPr lang="en-US" sz="1600" kern="0" dirty="0"/>
          </a:p>
          <a:p>
            <a:pPr lvl="1"/>
            <a:r>
              <a:rPr lang="en-US" sz="1600" kern="0" dirty="0"/>
              <a:t>The person believes that no help is available from outside; </a:t>
            </a:r>
            <a:endParaRPr lang="en-US" sz="1600" kern="0" dirty="0" smtClean="0"/>
          </a:p>
          <a:p>
            <a:pPr lvl="1"/>
            <a:r>
              <a:rPr lang="en-US" sz="1600" kern="0" dirty="0">
                <a:solidFill>
                  <a:schemeClr val="tx1"/>
                </a:solidFill>
              </a:rPr>
              <a:t>The person labels the theft as “borrowing”, and fully intends to pay the stolen money back at some point;</a:t>
            </a:r>
          </a:p>
          <a:p>
            <a:pPr lvl="1"/>
            <a:r>
              <a:rPr lang="en-US" sz="1600" kern="0" dirty="0">
                <a:solidFill>
                  <a:schemeClr val="tx1"/>
                </a:solidFill>
              </a:rPr>
              <a:t>The person believes that something is owed to </a:t>
            </a:r>
            <a:r>
              <a:rPr lang="en-US" sz="1600" kern="0" dirty="0" smtClean="0">
                <a:solidFill>
                  <a:schemeClr val="tx1"/>
                </a:solidFill>
              </a:rPr>
              <a:t>him/her</a:t>
            </a:r>
            <a:endParaRPr lang="en-US" sz="1600" kern="0" dirty="0"/>
          </a:p>
          <a:p>
            <a:pPr lvl="1"/>
            <a:endParaRPr lang="en-US" sz="1350" kern="0" dirty="0"/>
          </a:p>
        </p:txBody>
      </p:sp>
    </p:spTree>
    <p:extLst>
      <p:ext uri="{BB962C8B-B14F-4D97-AF65-F5344CB8AC3E}">
        <p14:creationId xmlns:p14="http://schemas.microsoft.com/office/powerpoint/2010/main" val="139116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Flags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207BB4-7615-4823-963B-C12F312658C4}" type="slidenum">
              <a:rPr lang="en-US" smtClean="0"/>
              <a:t>14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44326" y="1028700"/>
            <a:ext cx="6172200" cy="3657600"/>
          </a:xfrm>
        </p:spPr>
        <p:txBody>
          <a:bodyPr/>
          <a:lstStyle/>
          <a:p>
            <a:pPr marL="0" indent="0">
              <a:spcAft>
                <a:spcPts val="900"/>
              </a:spcAft>
              <a:buNone/>
            </a:pPr>
            <a:r>
              <a:rPr lang="en-US" b="1" dirty="0" smtClean="0"/>
              <a:t>Some commonly seen red flags of fraud…</a:t>
            </a:r>
          </a:p>
          <a:p>
            <a:pPr>
              <a:spcAft>
                <a:spcPts val="900"/>
              </a:spcAft>
            </a:pPr>
            <a:r>
              <a:rPr lang="en-US" sz="2000" dirty="0"/>
              <a:t>Significant changes in behavior patterns</a:t>
            </a:r>
          </a:p>
          <a:p>
            <a:pPr>
              <a:spcAft>
                <a:spcPts val="900"/>
              </a:spcAft>
            </a:pPr>
            <a:r>
              <a:rPr lang="en-US" sz="2000" dirty="0"/>
              <a:t>Criminal or questionable background</a:t>
            </a:r>
          </a:p>
          <a:p>
            <a:pPr>
              <a:spcAft>
                <a:spcPts val="900"/>
              </a:spcAft>
            </a:pPr>
            <a:r>
              <a:rPr lang="en-US" sz="2000" dirty="0"/>
              <a:t>High personal debts or financial losses</a:t>
            </a:r>
          </a:p>
          <a:p>
            <a:pPr>
              <a:spcAft>
                <a:spcPts val="900"/>
              </a:spcAft>
            </a:pPr>
            <a:r>
              <a:rPr lang="en-US" sz="2000" dirty="0"/>
              <a:t>Inadequate income for lifestyle</a:t>
            </a:r>
          </a:p>
          <a:p>
            <a:pPr>
              <a:spcAft>
                <a:spcPts val="900"/>
              </a:spcAft>
            </a:pPr>
            <a:r>
              <a:rPr lang="en-US" sz="2000" dirty="0"/>
              <a:t>Addictions (gambling, drugs, etc.)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918" y="2372249"/>
            <a:ext cx="1970139" cy="187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20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Flags 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207BB4-7615-4823-963B-C12F312658C4}" type="slidenum">
              <a:rPr lang="en-US" smtClean="0"/>
              <a:t>15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732359" y="1028700"/>
            <a:ext cx="7627870" cy="3657600"/>
          </a:xfrm>
        </p:spPr>
        <p:txBody>
          <a:bodyPr/>
          <a:lstStyle/>
          <a:p>
            <a:pPr marL="0" indent="0">
              <a:spcAft>
                <a:spcPts val="900"/>
              </a:spcAft>
              <a:buNone/>
            </a:pPr>
            <a:r>
              <a:rPr lang="en-US" b="1" dirty="0" smtClean="0"/>
              <a:t>Some commonly seen red flags of fraud…</a:t>
            </a:r>
          </a:p>
          <a:p>
            <a:pPr>
              <a:spcAft>
                <a:spcPts val="900"/>
              </a:spcAft>
            </a:pPr>
            <a:r>
              <a:rPr lang="en-US" sz="2000" dirty="0"/>
              <a:t>Resentment of superiors and frustration with job</a:t>
            </a:r>
          </a:p>
          <a:p>
            <a:pPr>
              <a:spcAft>
                <a:spcPts val="900"/>
              </a:spcAft>
            </a:pPr>
            <a:r>
              <a:rPr lang="en-US" sz="2000" dirty="0"/>
              <a:t>Undue family, company, or community expectations</a:t>
            </a:r>
          </a:p>
          <a:p>
            <a:pPr>
              <a:spcAft>
                <a:spcPts val="900"/>
              </a:spcAft>
            </a:pPr>
            <a:r>
              <a:rPr lang="en-US" sz="2000" dirty="0"/>
              <a:t>Emotional trauma in home or work life</a:t>
            </a:r>
          </a:p>
          <a:p>
            <a:pPr>
              <a:spcAft>
                <a:spcPts val="900"/>
              </a:spcAft>
            </a:pPr>
            <a:r>
              <a:rPr lang="en-US" sz="2000" dirty="0"/>
              <a:t>Exerts control over financial information, refuses assistance, rebukes questions</a:t>
            </a:r>
          </a:p>
          <a:p>
            <a:pPr>
              <a:spcAft>
                <a:spcPts val="900"/>
              </a:spcAft>
            </a:pPr>
            <a:r>
              <a:rPr lang="en-US" sz="2000" dirty="0"/>
              <a:t>Pressure to allocate time to certain funding sources</a:t>
            </a:r>
          </a:p>
        </p:txBody>
      </p:sp>
    </p:spTree>
    <p:extLst>
      <p:ext uri="{BB962C8B-B14F-4D97-AF65-F5344CB8AC3E}">
        <p14:creationId xmlns:p14="http://schemas.microsoft.com/office/powerpoint/2010/main" val="98932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Preventative Controls vs Detective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782"/>
            <a:ext cx="8133184" cy="3429000"/>
          </a:xfrm>
        </p:spPr>
        <p:txBody>
          <a:bodyPr/>
          <a:lstStyle/>
          <a:p>
            <a:r>
              <a:rPr lang="en-US" sz="2000" b="1" dirty="0" smtClean="0"/>
              <a:t>Preventative controls: </a:t>
            </a:r>
            <a:r>
              <a:rPr lang="en-US" sz="2000" dirty="0" smtClean="0"/>
              <a:t>are in place so as to stop fraud from happening. Therefore preventative measures are intended to secure the organization and it processes against fraud.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Detective controls: </a:t>
            </a:r>
            <a:r>
              <a:rPr lang="en-US" sz="2000" dirty="0" smtClean="0"/>
              <a:t>are intended to find problems within an organization’s processes. Detective controls may be employed in accordance with many different goals such as quality control, fraud prevention and legal compliance</a:t>
            </a:r>
          </a:p>
          <a:p>
            <a:pPr marL="0" indent="0">
              <a:buNone/>
            </a:pPr>
            <a:r>
              <a:rPr lang="en-US" sz="1800" dirty="0" smtClean="0"/>
              <a:t> 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207BB4-7615-4823-963B-C12F312658C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33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Fraud Detected?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207BB4-7615-4823-963B-C12F312658C4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907177" y="1085850"/>
          <a:ext cx="5329646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Chart" r:id="rId3" imgW="7772400" imgH="5000625" progId="MSGraph.Chart.8">
                  <p:embed followColorScheme="full"/>
                </p:oleObj>
              </mc:Choice>
              <mc:Fallback>
                <p:oleObj name="Chart" r:id="rId3" imgW="7772400" imgH="5000625" progId="MSGraph.Chart.8">
                  <p:embed followColorScheme="full"/>
                  <p:pic>
                    <p:nvPicPr>
                      <p:cNvPr id="5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177" y="1085850"/>
                        <a:ext cx="5329646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6584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Fraud in Education - </a:t>
            </a:r>
            <a:br>
              <a:rPr lang="en-US" dirty="0" smtClean="0"/>
            </a:br>
            <a:r>
              <a:rPr lang="en-US" dirty="0" smtClean="0"/>
              <a:t>Most Common Fraudulent Activities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207BB4-7615-4823-963B-C12F312658C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4" name="Rounded Rectangle 13"/>
          <p:cNvSpPr/>
          <p:nvPr/>
        </p:nvSpPr>
        <p:spPr bwMode="auto">
          <a:xfrm>
            <a:off x="1629440" y="1124393"/>
            <a:ext cx="5917018" cy="348211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Fake Vendor Fraud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Employee Expense Reports Fraud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P-Cards Fraud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Wire Fraud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Donations Fraud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Multiple Check Deposits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Contract and Procurement Fraud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Financial Aid Fraud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Timesheet Fraud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Off-Site Cash, Check and Credit Card Fraud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2"/>
              </a:solidFill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2"/>
              </a:solidFill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00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Fake Vendor Fraud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207BB4-7615-4823-963B-C12F312658C4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2000" b="1" dirty="0"/>
              <a:t>Tips for institutions of higher learning to safeguard against fake vendor fraud</a:t>
            </a:r>
          </a:p>
          <a:p>
            <a:pPr lvl="1"/>
            <a:r>
              <a:rPr lang="en-US" sz="2000" dirty="0"/>
              <a:t>Segregation of duties</a:t>
            </a:r>
          </a:p>
          <a:p>
            <a:pPr lvl="2"/>
            <a:r>
              <a:rPr lang="en-US" dirty="0"/>
              <a:t>Vendor setup</a:t>
            </a:r>
          </a:p>
          <a:p>
            <a:pPr lvl="2"/>
            <a:r>
              <a:rPr lang="en-US" dirty="0"/>
              <a:t>Changes to vendor records</a:t>
            </a:r>
          </a:p>
          <a:p>
            <a:pPr lvl="1"/>
            <a:r>
              <a:rPr lang="en-US" sz="2000" dirty="0"/>
              <a:t>Vendor database management</a:t>
            </a:r>
          </a:p>
          <a:p>
            <a:pPr lvl="1"/>
            <a:r>
              <a:rPr lang="en-US" sz="2000" dirty="0"/>
              <a:t>Vendor activity review processes</a:t>
            </a:r>
          </a:p>
          <a:p>
            <a:pPr lvl="1"/>
            <a:r>
              <a:rPr lang="en-US" sz="2000" dirty="0"/>
              <a:t>Testing the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07" y="1876246"/>
            <a:ext cx="2573906" cy="257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3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Learning Objectives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At the end of this session, you will be able to: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Gain </a:t>
            </a:r>
            <a:r>
              <a:rPr lang="en-US" sz="2000" dirty="0"/>
              <a:t>an understanding of what fraud is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Understand </a:t>
            </a:r>
            <a:r>
              <a:rPr lang="en-US" sz="2000" dirty="0"/>
              <a:t>the reasons for why fraud occur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Name </a:t>
            </a:r>
            <a:r>
              <a:rPr lang="en-US" sz="2000" dirty="0"/>
              <a:t>the “top” frauds/schemes targeting higher education institutions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Explain </a:t>
            </a:r>
            <a:r>
              <a:rPr lang="en-US" sz="2000" dirty="0"/>
              <a:t>the potential impact of fraud on an institution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Identify </a:t>
            </a:r>
            <a:r>
              <a:rPr lang="en-US" sz="2000" dirty="0"/>
              <a:t>methods to prevent fraud in your institution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E24598-D429-A34B-B4A6-5808099B37D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2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Employee Expense Reports Fraud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207BB4-7615-4823-963B-C12F312658C4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6086743" y="3724929"/>
            <a:ext cx="2907966" cy="9738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97" y="976755"/>
            <a:ext cx="7546133" cy="3429000"/>
          </a:xfrm>
        </p:spPr>
        <p:txBody>
          <a:bodyPr>
            <a:noAutofit/>
          </a:bodyPr>
          <a:lstStyle/>
          <a:p>
            <a:r>
              <a:rPr lang="en-US" sz="2000" b="1" dirty="0"/>
              <a:t>Tips for institutions of higher learning to safeguard against </a:t>
            </a:r>
            <a:r>
              <a:rPr lang="en-US" sz="2000" b="1" dirty="0" smtClean="0"/>
              <a:t>employee expense report fraud</a:t>
            </a:r>
          </a:p>
          <a:p>
            <a:pPr lvl="1"/>
            <a:r>
              <a:rPr lang="en-US" sz="2000" dirty="0" smtClean="0"/>
              <a:t>Ensure a proper review process is in place for all employees (including the President)</a:t>
            </a:r>
          </a:p>
          <a:p>
            <a:pPr lvl="1"/>
            <a:r>
              <a:rPr lang="en-US" sz="2000" dirty="0" smtClean="0"/>
              <a:t>Establish a training program for reviewers/authorizers</a:t>
            </a:r>
          </a:p>
          <a:p>
            <a:pPr lvl="1"/>
            <a:r>
              <a:rPr lang="en-US" sz="2000" dirty="0" smtClean="0"/>
              <a:t>Properly establish control policies</a:t>
            </a:r>
          </a:p>
          <a:p>
            <a:pPr lvl="1"/>
            <a:r>
              <a:rPr lang="en-US" sz="2000" dirty="0" smtClean="0"/>
              <a:t>Review of expense report activity</a:t>
            </a:r>
          </a:p>
          <a:p>
            <a:pPr lvl="1"/>
            <a:r>
              <a:rPr lang="en-US" sz="2000" dirty="0" smtClean="0"/>
              <a:t>Sample testing</a:t>
            </a:r>
          </a:p>
          <a:p>
            <a:pPr lvl="1"/>
            <a:r>
              <a:rPr lang="en-US" sz="2000" dirty="0" smtClean="0"/>
              <a:t>Compare expense report activity to P-Cards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780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P-Cards Fraud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600" b="1" dirty="0"/>
              <a:t>Tips for institutions of higher learning to safeguard against </a:t>
            </a:r>
            <a:r>
              <a:rPr lang="en-US" sz="2600" b="1" dirty="0" smtClean="0"/>
              <a:t>P-Card fraud</a:t>
            </a:r>
          </a:p>
          <a:p>
            <a:pPr lvl="1"/>
            <a:r>
              <a:rPr lang="en-US" sz="2600" dirty="0"/>
              <a:t>Implement a training program for users and reviewers of P-Cards</a:t>
            </a:r>
          </a:p>
          <a:p>
            <a:pPr lvl="1"/>
            <a:r>
              <a:rPr lang="en-US" sz="2600" dirty="0"/>
              <a:t>Strong and detailed review of P-Card statements</a:t>
            </a:r>
          </a:p>
          <a:p>
            <a:pPr lvl="1"/>
            <a:r>
              <a:rPr lang="en-US" sz="2600" dirty="0"/>
              <a:t>Require that no personal use of cards are allowed</a:t>
            </a:r>
          </a:p>
          <a:p>
            <a:pPr lvl="1"/>
            <a:r>
              <a:rPr lang="en-US" sz="2600" dirty="0"/>
              <a:t>Limit the aggregate monthly P-card charges based on employee position</a:t>
            </a:r>
          </a:p>
          <a:p>
            <a:pPr lvl="1"/>
            <a:r>
              <a:rPr lang="en-US" sz="2600" dirty="0"/>
              <a:t>Properly established policies</a:t>
            </a:r>
          </a:p>
          <a:p>
            <a:pPr lvl="2"/>
            <a:r>
              <a:rPr lang="en-US" sz="2600" dirty="0"/>
              <a:t>Who should receive?</a:t>
            </a:r>
          </a:p>
          <a:p>
            <a:pPr lvl="2"/>
            <a:r>
              <a:rPr lang="en-US" sz="2600" dirty="0"/>
              <a:t>Restrictive limits</a:t>
            </a:r>
          </a:p>
          <a:p>
            <a:pPr lvl="2"/>
            <a:r>
              <a:rPr lang="en-US" sz="2600" dirty="0"/>
              <a:t>Proper use</a:t>
            </a:r>
          </a:p>
          <a:p>
            <a:pPr lvl="2"/>
            <a:r>
              <a:rPr lang="en-US" sz="2600" dirty="0"/>
              <a:t>Detailed receipts</a:t>
            </a:r>
          </a:p>
          <a:p>
            <a:pPr lvl="1"/>
            <a:r>
              <a:rPr lang="en-US" sz="2600" dirty="0"/>
              <a:t>Annual review of P-Card activity year over year</a:t>
            </a:r>
          </a:p>
          <a:p>
            <a:pPr lvl="1"/>
            <a:r>
              <a:rPr lang="en-US" sz="2600" dirty="0"/>
              <a:t>Sample tests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207BB4-7615-4823-963B-C12F312658C4}" type="slidenum">
              <a:rPr lang="en-US" smtClean="0"/>
              <a:t>21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590" y="2893558"/>
            <a:ext cx="2179888" cy="162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Wire Fraud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8620"/>
            <a:ext cx="7490150" cy="3429000"/>
          </a:xfrm>
        </p:spPr>
        <p:txBody>
          <a:bodyPr/>
          <a:lstStyle/>
          <a:p>
            <a:r>
              <a:rPr lang="en-US" sz="2000" b="1" dirty="0" smtClean="0"/>
              <a:t>Tips for institutions of higher learning to safeguard against wire fraud</a:t>
            </a:r>
          </a:p>
          <a:p>
            <a:pPr lvl="1"/>
            <a:r>
              <a:rPr lang="en-US" sz="1600" dirty="0"/>
              <a:t>Require all wires to be sent to preauthorized vendor or receiver bank accounts </a:t>
            </a:r>
          </a:p>
          <a:p>
            <a:pPr lvl="1"/>
            <a:r>
              <a:rPr lang="en-US" sz="1600" dirty="0"/>
              <a:t>Validation is extremely important for all email requests!  Verify the authenticity of the requester by speaking to them directly.  Never disclose sensitive information without proper approvals and authentication.  </a:t>
            </a:r>
          </a:p>
          <a:p>
            <a:pPr lvl="1"/>
            <a:r>
              <a:rPr lang="en-US" sz="1600" dirty="0"/>
              <a:t>Require all changes to vendor payment locations and account information include a second authorization</a:t>
            </a:r>
          </a:p>
          <a:p>
            <a:pPr lvl="1"/>
            <a:r>
              <a:rPr lang="en-US" sz="1600" dirty="0"/>
              <a:t>Require positive ID for all transfers through use of passwords and two factor  authentication or verification.</a:t>
            </a:r>
          </a:p>
          <a:p>
            <a:pPr lvl="1"/>
            <a:r>
              <a:rPr lang="en-US" sz="1600" dirty="0"/>
              <a:t>Require two approvals from authorized personnel and limit those with approval authority</a:t>
            </a:r>
          </a:p>
          <a:p>
            <a:pPr lvl="1"/>
            <a:r>
              <a:rPr lang="en-US" sz="1600" dirty="0"/>
              <a:t>Educate employees and students on what to look out for and how to avoid being a victim.</a:t>
            </a:r>
          </a:p>
          <a:p>
            <a:pPr lvl="1"/>
            <a:endParaRPr lang="en-US" sz="16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207BB4-7615-4823-963B-C12F312658C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93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Donations Fraud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Tips for institutions of higher learning to safeguard against </a:t>
            </a:r>
            <a:r>
              <a:rPr lang="en-US" sz="2000" b="1" dirty="0" smtClean="0"/>
              <a:t>donation fraud</a:t>
            </a:r>
          </a:p>
          <a:p>
            <a:pPr lvl="1"/>
            <a:r>
              <a:rPr lang="en-US" sz="2000" dirty="0"/>
              <a:t>Use donors’ egos as a control</a:t>
            </a:r>
          </a:p>
          <a:p>
            <a:pPr lvl="1"/>
            <a:r>
              <a:rPr lang="en-US" sz="2000" dirty="0"/>
              <a:t>Utilize two employees and a log as mail is opened</a:t>
            </a:r>
          </a:p>
          <a:p>
            <a:pPr lvl="1"/>
            <a:r>
              <a:rPr lang="en-US" sz="2000" dirty="0"/>
              <a:t>Send notes to donors who have donated in the past but not in the current year</a:t>
            </a:r>
          </a:p>
          <a:p>
            <a:pPr lvl="1"/>
            <a:r>
              <a:rPr lang="en-US" sz="2000" dirty="0"/>
              <a:t>Providing gifts to donors of certain thresholds</a:t>
            </a:r>
          </a:p>
          <a:p>
            <a:pPr lvl="1"/>
            <a:r>
              <a:rPr lang="en-US" sz="2000" dirty="0"/>
              <a:t>Segregate duties between pledge write-offs </a:t>
            </a:r>
            <a:r>
              <a:rPr lang="en-US" sz="2000" dirty="0" smtClean="0"/>
              <a:t>and donation </a:t>
            </a:r>
            <a:r>
              <a:rPr lang="en-US" sz="2000" dirty="0"/>
              <a:t>collections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207BB4-7615-4823-963B-C12F312658C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Multiple Check Deposit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9001"/>
            <a:ext cx="4655976" cy="3429000"/>
          </a:xfrm>
        </p:spPr>
        <p:txBody>
          <a:bodyPr/>
          <a:lstStyle/>
          <a:p>
            <a:r>
              <a:rPr lang="en-US" sz="2000" b="1" dirty="0" smtClean="0"/>
              <a:t>Tips for institutions of higher learning to safeguard multiple check deposit fraud</a:t>
            </a:r>
          </a:p>
          <a:p>
            <a:pPr lvl="1"/>
            <a:r>
              <a:rPr lang="en-US" sz="2000" dirty="0"/>
              <a:t>Bank reconciliations</a:t>
            </a:r>
          </a:p>
          <a:p>
            <a:pPr lvl="1"/>
            <a:r>
              <a:rPr lang="en-US" sz="2000" dirty="0"/>
              <a:t>Detailed review of check clearing activity</a:t>
            </a:r>
          </a:p>
          <a:p>
            <a:pPr lvl="1"/>
            <a:r>
              <a:rPr lang="en-US" sz="2000" dirty="0"/>
              <a:t>Utilize ACH or other electronic means for student refunds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207BB4-7615-4823-963B-C12F312658C4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6875" y="1854938"/>
            <a:ext cx="3209925" cy="213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7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Contract and Procurement Fraud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254"/>
            <a:ext cx="8229600" cy="3429000"/>
          </a:xfrm>
        </p:spPr>
        <p:txBody>
          <a:bodyPr/>
          <a:lstStyle/>
          <a:p>
            <a:r>
              <a:rPr lang="en-US" sz="2000" b="1" dirty="0" smtClean="0"/>
              <a:t>Ways to ensure strong internal controls surround your contract and procurement process</a:t>
            </a:r>
          </a:p>
          <a:p>
            <a:pPr lvl="1"/>
            <a:r>
              <a:rPr lang="en-US" sz="1600" dirty="0" smtClean="0"/>
              <a:t>Ensure that someone in your organization is involved in the procurement process besides the end user of the goods/services provided by the vendor including the receiving of goods</a:t>
            </a:r>
          </a:p>
          <a:p>
            <a:pPr lvl="1"/>
            <a:r>
              <a:rPr lang="en-US" sz="1600" dirty="0" smtClean="0"/>
              <a:t>Consider having a contract administrator who can provide administrative oversight</a:t>
            </a:r>
          </a:p>
          <a:p>
            <a:pPr lvl="1"/>
            <a:r>
              <a:rPr lang="en-US" sz="1600" dirty="0" smtClean="0"/>
              <a:t>Compare the labor hours and costs billed to the terms of all labor driven contracts/invoices. </a:t>
            </a:r>
          </a:p>
          <a:p>
            <a:pPr lvl="1"/>
            <a:r>
              <a:rPr lang="en-US" sz="1600" dirty="0" smtClean="0"/>
              <a:t>Analyze percentage of change orders and compare across vendors</a:t>
            </a:r>
          </a:p>
          <a:p>
            <a:pPr lvl="1"/>
            <a:r>
              <a:rPr lang="en-US" sz="1600" dirty="0" smtClean="0"/>
              <a:t>Periodically check for duplicate invoices</a:t>
            </a:r>
          </a:p>
          <a:p>
            <a:pPr lvl="1"/>
            <a:r>
              <a:rPr lang="en-US" sz="1600" dirty="0" smtClean="0"/>
              <a:t>Require receiving documents prior to payment approval and verify proper goods were received</a:t>
            </a:r>
          </a:p>
          <a:p>
            <a:pPr lvl="1"/>
            <a:r>
              <a:rPr lang="en-US" sz="1600" dirty="0" smtClean="0"/>
              <a:t>Ensure all vendor contracts include a “right to audit” clause and perform audits of vendor’s books, payroll, and expense records</a:t>
            </a:r>
          </a:p>
          <a:p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207BB4-7615-4823-963B-C12F312658C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Financial Aid Fraud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33" y="1028700"/>
            <a:ext cx="8229600" cy="3429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b="1" dirty="0" smtClean="0"/>
              <a:t>What can an institution of higher learning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do to minimize the risk of Financial Aid Fraud?</a:t>
            </a:r>
          </a:p>
          <a:p>
            <a:pPr lvl="1"/>
            <a:r>
              <a:rPr lang="en-US" sz="1600" dirty="0"/>
              <a:t>Establish conflict of interest policies </a:t>
            </a:r>
          </a:p>
          <a:p>
            <a:pPr lvl="1"/>
            <a:r>
              <a:rPr lang="en-US" sz="1600" dirty="0"/>
              <a:t>Organize and compile all financial aid policies (Make available online)</a:t>
            </a:r>
          </a:p>
          <a:p>
            <a:pPr lvl="1"/>
            <a:r>
              <a:rPr lang="en-US" sz="1600" dirty="0"/>
              <a:t>Provide conflict of interest training/ethics training </a:t>
            </a:r>
          </a:p>
          <a:p>
            <a:pPr lvl="1"/>
            <a:r>
              <a:rPr lang="en-US" sz="1600" dirty="0"/>
              <a:t>Compare student addresses to the addresses of financial aid office employees</a:t>
            </a:r>
          </a:p>
          <a:p>
            <a:pPr lvl="1"/>
            <a:r>
              <a:rPr lang="en-US" sz="1600" dirty="0"/>
              <a:t>Review file assignment report, manual change report and verification audit report </a:t>
            </a:r>
          </a:p>
          <a:p>
            <a:pPr lvl="1"/>
            <a:r>
              <a:rPr lang="en-US" sz="1600" dirty="0"/>
              <a:t>Ensure that financial aid disbursement checks are never sent to the financial aid office for students to pick up</a:t>
            </a:r>
          </a:p>
          <a:p>
            <a:pPr lvl="1"/>
            <a:r>
              <a:rPr lang="en-US" sz="1600" dirty="0"/>
              <a:t>Ensure the financial aid office never collects student repayments </a:t>
            </a:r>
          </a:p>
          <a:p>
            <a:pPr lvl="1"/>
            <a:r>
              <a:rPr lang="en-US" sz="1600" dirty="0"/>
              <a:t>Investigate situations where there are many students with similar off campus addresses especially for those out of state (on-line)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207BB4-7615-4823-963B-C12F312658C4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247" y="344841"/>
            <a:ext cx="2026877" cy="148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5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Timesheet Fraud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Tips to minimize the issue of inappropriate compensation and payments</a:t>
            </a:r>
          </a:p>
          <a:p>
            <a:pPr lvl="1"/>
            <a:r>
              <a:rPr lang="en-US" sz="2000" dirty="0"/>
              <a:t>Training on proper allocation of time</a:t>
            </a:r>
          </a:p>
          <a:p>
            <a:pPr lvl="1"/>
            <a:r>
              <a:rPr lang="en-US" sz="2000" dirty="0"/>
              <a:t>Timely and accurate supervision approval</a:t>
            </a:r>
          </a:p>
          <a:p>
            <a:pPr lvl="1"/>
            <a:r>
              <a:rPr lang="en-US" sz="2000" dirty="0"/>
              <a:t>Training on timesheet approval</a:t>
            </a:r>
          </a:p>
          <a:p>
            <a:pPr lvl="1"/>
            <a:r>
              <a:rPr lang="en-US" sz="2000" dirty="0"/>
              <a:t>Appropriate assignment of supervision approval with knowledge of activities in the area</a:t>
            </a:r>
          </a:p>
          <a:p>
            <a:pPr lvl="1"/>
            <a:r>
              <a:rPr lang="en-US" sz="2000" dirty="0"/>
              <a:t>Prior approval for additional compensation beyond base salary/pay and proper documentation </a:t>
            </a:r>
          </a:p>
          <a:p>
            <a:pPr lvl="1"/>
            <a:r>
              <a:rPr lang="en-US" sz="2000" dirty="0"/>
              <a:t>Proper review of monthly compensation reports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207BB4-7615-4823-963B-C12F312658C4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078" y="3456898"/>
            <a:ext cx="2137649" cy="136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10. Off-Site Cash, Check, and Credit Card Fraud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122" y="969393"/>
            <a:ext cx="6444343" cy="3429000"/>
          </a:xfrm>
        </p:spPr>
        <p:txBody>
          <a:bodyPr/>
          <a:lstStyle/>
          <a:p>
            <a:r>
              <a:rPr lang="en-US" sz="2000" b="1" dirty="0" smtClean="0"/>
              <a:t>Tips for institutions of higher learning to safeguard against off-site cash, check and credit card fraud</a:t>
            </a:r>
          </a:p>
          <a:p>
            <a:pPr lvl="1"/>
            <a:r>
              <a:rPr lang="en-US" sz="2000" dirty="0" smtClean="0"/>
              <a:t>Limit off-site locations</a:t>
            </a:r>
          </a:p>
          <a:p>
            <a:pPr lvl="1"/>
            <a:r>
              <a:rPr lang="en-US" sz="2000" dirty="0" smtClean="0"/>
              <a:t>Require </a:t>
            </a:r>
            <a:r>
              <a:rPr lang="en-US" sz="2000" dirty="0"/>
              <a:t>fundraising payments be processed centrally</a:t>
            </a:r>
          </a:p>
          <a:p>
            <a:pPr lvl="1"/>
            <a:r>
              <a:rPr lang="en-US" sz="2000" dirty="0" smtClean="0"/>
              <a:t>Audit credit card activity (specifically refunds)</a:t>
            </a:r>
          </a:p>
          <a:p>
            <a:pPr lvl="1"/>
            <a:r>
              <a:rPr lang="en-US" sz="2000" dirty="0" smtClean="0"/>
              <a:t>Require receipts be issued for all transactions through an auditable P.O.S system</a:t>
            </a:r>
          </a:p>
          <a:p>
            <a:pPr lvl="2"/>
            <a:r>
              <a:rPr lang="en-US" dirty="0"/>
              <a:t>Reconcile P.O.S. system activity to collections</a:t>
            </a:r>
          </a:p>
          <a:p>
            <a:pPr lvl="2"/>
            <a:r>
              <a:rPr lang="en-US" dirty="0"/>
              <a:t>Post a sign which clearly tells customers should expect a receipt</a:t>
            </a:r>
          </a:p>
          <a:p>
            <a:pPr lvl="1"/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207BB4-7615-4823-963B-C12F312658C4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582154" y="3041779"/>
            <a:ext cx="2500426" cy="166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8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Fraud In Education- Conclusion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457200" y="1028700"/>
            <a:ext cx="5371322" cy="3429000"/>
          </a:xfrm>
        </p:spPr>
        <p:txBody>
          <a:bodyPr/>
          <a:lstStyle/>
          <a:p>
            <a:r>
              <a:rPr lang="en-US" sz="1600" dirty="0"/>
              <a:t>Acknowledge that fraud risk exists</a:t>
            </a:r>
          </a:p>
          <a:p>
            <a:r>
              <a:rPr lang="en-US" sz="1600" dirty="0"/>
              <a:t>Encourage open and candid discussion</a:t>
            </a:r>
          </a:p>
          <a:p>
            <a:r>
              <a:rPr lang="en-US" sz="1600" dirty="0"/>
              <a:t>Continuously assess the risk of management and control override</a:t>
            </a:r>
          </a:p>
          <a:p>
            <a:r>
              <a:rPr lang="en-US" sz="1600" dirty="0"/>
              <a:t>Openly display your skepticism to set the tone at the top and spread awareness</a:t>
            </a:r>
          </a:p>
          <a:p>
            <a:r>
              <a:rPr lang="en-US" sz="1600" dirty="0"/>
              <a:t>Take swift action when a fraud event occurs and make the event of action (not the details) known internally</a:t>
            </a:r>
          </a:p>
          <a:p>
            <a:r>
              <a:rPr lang="en-US" sz="1600" dirty="0"/>
              <a:t>If I were to try to commit fraud, how would I do it? Understand the opportunities and then design the system to prevent it</a:t>
            </a:r>
          </a:p>
          <a:p>
            <a:r>
              <a:rPr lang="en-US" sz="1600" dirty="0"/>
              <a:t>Develop Whistle Blower policies and establish an easily attainable fraud hotline</a:t>
            </a:r>
          </a:p>
          <a:p>
            <a:endParaRPr lang="en-US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207BB4-7615-4823-963B-C12F312658C4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843" y="863473"/>
            <a:ext cx="2723977" cy="365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5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11" y="530525"/>
            <a:ext cx="6172200" cy="2295705"/>
          </a:xfrm>
        </p:spPr>
        <p:txBody>
          <a:bodyPr/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000" dirty="0"/>
              <a:t>What is fraud?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207BB4-7615-4823-963B-C12F312658C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48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14" y="247265"/>
            <a:ext cx="6172200" cy="685800"/>
          </a:xfrm>
        </p:spPr>
        <p:txBody>
          <a:bodyPr/>
          <a:lstStyle/>
          <a:p>
            <a:r>
              <a:rPr lang="en-US" dirty="0" smtClean="0"/>
              <a:t>Fraud In Education- Conclusion (Continued)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577722" y="1131550"/>
            <a:ext cx="4921119" cy="3429000"/>
          </a:xfrm>
        </p:spPr>
        <p:txBody>
          <a:bodyPr/>
          <a:lstStyle/>
          <a:p>
            <a:r>
              <a:rPr lang="en-US" sz="2000" b="1" dirty="0"/>
              <a:t>HOW TO PREVENT FRAUD</a:t>
            </a:r>
          </a:p>
          <a:p>
            <a:pPr lvl="1"/>
            <a:r>
              <a:rPr lang="en-US" sz="2000" dirty="0"/>
              <a:t>Employee Education</a:t>
            </a:r>
          </a:p>
          <a:p>
            <a:pPr lvl="1"/>
            <a:r>
              <a:rPr lang="en-US" sz="2000" dirty="0"/>
              <a:t>Employee Support Programs</a:t>
            </a:r>
          </a:p>
          <a:p>
            <a:pPr lvl="1"/>
            <a:r>
              <a:rPr lang="en-US" sz="2000" dirty="0"/>
              <a:t>Surprise Audits</a:t>
            </a:r>
          </a:p>
          <a:p>
            <a:pPr lvl="1"/>
            <a:r>
              <a:rPr lang="en-US" sz="2000" dirty="0"/>
              <a:t>Internal Controls</a:t>
            </a:r>
          </a:p>
          <a:p>
            <a:pPr lvl="1"/>
            <a:r>
              <a:rPr lang="en-US" sz="2000" dirty="0"/>
              <a:t>Background Checks</a:t>
            </a:r>
          </a:p>
          <a:p>
            <a:pPr lvl="1"/>
            <a:r>
              <a:rPr lang="en-US" sz="2000" dirty="0"/>
              <a:t>Fraud Training </a:t>
            </a:r>
          </a:p>
          <a:p>
            <a:pPr lvl="1"/>
            <a:r>
              <a:rPr lang="en-US" sz="2000" dirty="0"/>
              <a:t>Fraud Management Software (</a:t>
            </a:r>
            <a:r>
              <a:rPr lang="en-US" sz="2000" dirty="0" err="1"/>
              <a:t>Benford’s</a:t>
            </a:r>
            <a:r>
              <a:rPr lang="en-US" sz="2000" dirty="0"/>
              <a:t> law, BSA, New Account)</a:t>
            </a:r>
          </a:p>
          <a:p>
            <a:endParaRPr lang="en-US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207BB4-7615-4823-963B-C12F312658C4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12" y="1416170"/>
            <a:ext cx="3195920" cy="239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8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207BB4-7615-4823-963B-C12F312658C4}" type="slidenum">
              <a:rPr lang="en-US" smtClean="0"/>
              <a:t>31</a:t>
            </a:fld>
            <a:endParaRPr lang="en-US" dirty="0"/>
          </a:p>
        </p:txBody>
      </p:sp>
      <p:pic>
        <p:nvPicPr>
          <p:cNvPr id="5" name="Picture 2" descr="C:\Users\jfrantz\AppData\Local\Microsoft\Windows\Temporary Internet Files\Content.IE5\J6Q3L261\MC900441523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4575" y="1096841"/>
            <a:ext cx="3157084" cy="2696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0603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61324" y="952036"/>
            <a:ext cx="5826087" cy="2914650"/>
          </a:xfrm>
        </p:spPr>
        <p:txBody>
          <a:bodyPr/>
          <a:lstStyle/>
          <a:p>
            <a:r>
              <a:rPr lang="en-US" sz="2200" dirty="0" smtClean="0"/>
              <a:t>Brenda Scherer, CPA</a:t>
            </a:r>
          </a:p>
          <a:p>
            <a:r>
              <a:rPr lang="en-US" sz="2200" dirty="0" smtClean="0"/>
              <a:t>National Director of Student Financial Aid</a:t>
            </a:r>
            <a:endParaRPr lang="en-US" sz="2200" dirty="0"/>
          </a:p>
          <a:p>
            <a:r>
              <a:rPr lang="en-US" sz="2200" dirty="0"/>
              <a:t>612-376-4626</a:t>
            </a:r>
          </a:p>
          <a:p>
            <a:r>
              <a:rPr lang="en-US" sz="2200" smtClean="0"/>
              <a:t>Brenda.Scherer@CLAconnect.com</a:t>
            </a:r>
            <a:endParaRPr lang="en-US" sz="2200" dirty="0"/>
          </a:p>
          <a:p>
            <a:endParaRPr lang="en-US" sz="1350" dirty="0"/>
          </a:p>
          <a:p>
            <a:endParaRPr lang="en-US" altLang="en-US" sz="1350" dirty="0"/>
          </a:p>
          <a:p>
            <a:endParaRPr lang="en-US" altLang="en-US" sz="1350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45594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Fraud in Education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 smtClean="0"/>
              <a:t>The question is not if it is happening …The question is at what level of fraud and how often!</a:t>
            </a:r>
          </a:p>
          <a:p>
            <a:r>
              <a:rPr lang="en-US" altLang="en-US" sz="2000" dirty="0" smtClean="0"/>
              <a:t>What are you doing to prevent and detect fraud?</a:t>
            </a:r>
          </a:p>
          <a:p>
            <a:r>
              <a:rPr lang="en-US" altLang="en-US" sz="2000" dirty="0" smtClean="0"/>
              <a:t>Why is this important in public institutions?</a:t>
            </a:r>
          </a:p>
          <a:p>
            <a:r>
              <a:rPr lang="en-US" altLang="en-US" sz="2000" dirty="0" smtClean="0"/>
              <a:t>Three industries with highest events of fraud are:</a:t>
            </a:r>
          </a:p>
          <a:p>
            <a:pPr lvl="1"/>
            <a:r>
              <a:rPr lang="en-US" altLang="en-US" sz="2000" dirty="0" smtClean="0"/>
              <a:t>Higher Education</a:t>
            </a:r>
          </a:p>
          <a:p>
            <a:pPr lvl="1"/>
            <a:r>
              <a:rPr lang="en-US" altLang="en-US" sz="2000" dirty="0" smtClean="0"/>
              <a:t>Government Entities</a:t>
            </a:r>
          </a:p>
          <a:p>
            <a:pPr lvl="1"/>
            <a:r>
              <a:rPr lang="en-US" altLang="en-US" sz="2000" dirty="0" smtClean="0"/>
              <a:t>Religious Institutions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207BB4-7615-4823-963B-C12F312658C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1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Fraud in Education – Recent Examples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07991" y="984783"/>
            <a:ext cx="4554948" cy="3429000"/>
          </a:xfrm>
        </p:spPr>
        <p:txBody>
          <a:bodyPr/>
          <a:lstStyle/>
          <a:p>
            <a:pPr>
              <a:spcAft>
                <a:spcPts val="450"/>
              </a:spcAft>
            </a:pPr>
            <a:r>
              <a:rPr lang="en-US" altLang="en-US" sz="1500" dirty="0"/>
              <a:t>Embezzlement of at least $200K by former finance director at Northern New Mexico College – October 13, 2017</a:t>
            </a:r>
          </a:p>
          <a:p>
            <a:pPr>
              <a:spcAft>
                <a:spcPts val="450"/>
              </a:spcAft>
            </a:pPr>
            <a:r>
              <a:rPr lang="en-US" altLang="en-US" sz="1500" dirty="0" smtClean="0"/>
              <a:t>A </a:t>
            </a:r>
            <a:r>
              <a:rPr lang="en-US" altLang="en-US" sz="1500" dirty="0"/>
              <a:t>tenured Medgar Evers College (New York) professor accused of selling sham health care certificates to students for years – October 2, 2017</a:t>
            </a:r>
          </a:p>
          <a:p>
            <a:pPr>
              <a:spcAft>
                <a:spcPts val="450"/>
              </a:spcAft>
            </a:pPr>
            <a:r>
              <a:rPr lang="en-US" altLang="en-US" sz="1500" dirty="0"/>
              <a:t>Southern Oregon University loses $1.9 million in email scheme – June 8, 2017</a:t>
            </a:r>
          </a:p>
          <a:p>
            <a:pPr>
              <a:spcAft>
                <a:spcPts val="450"/>
              </a:spcAft>
            </a:pPr>
            <a:r>
              <a:rPr lang="en-US" altLang="en-US" sz="1500" dirty="0"/>
              <a:t>Timesheets prepared fraudulently for a southern university. Inappropriate reporting cost the University $17M</a:t>
            </a:r>
            <a:r>
              <a:rPr lang="en-US" altLang="en-US" sz="1500" dirty="0" smtClean="0"/>
              <a:t>.</a:t>
            </a:r>
          </a:p>
          <a:p>
            <a:pPr>
              <a:spcAft>
                <a:spcPts val="450"/>
              </a:spcAft>
            </a:pPr>
            <a:r>
              <a:rPr lang="en-US" altLang="en-US" sz="1500" dirty="0" smtClean="0"/>
              <a:t>Facilities manager admits to stealing $36K – January 2019</a:t>
            </a:r>
            <a:endParaRPr lang="en-US" altLang="en-US" sz="1500" dirty="0"/>
          </a:p>
          <a:p>
            <a:endParaRPr lang="en-US" altLang="en-US" sz="1500" dirty="0"/>
          </a:p>
          <a:p>
            <a:endParaRPr lang="en-US" altLang="en-US" sz="1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207BB4-7615-4823-963B-C12F312658C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527" y="916733"/>
            <a:ext cx="3066677" cy="1893398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9467" y="2699283"/>
            <a:ext cx="2357333" cy="1971077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86862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Fraud In Education- As reported by the ACFE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47567" y="1018592"/>
            <a:ext cx="2799960" cy="3429000"/>
          </a:xfrm>
        </p:spPr>
        <p:txBody>
          <a:bodyPr/>
          <a:lstStyle/>
          <a:p>
            <a:r>
              <a:rPr lang="en-US" altLang="en-US" sz="1600" dirty="0" smtClean="0"/>
              <a:t>Association of Fraud Examiners (ACFE) </a:t>
            </a:r>
          </a:p>
          <a:p>
            <a:r>
              <a:rPr lang="en-US" altLang="en-US" sz="1600" dirty="0" smtClean="0"/>
              <a:t>World’s largest anti-fraud organization and premier provider of anti-fraud training and education</a:t>
            </a:r>
          </a:p>
          <a:p>
            <a:r>
              <a:rPr lang="en-US" altLang="en-US" sz="1600" dirty="0" smtClean="0"/>
              <a:t>2016 Report to the Nations on Occupational Fraud and Abuse reported:</a:t>
            </a:r>
          </a:p>
          <a:p>
            <a:pPr lvl="1"/>
            <a:r>
              <a:rPr lang="en-US" altLang="en-US" sz="1600" dirty="0" smtClean="0"/>
              <a:t>132 cases of occupational fraud in education </a:t>
            </a:r>
          </a:p>
          <a:p>
            <a:pPr lvl="1"/>
            <a:endParaRPr lang="en-US" altLang="en-US" sz="1400" dirty="0" smtClean="0"/>
          </a:p>
          <a:p>
            <a:pPr lvl="1"/>
            <a:endParaRPr lang="en-US" altLang="en-US" sz="1400" dirty="0" smtClean="0"/>
          </a:p>
          <a:p>
            <a:pPr lvl="1"/>
            <a:endParaRPr lang="en-US" altLang="en-US" sz="1400" dirty="0" smtClean="0"/>
          </a:p>
          <a:p>
            <a:endParaRPr lang="en-US" altLang="en-US" sz="1400" dirty="0" smtClean="0"/>
          </a:p>
          <a:p>
            <a:endParaRPr lang="en-US" altLang="en-US" sz="1400" dirty="0" smtClean="0"/>
          </a:p>
          <a:p>
            <a:endParaRPr lang="en-US" alt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207BB4-7615-4823-963B-C12F312658C4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689871070"/>
              </p:ext>
            </p:extLst>
          </p:nvPr>
        </p:nvGraphicFramePr>
        <p:xfrm>
          <a:off x="3503262" y="793685"/>
          <a:ext cx="5381429" cy="4025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262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Fraud In Education: Five Facts of Fraud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21263" y="1146940"/>
            <a:ext cx="8065537" cy="349412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sz="1800" dirty="0"/>
              <a:t>5% of annual revenue is lost to fraud</a:t>
            </a:r>
          </a:p>
          <a:p>
            <a:pPr>
              <a:spcAft>
                <a:spcPts val="1200"/>
              </a:spcAft>
            </a:pPr>
            <a:r>
              <a:rPr lang="en-US" altLang="en-US" sz="1800" dirty="0" smtClean="0"/>
              <a:t>Fraud </a:t>
            </a:r>
            <a:r>
              <a:rPr lang="en-US" altLang="en-US" sz="1800" dirty="0"/>
              <a:t>in education is one of the top five industries affected by fraud (behind banking, government, manufacturing, and healthcare)</a:t>
            </a:r>
          </a:p>
          <a:p>
            <a:pPr>
              <a:spcAft>
                <a:spcPts val="1200"/>
              </a:spcAft>
            </a:pPr>
            <a:r>
              <a:rPr lang="en-US" altLang="en-US" sz="1800" dirty="0" smtClean="0"/>
              <a:t>Stronger </a:t>
            </a:r>
            <a:r>
              <a:rPr lang="en-US" altLang="en-US" sz="1800" dirty="0"/>
              <a:t>internal controls minimizes risk of fraud</a:t>
            </a:r>
          </a:p>
          <a:p>
            <a:pPr lvl="1">
              <a:spcAft>
                <a:spcPts val="1200"/>
              </a:spcAft>
            </a:pPr>
            <a:r>
              <a:rPr lang="en-US" altLang="en-US" sz="1800" dirty="0"/>
              <a:t>Trust is </a:t>
            </a:r>
            <a:r>
              <a:rPr lang="en-US" altLang="en-US" sz="1800" b="1" i="1" dirty="0"/>
              <a:t>NOT</a:t>
            </a:r>
            <a:r>
              <a:rPr lang="en-US" altLang="en-US" sz="1800" dirty="0"/>
              <a:t> an internal control </a:t>
            </a:r>
          </a:p>
          <a:p>
            <a:pPr>
              <a:spcAft>
                <a:spcPts val="1200"/>
              </a:spcAft>
            </a:pPr>
            <a:r>
              <a:rPr lang="en-US" altLang="en-US" sz="1800" dirty="0" smtClean="0"/>
              <a:t>Tips </a:t>
            </a:r>
            <a:r>
              <a:rPr lang="en-US" altLang="en-US" sz="1800" dirty="0"/>
              <a:t>are the most common detection method</a:t>
            </a:r>
          </a:p>
          <a:p>
            <a:pPr>
              <a:spcAft>
                <a:spcPts val="1200"/>
              </a:spcAft>
            </a:pPr>
            <a:r>
              <a:rPr lang="en-US" altLang="en-US" sz="1800" b="1" i="1" dirty="0" smtClean="0"/>
              <a:t>Anyone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can commit fraud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207BB4-7615-4823-963B-C12F312658C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2671" y="2519078"/>
            <a:ext cx="2543840" cy="196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Situations – Is this Your Institution?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930" y="1111624"/>
            <a:ext cx="7701536" cy="387947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800" dirty="0"/>
              <a:t>“But Judy is the only person handling cash. It’s very efficient that way”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“John has access to change pay rates, but someone else would catch that”</a:t>
            </a:r>
          </a:p>
          <a:p>
            <a:pPr>
              <a:spcAft>
                <a:spcPts val="1200"/>
              </a:spcAft>
            </a:pPr>
            <a:r>
              <a:rPr lang="en-US" sz="1800" dirty="0" smtClean="0"/>
              <a:t>“</a:t>
            </a:r>
            <a:r>
              <a:rPr lang="en-US" sz="1800" dirty="0"/>
              <a:t>I sign every check so there can’t be fraud”</a:t>
            </a:r>
          </a:p>
          <a:p>
            <a:pPr>
              <a:spcAft>
                <a:spcPts val="1200"/>
              </a:spcAft>
            </a:pPr>
            <a:r>
              <a:rPr lang="en-US" sz="1800" dirty="0" smtClean="0"/>
              <a:t>“</a:t>
            </a:r>
            <a:r>
              <a:rPr lang="en-US" sz="1800" dirty="0"/>
              <a:t>I only trust Joe with that task”</a:t>
            </a:r>
          </a:p>
          <a:p>
            <a:pPr>
              <a:spcAft>
                <a:spcPts val="1200"/>
              </a:spcAft>
            </a:pPr>
            <a:r>
              <a:rPr lang="en-US" sz="1800" dirty="0" smtClean="0"/>
              <a:t>“</a:t>
            </a:r>
            <a:r>
              <a:rPr lang="en-US" sz="1800" dirty="0"/>
              <a:t>Suzie would never do that to me</a:t>
            </a:r>
            <a:r>
              <a:rPr lang="en-US" sz="1800" dirty="0" smtClean="0"/>
              <a:t>….”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207BB4-7615-4823-963B-C12F312658C4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680" y="2463282"/>
            <a:ext cx="3111954" cy="207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79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Fraud Controls – Cost/Benefit: Where is your institution’s risk tolerance?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6806" y="1455757"/>
            <a:ext cx="5730387" cy="327831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207BB4-7615-4823-963B-C12F312658C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87293"/>
      </p:ext>
    </p:extLst>
  </p:cSld>
  <p:clrMapOvr>
    <a:masterClrMapping/>
  </p:clrMapOvr>
</p:sld>
</file>

<file path=ppt/theme/theme1.xml><?xml version="1.0" encoding="utf-8"?>
<a:theme xmlns:a="http://schemas.openxmlformats.org/drawingml/2006/main" name="1-CLA-PowerPoint HD">
  <a:themeElements>
    <a:clrScheme name="CLA Colors">
      <a:dk1>
        <a:srgbClr val="414142"/>
      </a:dk1>
      <a:lt1>
        <a:srgbClr val="FFFFFF"/>
      </a:lt1>
      <a:dk2>
        <a:srgbClr val="414142"/>
      </a:dk2>
      <a:lt2>
        <a:srgbClr val="DAD8D7"/>
      </a:lt2>
      <a:accent1>
        <a:srgbClr val="1F80BC"/>
      </a:accent1>
      <a:accent2>
        <a:srgbClr val="C8712D"/>
      </a:accent2>
      <a:accent3>
        <a:srgbClr val="819F3D"/>
      </a:accent3>
      <a:accent4>
        <a:srgbClr val="59365C"/>
      </a:accent4>
      <a:accent5>
        <a:srgbClr val="FFC91D"/>
      </a:accent5>
      <a:accent6>
        <a:srgbClr val="DAD8D7"/>
      </a:accent6>
      <a:hlink>
        <a:srgbClr val="57A0CC"/>
      </a:hlink>
      <a:folHlink>
        <a:srgbClr val="5936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DBD4C5"/>
        </a:lt1>
        <a:dk2>
          <a:srgbClr val="FFFFFF"/>
        </a:dk2>
        <a:lt2>
          <a:srgbClr val="323232"/>
        </a:lt2>
        <a:accent1>
          <a:srgbClr val="A78F91"/>
        </a:accent1>
        <a:accent2>
          <a:srgbClr val="B55341"/>
        </a:accent2>
        <a:accent3>
          <a:srgbClr val="EAE6DF"/>
        </a:accent3>
        <a:accent4>
          <a:srgbClr val="000000"/>
        </a:accent4>
        <a:accent5>
          <a:srgbClr val="D0C6C7"/>
        </a:accent5>
        <a:accent6>
          <a:srgbClr val="A44A3A"/>
        </a:accent6>
        <a:hlink>
          <a:srgbClr val="5D87A1"/>
        </a:hlink>
        <a:folHlink>
          <a:srgbClr val="9098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DBD4C5"/>
        </a:lt1>
        <a:dk2>
          <a:srgbClr val="FFFFFF"/>
        </a:dk2>
        <a:lt2>
          <a:srgbClr val="ED6F1E"/>
        </a:lt2>
        <a:accent1>
          <a:srgbClr val="A78F91"/>
        </a:accent1>
        <a:accent2>
          <a:srgbClr val="B55341"/>
        </a:accent2>
        <a:accent3>
          <a:srgbClr val="EAE6DF"/>
        </a:accent3>
        <a:accent4>
          <a:srgbClr val="000000"/>
        </a:accent4>
        <a:accent5>
          <a:srgbClr val="D0C6C7"/>
        </a:accent5>
        <a:accent6>
          <a:srgbClr val="A44A3A"/>
        </a:accent6>
        <a:hlink>
          <a:srgbClr val="5D87A1"/>
        </a:hlink>
        <a:folHlink>
          <a:srgbClr val="9098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DBD4C5"/>
        </a:lt1>
        <a:dk2>
          <a:srgbClr val="FFFFFF"/>
        </a:dk2>
        <a:lt2>
          <a:srgbClr val="ED6F1E"/>
        </a:lt2>
        <a:accent1>
          <a:srgbClr val="A78F91"/>
        </a:accent1>
        <a:accent2>
          <a:srgbClr val="B55341"/>
        </a:accent2>
        <a:accent3>
          <a:srgbClr val="EAE6DF"/>
        </a:accent3>
        <a:accent4>
          <a:srgbClr val="000000"/>
        </a:accent4>
        <a:accent5>
          <a:srgbClr val="D0C6C7"/>
        </a:accent5>
        <a:accent6>
          <a:srgbClr val="A44A3A"/>
        </a:accent6>
        <a:hlink>
          <a:srgbClr val="5D87A1"/>
        </a:hlink>
        <a:folHlink>
          <a:srgbClr val="9EA3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-CLA-PowerPoint HD.potx" id="{D1D89843-4F8B-4016-BEC1-1CF189D2BF32}" vid="{C7F52575-3C83-4FBB-AB3C-73AC51FB18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Words>1795</Words>
  <PresentationFormat>On-screen Show (16:9)</PresentationFormat>
  <Paragraphs>259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Arial Narrow</vt:lpstr>
      <vt:lpstr>Calibri</vt:lpstr>
      <vt:lpstr>ヒラギノ角ゴ Pro W3</vt:lpstr>
      <vt:lpstr>1-CLA-PowerPoint HD</vt:lpstr>
      <vt:lpstr>Chart</vt:lpstr>
      <vt:lpstr>Fraud Prevention: How to Identify and Protect Your Higher Ed Institution </vt:lpstr>
      <vt:lpstr>Learning Objectives</vt:lpstr>
      <vt:lpstr>PowerPoint Presentation</vt:lpstr>
      <vt:lpstr>Fraud in Education</vt:lpstr>
      <vt:lpstr>Fraud in Education – Recent Examples</vt:lpstr>
      <vt:lpstr>Fraud In Education- As reported by the ACFE</vt:lpstr>
      <vt:lpstr>Fraud In Education: Five Facts of Fraud</vt:lpstr>
      <vt:lpstr>Common Situations – Is this Your Institution?</vt:lpstr>
      <vt:lpstr>Fraud Controls – Cost/Benefit: Where is your institution’s risk tolerance?</vt:lpstr>
      <vt:lpstr>Impact of Fraud – More than Just Money</vt:lpstr>
      <vt:lpstr>Why do People Commit Fraud</vt:lpstr>
      <vt:lpstr>Why do People Commit Fraud (Continued)</vt:lpstr>
      <vt:lpstr>Why do People Commit Fraud (Continued)</vt:lpstr>
      <vt:lpstr>Red Flags</vt:lpstr>
      <vt:lpstr>Red Flags (Continued)</vt:lpstr>
      <vt:lpstr>Preventative Controls vs Detective Controls</vt:lpstr>
      <vt:lpstr>How is Fraud Detected?</vt:lpstr>
      <vt:lpstr>Fraud in Education -  Most Common Fraudulent Activities</vt:lpstr>
      <vt:lpstr>1. Fake Vendor Fraud</vt:lpstr>
      <vt:lpstr>2. Employee Expense Reports Fraud</vt:lpstr>
      <vt:lpstr>3. P-Cards Fraud</vt:lpstr>
      <vt:lpstr>4. Wire Fraud</vt:lpstr>
      <vt:lpstr>5. Donations Fraud</vt:lpstr>
      <vt:lpstr>6. Multiple Check Deposit</vt:lpstr>
      <vt:lpstr>7. Contract and Procurement Fraud</vt:lpstr>
      <vt:lpstr>8. Financial Aid Fraud</vt:lpstr>
      <vt:lpstr>9. Timesheet Fraud</vt:lpstr>
      <vt:lpstr>10. Off-Site Cash, Check, and Credit Card Fraud</vt:lpstr>
      <vt:lpstr>Fraud In Education- Conclusion</vt:lpstr>
      <vt:lpstr>Fraud In Education- Conclusion (Continued)</vt:lpstr>
      <vt:lpstr>Questions</vt:lpstr>
      <vt:lpstr>PowerPoint Presentation</vt:lpstr>
    </vt:vector>
  </TitlesOfParts>
  <Company/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Fraud Prevention: How to Identify and Protect Your Higher Ed Institution </dc:title>
  <cp:revision>1</cp:revision>
</cp:coreProperties>
</file>