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7" r:id="rId2"/>
    <p:sldMasterId id="2147483652" r:id="rId3"/>
  </p:sldMasterIdLst>
  <p:notesMasterIdLst>
    <p:notesMasterId r:id="rId22"/>
  </p:notesMasterIdLst>
  <p:sldIdLst>
    <p:sldId id="256" r:id="rId4"/>
    <p:sldId id="257" r:id="rId5"/>
    <p:sldId id="260" r:id="rId6"/>
    <p:sldId id="261" r:id="rId7"/>
    <p:sldId id="278" r:id="rId8"/>
    <p:sldId id="270" r:id="rId9"/>
    <p:sldId id="271" r:id="rId10"/>
    <p:sldId id="264" r:id="rId11"/>
    <p:sldId id="263" r:id="rId12"/>
    <p:sldId id="276" r:id="rId13"/>
    <p:sldId id="265" r:id="rId14"/>
    <p:sldId id="274" r:id="rId15"/>
    <p:sldId id="266" r:id="rId16"/>
    <p:sldId id="275" r:id="rId17"/>
    <p:sldId id="277" r:id="rId18"/>
    <p:sldId id="267" r:id="rId19"/>
    <p:sldId id="272" r:id="rId20"/>
    <p:sldId id="273" r:id="rId2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62C"/>
    <a:srgbClr val="25005C"/>
    <a:srgbClr val="E2C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4"/>
    <p:restoredTop sz="94682"/>
  </p:normalViewPr>
  <p:slideViewPr>
    <p:cSldViewPr snapToGrid="0" snapToObjects="1" showGuides="1">
      <p:cViewPr varScale="1">
        <p:scale>
          <a:sx n="120" d="100"/>
          <a:sy n="120" d="100"/>
        </p:scale>
        <p:origin x="108" y="552"/>
      </p:cViewPr>
      <p:guideLst>
        <p:guide orient="horz" pos="1620"/>
        <p:guide pos="2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smtClean="0"/>
              <a:t>Autumn Student Enrollment Growth,</a:t>
            </a:r>
            <a:r>
              <a:rPr lang="en-US" sz="1200" baseline="0" dirty="0" smtClean="0"/>
              <a:t> SFS Staff Reduction, and Student Survey Satisfaction </a:t>
            </a:r>
            <a:r>
              <a:rPr lang="en-US" sz="1200" b="0" baseline="0" dirty="0" smtClean="0"/>
              <a:t>(1990 </a:t>
            </a:r>
            <a:r>
              <a:rPr lang="en-US" sz="1200" b="0" baseline="0" dirty="0"/>
              <a:t>to 2017)</a:t>
            </a:r>
            <a:endParaRPr lang="en-US" sz="1200" b="0" dirty="0"/>
          </a:p>
        </c:rich>
      </c:tx>
      <c:layout>
        <c:manualLayout>
          <c:xMode val="edge"/>
          <c:yMode val="edge"/>
          <c:x val="3.7282324691657862E-2"/>
          <c:y val="2.4345561280205909E-2"/>
        </c:manualLayout>
      </c:layout>
      <c:overlay val="1"/>
    </c:title>
    <c:autoTitleDeleted val="0"/>
    <c:plotArea>
      <c:layout>
        <c:manualLayout>
          <c:layoutTarget val="inner"/>
          <c:xMode val="edge"/>
          <c:yMode val="edge"/>
          <c:x val="5.2441770578141034E-2"/>
          <c:y val="0.18003161536626103"/>
          <c:w val="0.73916810567104774"/>
          <c:h val="0.79278132373604804"/>
        </c:manualLayout>
      </c:layout>
      <c:lineChart>
        <c:grouping val="standard"/>
        <c:varyColors val="0"/>
        <c:ser>
          <c:idx val="0"/>
          <c:order val="0"/>
          <c:tx>
            <c:strRef>
              <c:f>'Staff Support'!$F$1</c:f>
              <c:strCache>
                <c:ptCount val="1"/>
                <c:pt idx="0">
                  <c:v>% Change in Staff FTE (headcount after 2004)</c:v>
                </c:pt>
              </c:strCache>
            </c:strRef>
          </c:tx>
          <c:spPr>
            <a:ln w="63500">
              <a:solidFill>
                <a:schemeClr val="accent1">
                  <a:lumMod val="75000"/>
                </a:schemeClr>
              </a:solidFill>
            </a:ln>
          </c:spPr>
          <c:marker>
            <c:symbol val="none"/>
          </c:marker>
          <c:dPt>
            <c:idx val="21"/>
            <c:bubble3D val="0"/>
            <c:spPr>
              <a:ln w="63500">
                <a:solidFill>
                  <a:schemeClr val="accent1">
                    <a:lumMod val="75000"/>
                  </a:schemeClr>
                </a:solidFill>
              </a:ln>
            </c:spPr>
            <c:extLst>
              <c:ext xmlns:c16="http://schemas.microsoft.com/office/drawing/2014/chart" uri="{C3380CC4-5D6E-409C-BE32-E72D297353CC}">
                <c16:uniqueId val="{00000001-351F-4710-A43E-793792C5951C}"/>
              </c:ext>
            </c:extLst>
          </c:dPt>
          <c:dPt>
            <c:idx val="22"/>
            <c:bubble3D val="0"/>
            <c:spPr>
              <a:ln w="63500">
                <a:solidFill>
                  <a:schemeClr val="accent1">
                    <a:lumMod val="75000"/>
                  </a:schemeClr>
                </a:solidFill>
                <a:prstDash val="solid"/>
              </a:ln>
            </c:spPr>
            <c:extLst>
              <c:ext xmlns:c16="http://schemas.microsoft.com/office/drawing/2014/chart" uri="{C3380CC4-5D6E-409C-BE32-E72D297353CC}">
                <c16:uniqueId val="{00000003-351F-4710-A43E-793792C5951C}"/>
              </c:ext>
            </c:extLst>
          </c:dPt>
          <c:dPt>
            <c:idx val="23"/>
            <c:bubble3D val="0"/>
            <c:spPr>
              <a:ln w="63500" cmpd="sng">
                <a:solidFill>
                  <a:schemeClr val="accent1">
                    <a:lumMod val="75000"/>
                  </a:schemeClr>
                </a:solidFill>
                <a:prstDash val="solid"/>
              </a:ln>
            </c:spPr>
            <c:extLst>
              <c:ext xmlns:c16="http://schemas.microsoft.com/office/drawing/2014/chart" uri="{C3380CC4-5D6E-409C-BE32-E72D297353CC}">
                <c16:uniqueId val="{00000005-351F-4710-A43E-793792C5951C}"/>
              </c:ext>
            </c:extLst>
          </c:dPt>
          <c:dPt>
            <c:idx val="24"/>
            <c:bubble3D val="0"/>
            <c:spPr>
              <a:ln w="63500">
                <a:solidFill>
                  <a:schemeClr val="accent1">
                    <a:lumMod val="75000"/>
                  </a:schemeClr>
                </a:solidFill>
                <a:prstDash val="solid"/>
              </a:ln>
            </c:spPr>
            <c:extLst>
              <c:ext xmlns:c16="http://schemas.microsoft.com/office/drawing/2014/chart" uri="{C3380CC4-5D6E-409C-BE32-E72D297353CC}">
                <c16:uniqueId val="{00000007-351F-4710-A43E-793792C5951C}"/>
              </c:ext>
            </c:extLst>
          </c:dPt>
          <c:dPt>
            <c:idx val="25"/>
            <c:bubble3D val="0"/>
            <c:spPr>
              <a:ln w="63500">
                <a:solidFill>
                  <a:schemeClr val="accent1">
                    <a:lumMod val="75000"/>
                  </a:schemeClr>
                </a:solidFill>
                <a:prstDash val="solid"/>
              </a:ln>
            </c:spPr>
            <c:extLst>
              <c:ext xmlns:c16="http://schemas.microsoft.com/office/drawing/2014/chart" uri="{C3380CC4-5D6E-409C-BE32-E72D297353CC}">
                <c16:uniqueId val="{00000009-351F-4710-A43E-793792C5951C}"/>
              </c:ext>
            </c:extLst>
          </c:dPt>
          <c:dPt>
            <c:idx val="26"/>
            <c:marker>
              <c:symbol val="circle"/>
              <c:size val="5"/>
            </c:marker>
            <c:bubble3D val="0"/>
            <c:extLst>
              <c:ext xmlns:c16="http://schemas.microsoft.com/office/drawing/2014/chart" uri="{C3380CC4-5D6E-409C-BE32-E72D297353CC}">
                <c16:uniqueId val="{0000000A-351F-4710-A43E-793792C5951C}"/>
              </c:ext>
            </c:extLst>
          </c:dPt>
          <c:dLbls>
            <c:dLbl>
              <c:idx val="21"/>
              <c:delete val="1"/>
              <c:extLst>
                <c:ext xmlns:c15="http://schemas.microsoft.com/office/drawing/2012/chart" uri="{CE6537A1-D6FC-4f65-9D91-7224C49458BB}"/>
                <c:ext xmlns:c16="http://schemas.microsoft.com/office/drawing/2014/chart" uri="{C3380CC4-5D6E-409C-BE32-E72D297353CC}">
                  <c16:uniqueId val="{00000001-351F-4710-A43E-793792C5951C}"/>
                </c:ext>
              </c:extLst>
            </c:dLbl>
            <c:dLbl>
              <c:idx val="22"/>
              <c:delete val="1"/>
              <c:extLst>
                <c:ext xmlns:c15="http://schemas.microsoft.com/office/drawing/2012/chart" uri="{CE6537A1-D6FC-4f65-9D91-7224C49458BB}"/>
                <c:ext xmlns:c16="http://schemas.microsoft.com/office/drawing/2014/chart" uri="{C3380CC4-5D6E-409C-BE32-E72D297353CC}">
                  <c16:uniqueId val="{00000003-351F-4710-A43E-793792C5951C}"/>
                </c:ext>
              </c:extLst>
            </c:dLbl>
            <c:dLbl>
              <c:idx val="24"/>
              <c:layout>
                <c:manualLayout>
                  <c:x val="8.8888888888888781E-2"/>
                  <c:y val="4.246284501061571E-3"/>
                </c:manualLayout>
              </c:layout>
              <c:tx>
                <c:rich>
                  <a:bodyPr/>
                  <a:lstStyle/>
                  <a:p>
                    <a:r>
                      <a:rPr lang="en-US" sz="900" dirty="0" smtClean="0">
                        <a:solidFill>
                          <a:schemeClr val="accent1">
                            <a:lumMod val="75000"/>
                          </a:schemeClr>
                        </a:solidFill>
                      </a:rPr>
                      <a:t>54% </a:t>
                    </a:r>
                    <a:r>
                      <a:rPr lang="en-US" sz="900" dirty="0">
                        <a:solidFill>
                          <a:schemeClr val="accent1">
                            <a:lumMod val="75000"/>
                          </a:schemeClr>
                        </a:solidFill>
                      </a:rPr>
                      <a:t>decrease</a:t>
                    </a:r>
                    <a:r>
                      <a:rPr lang="en-US" sz="900" baseline="0" dirty="0">
                        <a:solidFill>
                          <a:schemeClr val="accent1">
                            <a:lumMod val="75000"/>
                          </a:schemeClr>
                        </a:solidFill>
                      </a:rPr>
                      <a:t> in</a:t>
                    </a:r>
                    <a:br>
                      <a:rPr lang="en-US" sz="900" baseline="0" dirty="0">
                        <a:solidFill>
                          <a:schemeClr val="accent1">
                            <a:lumMod val="75000"/>
                          </a:schemeClr>
                        </a:solidFill>
                      </a:rPr>
                    </a:br>
                    <a:r>
                      <a:rPr lang="en-US" sz="900" baseline="0" dirty="0">
                        <a:solidFill>
                          <a:schemeClr val="accent1">
                            <a:lumMod val="75000"/>
                          </a:schemeClr>
                        </a:solidFill>
                      </a:rPr>
                      <a:t>SFS </a:t>
                    </a:r>
                    <a:r>
                      <a:rPr lang="en-US" sz="900" baseline="0" dirty="0" smtClean="0">
                        <a:solidFill>
                          <a:schemeClr val="accent1">
                            <a:lumMod val="75000"/>
                          </a:schemeClr>
                        </a:solidFill>
                      </a:rPr>
                      <a:t>Staff</a:t>
                    </a:r>
                    <a:endParaRPr lang="en-US" sz="900" dirty="0">
                      <a:solidFill>
                        <a:schemeClr val="accent1">
                          <a:lumMod val="75000"/>
                        </a:schemeClr>
                      </a:solidFill>
                    </a:endParaRPr>
                  </a:p>
                </c:rich>
              </c:tx>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51F-4710-A43E-793792C5951C}"/>
                </c:ext>
              </c:extLst>
            </c:dLbl>
            <c:spPr>
              <a:noFill/>
              <a:ln>
                <a:noFill/>
              </a:ln>
              <a:effectLst/>
            </c:spPr>
            <c:txPr>
              <a:bodyPr anchorCtr="0"/>
              <a:lstStyle/>
              <a:p>
                <a:pPr algn="l">
                  <a:defRPr sz="900" b="1">
                    <a:latin typeface="Arial" panose="020B0604020202020204" pitchFamily="34" charset="0"/>
                    <a:cs typeface="Arial" panose="020B0604020202020204" pitchFamily="34" charset="0"/>
                  </a:defRPr>
                </a:pPr>
                <a:endParaRPr lang="en-US"/>
              </a:p>
            </c:txPr>
            <c:dLblPos val="l"/>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'Staff Support'!$A$2:$A$29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'Staff Support'!$F$2:$F$29</c:f>
              <c:numCache>
                <c:formatCode>0%</c:formatCode>
                <c:ptCount val="28"/>
                <c:pt idx="0">
                  <c:v>0</c:v>
                </c:pt>
                <c:pt idx="1">
                  <c:v>0</c:v>
                </c:pt>
                <c:pt idx="2">
                  <c:v>0</c:v>
                </c:pt>
                <c:pt idx="3">
                  <c:v>0</c:v>
                </c:pt>
                <c:pt idx="4">
                  <c:v>7.9840319361277161E-3</c:v>
                </c:pt>
                <c:pt idx="5">
                  <c:v>9.9800399201596807E-3</c:v>
                </c:pt>
                <c:pt idx="6">
                  <c:v>-6.9860279441117765E-2</c:v>
                </c:pt>
                <c:pt idx="7">
                  <c:v>-6.9860279441117765E-2</c:v>
                </c:pt>
                <c:pt idx="8">
                  <c:v>-8.9820359281437126E-2</c:v>
                </c:pt>
                <c:pt idx="9">
                  <c:v>-0.10179640718562877</c:v>
                </c:pt>
                <c:pt idx="10">
                  <c:v>-0.1317365269461078</c:v>
                </c:pt>
                <c:pt idx="11">
                  <c:v>-0.16167664670658685</c:v>
                </c:pt>
                <c:pt idx="12">
                  <c:v>-0.21157684630738524</c:v>
                </c:pt>
                <c:pt idx="13">
                  <c:v>-0.24550898203592822</c:v>
                </c:pt>
                <c:pt idx="14">
                  <c:v>-0.37325349301397209</c:v>
                </c:pt>
                <c:pt idx="15">
                  <c:v>-0.3413173652694611</c:v>
                </c:pt>
                <c:pt idx="16">
                  <c:v>-0.3413173652694611</c:v>
                </c:pt>
                <c:pt idx="17">
                  <c:v>-0.3413173652694611</c:v>
                </c:pt>
                <c:pt idx="18">
                  <c:v>-0.38123752495009983</c:v>
                </c:pt>
                <c:pt idx="19">
                  <c:v>-0.38123752495009983</c:v>
                </c:pt>
                <c:pt idx="20">
                  <c:v>-0.48103792415169661</c:v>
                </c:pt>
                <c:pt idx="21">
                  <c:v>-0.50099800399201599</c:v>
                </c:pt>
                <c:pt idx="22">
                  <c:v>-0.52095808383233533</c:v>
                </c:pt>
                <c:pt idx="23">
                  <c:v>-0.54091816367265466</c:v>
                </c:pt>
                <c:pt idx="24">
                  <c:v>-0.56087824351297411</c:v>
                </c:pt>
                <c:pt idx="25">
                  <c:v>-0.52095808383233533</c:v>
                </c:pt>
                <c:pt idx="26">
                  <c:v>-0.56087824351297411</c:v>
                </c:pt>
                <c:pt idx="27">
                  <c:v>-0.57085828343313372</c:v>
                </c:pt>
              </c:numCache>
            </c:numRef>
          </c:val>
          <c:smooth val="0"/>
          <c:extLst>
            <c:ext xmlns:c16="http://schemas.microsoft.com/office/drawing/2014/chart" uri="{C3380CC4-5D6E-409C-BE32-E72D297353CC}">
              <c16:uniqueId val="{0000000B-351F-4710-A43E-793792C5951C}"/>
            </c:ext>
          </c:extLst>
        </c:ser>
        <c:ser>
          <c:idx val="1"/>
          <c:order val="1"/>
          <c:tx>
            <c:strRef>
              <c:f>'Staff Support'!$G$1</c:f>
              <c:strCache>
                <c:ptCount val="1"/>
                <c:pt idx="0">
                  <c:v>% Change 10th Day Autumn Enrollments</c:v>
                </c:pt>
              </c:strCache>
            </c:strRef>
          </c:tx>
          <c:spPr>
            <a:ln w="63500">
              <a:solidFill>
                <a:schemeClr val="accent4">
                  <a:lumMod val="75000"/>
                </a:schemeClr>
              </a:solidFill>
            </a:ln>
          </c:spPr>
          <c:marker>
            <c:symbol val="none"/>
          </c:marker>
          <c:dPt>
            <c:idx val="21"/>
            <c:bubble3D val="0"/>
            <c:extLst>
              <c:ext xmlns:c16="http://schemas.microsoft.com/office/drawing/2014/chart" uri="{C3380CC4-5D6E-409C-BE32-E72D297353CC}">
                <c16:uniqueId val="{0000000C-351F-4710-A43E-793792C5951C}"/>
              </c:ext>
            </c:extLst>
          </c:dPt>
          <c:dPt>
            <c:idx val="22"/>
            <c:bubble3D val="0"/>
            <c:extLst>
              <c:ext xmlns:c16="http://schemas.microsoft.com/office/drawing/2014/chart" uri="{C3380CC4-5D6E-409C-BE32-E72D297353CC}">
                <c16:uniqueId val="{0000000D-351F-4710-A43E-793792C5951C}"/>
              </c:ext>
            </c:extLst>
          </c:dPt>
          <c:dPt>
            <c:idx val="23"/>
            <c:bubble3D val="0"/>
            <c:extLst>
              <c:ext xmlns:c16="http://schemas.microsoft.com/office/drawing/2014/chart" uri="{C3380CC4-5D6E-409C-BE32-E72D297353CC}">
                <c16:uniqueId val="{0000000E-351F-4710-A43E-793792C5951C}"/>
              </c:ext>
            </c:extLst>
          </c:dPt>
          <c:dPt>
            <c:idx val="24"/>
            <c:bubble3D val="0"/>
            <c:extLst>
              <c:ext xmlns:c16="http://schemas.microsoft.com/office/drawing/2014/chart" uri="{C3380CC4-5D6E-409C-BE32-E72D297353CC}">
                <c16:uniqueId val="{0000000F-351F-4710-A43E-793792C5951C}"/>
              </c:ext>
            </c:extLst>
          </c:dPt>
          <c:dPt>
            <c:idx val="25"/>
            <c:bubble3D val="0"/>
            <c:extLst>
              <c:ext xmlns:c16="http://schemas.microsoft.com/office/drawing/2014/chart" uri="{C3380CC4-5D6E-409C-BE32-E72D297353CC}">
                <c16:uniqueId val="{00000010-351F-4710-A43E-793792C5951C}"/>
              </c:ext>
            </c:extLst>
          </c:dPt>
          <c:dPt>
            <c:idx val="26"/>
            <c:marker>
              <c:symbol val="circle"/>
              <c:size val="5"/>
              <c:spPr>
                <a:solidFill>
                  <a:srgbClr val="7030A0"/>
                </a:solidFill>
                <a:ln>
                  <a:solidFill>
                    <a:srgbClr val="7030A0"/>
                  </a:solidFill>
                </a:ln>
              </c:spPr>
            </c:marker>
            <c:bubble3D val="0"/>
            <c:extLst>
              <c:ext xmlns:c16="http://schemas.microsoft.com/office/drawing/2014/chart" uri="{C3380CC4-5D6E-409C-BE32-E72D297353CC}">
                <c16:uniqueId val="{00000011-351F-4710-A43E-793792C5951C}"/>
              </c:ext>
            </c:extLst>
          </c:dPt>
          <c:dLbls>
            <c:dLbl>
              <c:idx val="21"/>
              <c:delete val="1"/>
              <c:extLst>
                <c:ext xmlns:c15="http://schemas.microsoft.com/office/drawing/2012/chart" uri="{CE6537A1-D6FC-4f65-9D91-7224C49458BB}"/>
                <c:ext xmlns:c16="http://schemas.microsoft.com/office/drawing/2014/chart" uri="{C3380CC4-5D6E-409C-BE32-E72D297353CC}">
                  <c16:uniqueId val="{0000000C-351F-4710-A43E-793792C5951C}"/>
                </c:ext>
              </c:extLst>
            </c:dLbl>
            <c:dLbl>
              <c:idx val="24"/>
              <c:layout>
                <c:manualLayout>
                  <c:x val="7.5777082245423663E-2"/>
                  <c:y val="0.10010192193022031"/>
                </c:manualLayout>
              </c:layout>
              <c:tx>
                <c:rich>
                  <a:bodyPr/>
                  <a:lstStyle/>
                  <a:p>
                    <a:r>
                      <a:rPr lang="en-US">
                        <a:solidFill>
                          <a:srgbClr val="7030A0"/>
                        </a:solidFill>
                        <a:latin typeface="Arial" panose="020B0604020202020204" pitchFamily="34" charset="0"/>
                        <a:cs typeface="Arial" panose="020B0604020202020204" pitchFamily="34" charset="0"/>
                      </a:rPr>
                      <a:t>72% increase</a:t>
                    </a:r>
                    <a:r>
                      <a:rPr lang="en-US" baseline="0">
                        <a:solidFill>
                          <a:srgbClr val="7030A0"/>
                        </a:solidFill>
                        <a:latin typeface="Arial" panose="020B0604020202020204" pitchFamily="34" charset="0"/>
                        <a:cs typeface="Arial" panose="020B0604020202020204" pitchFamily="34" charset="0"/>
                      </a:rPr>
                      <a:t> in </a:t>
                    </a:r>
                    <a:br>
                      <a:rPr lang="en-US" baseline="0">
                        <a:solidFill>
                          <a:srgbClr val="7030A0"/>
                        </a:solidFill>
                        <a:latin typeface="Arial" panose="020B0604020202020204" pitchFamily="34" charset="0"/>
                        <a:cs typeface="Arial" panose="020B0604020202020204" pitchFamily="34" charset="0"/>
                      </a:rPr>
                    </a:br>
                    <a:r>
                      <a:rPr lang="en-US" baseline="0">
                        <a:solidFill>
                          <a:srgbClr val="7030A0"/>
                        </a:solidFill>
                        <a:latin typeface="Arial" panose="020B0604020202020204" pitchFamily="34" charset="0"/>
                        <a:cs typeface="Arial" panose="020B0604020202020204" pitchFamily="34" charset="0"/>
                      </a:rPr>
                      <a:t>Autumn Enrollments</a:t>
                    </a:r>
                    <a:br>
                      <a:rPr lang="en-US" baseline="0">
                        <a:solidFill>
                          <a:srgbClr val="7030A0"/>
                        </a:solidFill>
                        <a:latin typeface="Arial" panose="020B0604020202020204" pitchFamily="34" charset="0"/>
                        <a:cs typeface="Arial" panose="020B0604020202020204" pitchFamily="34" charset="0"/>
                      </a:rPr>
                    </a:br>
                    <a:endParaRPr lang="en-US" sz="800" b="0">
                      <a:solidFill>
                        <a:srgbClr val="7030A0"/>
                      </a:solidFill>
                      <a:latin typeface="Arial" panose="020B0604020202020204" pitchFamily="34" charset="0"/>
                      <a:cs typeface="Arial" panose="020B0604020202020204" pitchFamily="34" charset="0"/>
                    </a:endParaRPr>
                  </a:p>
                </c:rich>
              </c:tx>
              <c:dLblPos val="r"/>
              <c:showLegendKey val="0"/>
              <c:showVal val="1"/>
              <c:showCatName val="0"/>
              <c:showSerName val="1"/>
              <c:showPercent val="0"/>
              <c:showBubbleSize val="0"/>
              <c:extLst>
                <c:ext xmlns:c15="http://schemas.microsoft.com/office/drawing/2012/chart" uri="{CE6537A1-D6FC-4f65-9D91-7224C49458BB}">
                  <c15:layout>
                    <c:manualLayout>
                      <c:w val="0.1796975445453925"/>
                      <c:h val="0.2045838666246636"/>
                    </c:manualLayout>
                  </c15:layout>
                </c:ext>
                <c:ext xmlns:c16="http://schemas.microsoft.com/office/drawing/2014/chart" uri="{C3380CC4-5D6E-409C-BE32-E72D297353CC}">
                  <c16:uniqueId val="{0000000F-351F-4710-A43E-793792C5951C}"/>
                </c:ext>
              </c:extLst>
            </c:dLbl>
            <c:dLbl>
              <c:idx val="25"/>
              <c:delete val="1"/>
              <c:extLst>
                <c:ext xmlns:c15="http://schemas.microsoft.com/office/drawing/2012/chart" uri="{CE6537A1-D6FC-4f65-9D91-7224C49458BB}"/>
                <c:ext xmlns:c16="http://schemas.microsoft.com/office/drawing/2014/chart" uri="{C3380CC4-5D6E-409C-BE32-E72D297353CC}">
                  <c16:uniqueId val="{00000010-351F-4710-A43E-793792C5951C}"/>
                </c:ext>
              </c:extLst>
            </c:dLbl>
            <c:spPr>
              <a:noFill/>
              <a:ln>
                <a:noFill/>
              </a:ln>
              <a:effectLst/>
            </c:spPr>
            <c:txPr>
              <a:bodyPr anchor="t" anchorCtr="0"/>
              <a:lstStyle/>
              <a:p>
                <a:pPr algn="l">
                  <a:defRPr sz="800" b="1"/>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numRef>
              <c:f>'Staff Support'!$A$2:$A$29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'Staff Support'!$G$2:$G$29</c:f>
              <c:numCache>
                <c:formatCode>0%</c:formatCode>
                <c:ptCount val="28"/>
                <c:pt idx="0">
                  <c:v>0</c:v>
                </c:pt>
                <c:pt idx="1">
                  <c:v>2.0458511342439376E-3</c:v>
                </c:pt>
                <c:pt idx="2">
                  <c:v>3.1018713520669115E-2</c:v>
                </c:pt>
                <c:pt idx="3">
                  <c:v>6.9649196702569346E-2</c:v>
                </c:pt>
                <c:pt idx="4">
                  <c:v>0.13987002828088332</c:v>
                </c:pt>
                <c:pt idx="5">
                  <c:v>0.13893736085203681</c:v>
                </c:pt>
                <c:pt idx="6">
                  <c:v>0.14895601420061375</c:v>
                </c:pt>
                <c:pt idx="7">
                  <c:v>0.17112943017028703</c:v>
                </c:pt>
                <c:pt idx="8">
                  <c:v>0.17203201155304171</c:v>
                </c:pt>
                <c:pt idx="9">
                  <c:v>0.1945062879836332</c:v>
                </c:pt>
                <c:pt idx="10">
                  <c:v>0.21902641554846863</c:v>
                </c:pt>
                <c:pt idx="11">
                  <c:v>0.27817558216499189</c:v>
                </c:pt>
                <c:pt idx="12">
                  <c:v>0.29075154943137371</c:v>
                </c:pt>
                <c:pt idx="13">
                  <c:v>0.28491485648956016</c:v>
                </c:pt>
                <c:pt idx="14">
                  <c:v>0.28963836572597629</c:v>
                </c:pt>
                <c:pt idx="15">
                  <c:v>0.2914134424453938</c:v>
                </c:pt>
                <c:pt idx="16">
                  <c:v>0.30657680967567241</c:v>
                </c:pt>
                <c:pt idx="17">
                  <c:v>0.34301101149286961</c:v>
                </c:pt>
                <c:pt idx="18">
                  <c:v>0.40360430832180033</c:v>
                </c:pt>
                <c:pt idx="19">
                  <c:v>0.44479210542150549</c:v>
                </c:pt>
                <c:pt idx="20">
                  <c:v>0.47560021661953183</c:v>
                </c:pt>
                <c:pt idx="21">
                  <c:v>0.49966905349298996</c:v>
                </c:pt>
                <c:pt idx="22">
                  <c:v>0.5233467717672543</c:v>
                </c:pt>
                <c:pt idx="23">
                  <c:v>0.58430110114928691</c:v>
                </c:pt>
                <c:pt idx="24">
                  <c:v>0.63135567723689756</c:v>
                </c:pt>
                <c:pt idx="25">
                  <c:v>0.66327697214032133</c:v>
                </c:pt>
                <c:pt idx="26">
                  <c:v>0.69342319032432753</c:v>
                </c:pt>
                <c:pt idx="27">
                  <c:v>0.72299777363258921</c:v>
                </c:pt>
              </c:numCache>
            </c:numRef>
          </c:val>
          <c:smooth val="0"/>
          <c:extLst>
            <c:ext xmlns:c16="http://schemas.microsoft.com/office/drawing/2014/chart" uri="{C3380CC4-5D6E-409C-BE32-E72D297353CC}">
              <c16:uniqueId val="{00000012-351F-4710-A43E-793792C5951C}"/>
            </c:ext>
          </c:extLst>
        </c:ser>
        <c:ser>
          <c:idx val="2"/>
          <c:order val="2"/>
          <c:tx>
            <c:strRef>
              <c:f>'Staff Support'!$H$1</c:f>
              <c:strCache>
                <c:ptCount val="1"/>
                <c:pt idx="0">
                  <c:v>Relatively Stable Student Satisfaction Rating</c:v>
                </c:pt>
              </c:strCache>
            </c:strRef>
          </c:tx>
          <c:spPr>
            <a:ln w="63500">
              <a:solidFill>
                <a:schemeClr val="accent3">
                  <a:lumMod val="75000"/>
                </a:schemeClr>
              </a:solidFill>
            </a:ln>
          </c:spPr>
          <c:marker>
            <c:symbol val="none"/>
          </c:marker>
          <c:dPt>
            <c:idx val="25"/>
            <c:bubble3D val="0"/>
            <c:extLst>
              <c:ext xmlns:c16="http://schemas.microsoft.com/office/drawing/2014/chart" uri="{C3380CC4-5D6E-409C-BE32-E72D297353CC}">
                <c16:uniqueId val="{00000013-351F-4710-A43E-793792C5951C}"/>
              </c:ext>
            </c:extLst>
          </c:dPt>
          <c:dPt>
            <c:idx val="26"/>
            <c:marker>
              <c:symbol val="circle"/>
              <c:size val="5"/>
            </c:marker>
            <c:bubble3D val="0"/>
            <c:extLst>
              <c:ext xmlns:c16="http://schemas.microsoft.com/office/drawing/2014/chart" uri="{C3380CC4-5D6E-409C-BE32-E72D297353CC}">
                <c16:uniqueId val="{00000014-351F-4710-A43E-793792C5951C}"/>
              </c:ext>
            </c:extLst>
          </c:dPt>
          <c:dLbls>
            <c:dLbl>
              <c:idx val="11"/>
              <c:layout>
                <c:manualLayout>
                  <c:x val="-6.7616619355140059E-2"/>
                  <c:y val="4.0798091593401498E-3"/>
                </c:manualLayout>
              </c:layout>
              <c:tx>
                <c:rich>
                  <a:bodyPr/>
                  <a:lstStyle/>
                  <a:p>
                    <a:fld id="{E5F12760-3952-4523-9290-696C552F840D}" type="VALUE">
                      <a:rPr lang="en-US" sz="900" b="1">
                        <a:solidFill>
                          <a:schemeClr val="accent3">
                            <a:lumMod val="75000"/>
                          </a:schemeClr>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351F-4710-A43E-793792C5951C}"/>
                </c:ext>
              </c:extLst>
            </c:dLbl>
            <c:dLbl>
              <c:idx val="24"/>
              <c:layout>
                <c:manualLayout>
                  <c:x val="7.9391413887991424E-2"/>
                  <c:y val="-3.7471242618400936E-2"/>
                </c:manualLayout>
              </c:layout>
              <c:tx>
                <c:rich>
                  <a:bodyPr wrap="square" lIns="38100" tIns="19050" rIns="38100" bIns="19050" anchor="ctr" anchorCtr="0">
                    <a:noAutofit/>
                  </a:bodyPr>
                  <a:lstStyle/>
                  <a:p>
                    <a:pPr algn="l">
                      <a:defRPr sz="1050"/>
                    </a:pPr>
                    <a:r>
                      <a:rPr lang="en-US" sz="800" b="1" baseline="0" dirty="0" smtClean="0">
                        <a:solidFill>
                          <a:schemeClr val="accent3">
                            <a:lumMod val="50000"/>
                          </a:schemeClr>
                        </a:solidFill>
                        <a:latin typeface="Arial" panose="020B0604020202020204" pitchFamily="34" charset="0"/>
                        <a:cs typeface="Arial" panose="020B0604020202020204" pitchFamily="34" charset="0"/>
                      </a:rPr>
                      <a:t>2017 Student Satisfaction Rating: 79%(In person 90%)</a:t>
                    </a:r>
                    <a:r>
                      <a:rPr lang="en-US" sz="1050" b="1" baseline="0" dirty="0">
                        <a:solidFill>
                          <a:schemeClr val="accent3">
                            <a:lumMod val="50000"/>
                          </a:schemeClr>
                        </a:solidFill>
                        <a:latin typeface="Arial" panose="020B0604020202020204" pitchFamily="34" charset="0"/>
                        <a:cs typeface="Arial" panose="020B0604020202020204" pitchFamily="34" charset="0"/>
                      </a:rPr>
                      <a:t>
</a:t>
                    </a:r>
                  </a:p>
                </c:rich>
              </c:tx>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15:layout>
                    <c:manualLayout>
                      <c:w val="0.17906418420732848"/>
                      <c:h val="0.2186831950491083"/>
                    </c:manualLayout>
                  </c15:layout>
                </c:ext>
                <c:ext xmlns:c16="http://schemas.microsoft.com/office/drawing/2014/chart" uri="{C3380CC4-5D6E-409C-BE32-E72D297353CC}">
                  <c16:uniqueId val="{00000013-3DB3-472D-9B86-E889CD420967}"/>
                </c:ext>
              </c:extLst>
            </c:dLbl>
            <c:spPr>
              <a:noFill/>
              <a:ln>
                <a:noFill/>
              </a:ln>
              <a:effectLst/>
            </c:spPr>
            <c:txPr>
              <a:bodyPr wrap="square" lIns="38100" tIns="19050" rIns="38100" bIns="19050" anchor="ctr" anchorCtr="0">
                <a:spAutoFit/>
              </a:bodyPr>
              <a:lstStyle/>
              <a:p>
                <a:pPr algn="l">
                  <a:defRPr sz="105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'Staff Support'!$A$2:$A$29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'Staff Support'!$H$2:$H$29</c:f>
              <c:numCache>
                <c:formatCode>General</c:formatCode>
                <c:ptCount val="28"/>
                <c:pt idx="0">
                  <c:v>0</c:v>
                </c:pt>
                <c:pt idx="11" formatCode="0%">
                  <c:v>0.64</c:v>
                </c:pt>
                <c:pt idx="12" formatCode="0%">
                  <c:v>0.77</c:v>
                </c:pt>
                <c:pt idx="13" formatCode="0%">
                  <c:v>0.72</c:v>
                </c:pt>
                <c:pt idx="14" formatCode="0%">
                  <c:v>0.69</c:v>
                </c:pt>
                <c:pt idx="15" formatCode="0%">
                  <c:v>0.69</c:v>
                </c:pt>
                <c:pt idx="16" formatCode="0%">
                  <c:v>0.79</c:v>
                </c:pt>
                <c:pt idx="17" formatCode="0%">
                  <c:v>0.71</c:v>
                </c:pt>
                <c:pt idx="18" formatCode="0%">
                  <c:v>0.66</c:v>
                </c:pt>
                <c:pt idx="19" formatCode="0%">
                  <c:v>0.77</c:v>
                </c:pt>
                <c:pt idx="20" formatCode="0%">
                  <c:v>0.85</c:v>
                </c:pt>
                <c:pt idx="21" formatCode="0%">
                  <c:v>0.83</c:v>
                </c:pt>
                <c:pt idx="22" formatCode="0%">
                  <c:v>0.78</c:v>
                </c:pt>
                <c:pt idx="23" formatCode="0%">
                  <c:v>0.8</c:v>
                </c:pt>
                <c:pt idx="24" formatCode="0%">
                  <c:v>0.81</c:v>
                </c:pt>
                <c:pt idx="25" formatCode="0%">
                  <c:v>0.86</c:v>
                </c:pt>
                <c:pt idx="26" formatCode="0%">
                  <c:v>0.74</c:v>
                </c:pt>
                <c:pt idx="27" formatCode="0%">
                  <c:v>0.76</c:v>
                </c:pt>
              </c:numCache>
            </c:numRef>
          </c:val>
          <c:smooth val="0"/>
          <c:extLst>
            <c:ext xmlns:c16="http://schemas.microsoft.com/office/drawing/2014/chart" uri="{C3380CC4-5D6E-409C-BE32-E72D297353CC}">
              <c16:uniqueId val="{00000017-351F-4710-A43E-793792C5951C}"/>
            </c:ext>
          </c:extLst>
        </c:ser>
        <c:dLbls>
          <c:showLegendKey val="0"/>
          <c:showVal val="0"/>
          <c:showCatName val="0"/>
          <c:showSerName val="0"/>
          <c:showPercent val="0"/>
          <c:showBubbleSize val="0"/>
        </c:dLbls>
        <c:smooth val="0"/>
        <c:axId val="351676400"/>
        <c:axId val="351676792"/>
      </c:lineChart>
      <c:catAx>
        <c:axId val="351676400"/>
        <c:scaling>
          <c:orientation val="minMax"/>
        </c:scaling>
        <c:delete val="1"/>
        <c:axPos val="b"/>
        <c:majorGridlines>
          <c:spPr>
            <a:ln w="6350">
              <a:solidFill>
                <a:schemeClr val="bg1">
                  <a:lumMod val="85000"/>
                </a:schemeClr>
              </a:solidFill>
            </a:ln>
          </c:spPr>
        </c:majorGridlines>
        <c:numFmt formatCode="General" sourceLinked="1"/>
        <c:majorTickMark val="cross"/>
        <c:minorTickMark val="none"/>
        <c:tickLblPos val="high"/>
        <c:crossAx val="351676792"/>
        <c:crosses val="autoZero"/>
        <c:auto val="1"/>
        <c:lblAlgn val="ctr"/>
        <c:lblOffset val="100"/>
        <c:tickLblSkip val="1"/>
        <c:noMultiLvlLbl val="0"/>
      </c:catAx>
      <c:valAx>
        <c:axId val="351676792"/>
        <c:scaling>
          <c:orientation val="minMax"/>
        </c:scaling>
        <c:delete val="0"/>
        <c:axPos val="l"/>
        <c:numFmt formatCode="0%" sourceLinked="1"/>
        <c:majorTickMark val="out"/>
        <c:minorTickMark val="none"/>
        <c:tickLblPos val="nextTo"/>
        <c:txPr>
          <a:bodyPr/>
          <a:lstStyle/>
          <a:p>
            <a:pPr>
              <a:defRPr sz="900">
                <a:solidFill>
                  <a:schemeClr val="bg1">
                    <a:lumMod val="50000"/>
                  </a:schemeClr>
                </a:solidFill>
                <a:latin typeface="Arial" panose="020B0604020202020204" pitchFamily="34" charset="0"/>
                <a:cs typeface="Arial" panose="020B0604020202020204" pitchFamily="34" charset="0"/>
              </a:defRPr>
            </a:pPr>
            <a:endParaRPr lang="en-US"/>
          </a:p>
        </c:txPr>
        <c:crossAx val="351676400"/>
        <c:crossesAt val="1"/>
        <c:crossBetween val="midCat"/>
      </c:valAx>
    </c:plotArea>
    <c:plotVisOnly val="1"/>
    <c:dispBlanksAs val="gap"/>
    <c:showDLblsOverMax val="0"/>
  </c:chart>
  <c:spPr>
    <a:solidFill>
      <a:schemeClr val="bg1"/>
    </a:solid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FC620A-D6C2-46F1-A7ED-0413BEA2A27F}" type="datetimeFigureOut">
              <a:rPr lang="en-US" smtClean="0"/>
              <a:t>5/29/2018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D32C9B-A8E4-49D6-80CD-546AE2803680}" type="slidenum">
              <a:rPr lang="en-US" smtClean="0"/>
              <a:t>‹#›</a:t>
            </a:fld>
            <a:endParaRPr lang="en-US"/>
          </a:p>
        </p:txBody>
      </p:sp>
    </p:spTree>
    <p:extLst>
      <p:ext uri="{BB962C8B-B14F-4D97-AF65-F5344CB8AC3E}">
        <p14:creationId xmlns:p14="http://schemas.microsoft.com/office/powerpoint/2010/main" val="279104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ACTION NEEDED TO SUSTAIN:   PROCESS IMPROVEMENT AND AUTOMATION OF PROCESSES  </a:t>
            </a:r>
          </a:p>
          <a:p>
            <a:endParaRPr lang="en-US" dirty="0"/>
          </a:p>
        </p:txBody>
      </p:sp>
      <p:sp>
        <p:nvSpPr>
          <p:cNvPr id="4" name="Slide Number Placeholder 3"/>
          <p:cNvSpPr>
            <a:spLocks noGrp="1"/>
          </p:cNvSpPr>
          <p:nvPr>
            <p:ph type="sldNum" sz="quarter" idx="10"/>
          </p:nvPr>
        </p:nvSpPr>
        <p:spPr/>
        <p:txBody>
          <a:bodyPr/>
          <a:lstStyle/>
          <a:p>
            <a:fld id="{E6D32C9B-A8E4-49D6-80CD-546AE2803680}" type="slidenum">
              <a:rPr lang="en-US" smtClean="0"/>
              <a:t>2</a:t>
            </a:fld>
            <a:endParaRPr lang="en-US"/>
          </a:p>
        </p:txBody>
      </p:sp>
    </p:spTree>
    <p:extLst>
      <p:ext uri="{BB962C8B-B14F-4D97-AF65-F5344CB8AC3E}">
        <p14:creationId xmlns:p14="http://schemas.microsoft.com/office/powerpoint/2010/main" val="427470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LEAN:</a:t>
            </a:r>
            <a:r>
              <a:rPr lang="en-US" baseline="0" dirty="0" smtClean="0"/>
              <a:t> a process improvement methodology that focuses on workplace culture as the genesis of change. The methodology utilizes tools meant to equip employees with the ability to effect change through innovation supported and empowered by an organization aligned with purposeful goals to promote growth. </a:t>
            </a:r>
          </a:p>
          <a:p>
            <a:endParaRPr lang="en-US" baseline="0" dirty="0" smtClean="0"/>
          </a:p>
          <a:p>
            <a:r>
              <a:rPr lang="en-US" baseline="0" dirty="0" smtClean="0"/>
              <a:t>LEAN improves the work by giving the tools to improve to everyone in an organization, not just a top-down process development model.</a:t>
            </a:r>
            <a:endParaRPr lang="en-US" dirty="0"/>
          </a:p>
        </p:txBody>
      </p:sp>
      <p:sp>
        <p:nvSpPr>
          <p:cNvPr id="4" name="Slide Number Placeholder 3"/>
          <p:cNvSpPr>
            <a:spLocks noGrp="1"/>
          </p:cNvSpPr>
          <p:nvPr>
            <p:ph type="sldNum" sz="quarter" idx="10"/>
          </p:nvPr>
        </p:nvSpPr>
        <p:spPr/>
        <p:txBody>
          <a:bodyPr/>
          <a:lstStyle/>
          <a:p>
            <a:fld id="{E6D32C9B-A8E4-49D6-80CD-546AE2803680}" type="slidenum">
              <a:rPr lang="en-US" smtClean="0"/>
              <a:t>3</a:t>
            </a:fld>
            <a:endParaRPr lang="en-US"/>
          </a:p>
        </p:txBody>
      </p:sp>
    </p:spTree>
    <p:extLst>
      <p:ext uri="{BB962C8B-B14F-4D97-AF65-F5344CB8AC3E}">
        <p14:creationId xmlns:p14="http://schemas.microsoft.com/office/powerpoint/2010/main" val="97164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More than 100 orientation sessions to students and parents each summer across two UW campuses</a:t>
            </a:r>
          </a:p>
          <a:p>
            <a:endParaRPr lang="en-US" dirty="0"/>
          </a:p>
        </p:txBody>
      </p:sp>
      <p:sp>
        <p:nvSpPr>
          <p:cNvPr id="4" name="Slide Number Placeholder 3"/>
          <p:cNvSpPr>
            <a:spLocks noGrp="1"/>
          </p:cNvSpPr>
          <p:nvPr>
            <p:ph type="sldNum" sz="quarter" idx="10"/>
          </p:nvPr>
        </p:nvSpPr>
        <p:spPr/>
        <p:txBody>
          <a:bodyPr/>
          <a:lstStyle/>
          <a:p>
            <a:fld id="{E6D32C9B-A8E4-49D6-80CD-546AE2803680}" type="slidenum">
              <a:rPr lang="en-US" smtClean="0"/>
              <a:t>9</a:t>
            </a:fld>
            <a:endParaRPr lang="en-US"/>
          </a:p>
        </p:txBody>
      </p:sp>
    </p:spTree>
    <p:extLst>
      <p:ext uri="{BB962C8B-B14F-4D97-AF65-F5344CB8AC3E}">
        <p14:creationId xmlns:p14="http://schemas.microsoft.com/office/powerpoint/2010/main" val="328719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costs of all of the above</a:t>
            </a:r>
          </a:p>
          <a:p>
            <a:endParaRPr lang="en-US" dirty="0"/>
          </a:p>
        </p:txBody>
      </p:sp>
      <p:sp>
        <p:nvSpPr>
          <p:cNvPr id="4" name="Slide Number Placeholder 3"/>
          <p:cNvSpPr>
            <a:spLocks noGrp="1"/>
          </p:cNvSpPr>
          <p:nvPr>
            <p:ph type="sldNum" sz="quarter" idx="10"/>
          </p:nvPr>
        </p:nvSpPr>
        <p:spPr/>
        <p:txBody>
          <a:bodyPr/>
          <a:lstStyle/>
          <a:p>
            <a:fld id="{E6D32C9B-A8E4-49D6-80CD-546AE2803680}" type="slidenum">
              <a:rPr lang="en-US" smtClean="0"/>
              <a:t>12</a:t>
            </a:fld>
            <a:endParaRPr lang="en-US"/>
          </a:p>
        </p:txBody>
      </p:sp>
    </p:spTree>
    <p:extLst>
      <p:ext uri="{BB962C8B-B14F-4D97-AF65-F5344CB8AC3E}">
        <p14:creationId xmlns:p14="http://schemas.microsoft.com/office/powerpoint/2010/main" val="770966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2" name="Picture 1"/>
          <p:cNvPicPr>
            <a:picLocks noChangeAspect="1"/>
          </p:cNvPicPr>
          <p:nvPr userDrawn="1"/>
        </p:nvPicPr>
        <p:blipFill>
          <a:blip r:embed="rId3"/>
          <a:stretch>
            <a:fillRect/>
          </a:stretch>
        </p:blipFill>
        <p:spPr>
          <a:xfrm>
            <a:off x="568081" y="4598607"/>
            <a:ext cx="2416273" cy="213486"/>
          </a:xfrm>
          <a:prstGeom prst="rect">
            <a:avLst/>
          </a:prstGeom>
        </p:spPr>
      </p:pic>
      <p:pic>
        <p:nvPicPr>
          <p:cNvPr id="8" name="Picture 7"/>
          <p:cNvPicPr>
            <a:picLocks noChangeAspect="1"/>
          </p:cNvPicPr>
          <p:nvPr userDrawn="1"/>
        </p:nvPicPr>
        <p:blipFill>
          <a:blip r:embed="rId4"/>
          <a:stretch>
            <a:fillRect/>
          </a:stretch>
        </p:blipFill>
        <p:spPr>
          <a:xfrm>
            <a:off x="568081" y="3426449"/>
            <a:ext cx="1600200" cy="139700"/>
          </a:xfrm>
          <a:prstGeom prst="rect">
            <a:avLst/>
          </a:prstGeom>
        </p:spPr>
      </p:pic>
      <p:sp>
        <p:nvSpPr>
          <p:cNvPr id="3" name="Title 2"/>
          <p:cNvSpPr>
            <a:spLocks noGrp="1"/>
          </p:cNvSpPr>
          <p:nvPr>
            <p:ph type="title" hasCustomPrompt="1"/>
          </p:nvPr>
        </p:nvSpPr>
        <p:spPr>
          <a:xfrm>
            <a:off x="460375" y="644993"/>
            <a:ext cx="697230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smtClean="0"/>
              <a:t>TITLE HERE</a:t>
            </a:r>
            <a:br>
              <a:rPr lang="en-US" dirty="0" smtClean="0"/>
            </a:br>
            <a:r>
              <a:rPr lang="en-US" dirty="0" smtClean="0"/>
              <a:t>ENCODE NORMAL</a:t>
            </a:r>
            <a:br>
              <a:rPr lang="en-US" dirty="0" smtClean="0"/>
            </a:br>
            <a:r>
              <a:rPr lang="en-US" dirty="0" smtClean="0"/>
              <a:t>BLACK, 50 PT.</a:t>
            </a:r>
            <a:endParaRPr lang="en-US" dirty="0"/>
          </a:p>
        </p:txBody>
      </p:sp>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8"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81608"/>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74404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3" name="Title 2"/>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smtClean="0"/>
              <a:t>TITLE HERE</a:t>
            </a:r>
            <a:br>
              <a:rPr lang="en-US" dirty="0" smtClean="0"/>
            </a:br>
            <a:r>
              <a:rPr lang="en-US" dirty="0" smtClean="0"/>
              <a:t>ENCODE NORMAL</a:t>
            </a:r>
            <a:br>
              <a:rPr lang="en-US" dirty="0" smtClean="0"/>
            </a:br>
            <a:r>
              <a:rPr lang="en-US" dirty="0" smtClean="0"/>
              <a:t>BLACK, 50 PT. </a:t>
            </a:r>
            <a:endParaRPr lang="en-US" dirty="0"/>
          </a:p>
        </p:txBody>
      </p:sp>
    </p:spTree>
    <p:extLst>
      <p:ext uri="{BB962C8B-B14F-4D97-AF65-F5344CB8AC3E}">
        <p14:creationId xmlns:p14="http://schemas.microsoft.com/office/powerpoint/2010/main" val="107402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6"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smtClean="0"/>
              <a:t>TITLE HERE</a:t>
            </a:r>
            <a:br>
              <a:rPr lang="en-US" dirty="0" smtClean="0"/>
            </a:br>
            <a:r>
              <a:rPr lang="en-US" dirty="0" smtClean="0"/>
              <a:t>ENCODE NORMAL</a:t>
            </a:r>
            <a:br>
              <a:rPr lang="en-US" dirty="0" smtClean="0"/>
            </a:br>
            <a:r>
              <a:rPr lang="en-US" dirty="0" smtClean="0"/>
              <a:t>BLACK, 50 PT. </a:t>
            </a:r>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pic>
        <p:nvPicPr>
          <p:cNvPr id="12" name="Picture 11"/>
          <p:cNvPicPr>
            <a:picLocks noChangeAspect="1"/>
          </p:cNvPicPr>
          <p:nvPr userDrawn="1"/>
        </p:nvPicPr>
        <p:blipFill>
          <a:blip r:embed="rId3"/>
          <a:stretch>
            <a:fillRect/>
          </a:stretch>
        </p:blipFill>
        <p:spPr>
          <a:xfrm>
            <a:off x="549031" y="1363508"/>
            <a:ext cx="1103781" cy="96362"/>
          </a:xfrm>
          <a:prstGeom prst="rect">
            <a:avLst/>
          </a:prstGeom>
        </p:spPr>
      </p:pic>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REGULAR, 24 PT.)</a:t>
            </a:r>
            <a:endParaRPr lang="en-US" dirty="0"/>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1" y="1363508"/>
            <a:ext cx="1103781" cy="96362"/>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8"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1" y="1363508"/>
            <a:ext cx="1103781"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9" name="Picture 8"/>
          <p:cNvPicPr>
            <a:picLocks noChangeAspect="1"/>
          </p:cNvPicPr>
          <p:nvPr userDrawn="1"/>
        </p:nvPicPr>
        <p:blipFill>
          <a:blip r:embed="rId4"/>
          <a:stretch>
            <a:fillRect/>
          </a:stretch>
        </p:blipFill>
        <p:spPr>
          <a:xfrm>
            <a:off x="568081" y="3426449"/>
            <a:ext cx="1600200" cy="139700"/>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smtClean="0"/>
              <a:t>TITLE HERE </a:t>
            </a:r>
            <a:br>
              <a:rPr lang="en-US" dirty="0" smtClean="0"/>
            </a:br>
            <a:r>
              <a:rPr lang="en-US" dirty="0" smtClean="0"/>
              <a:t>ENCODE NORMAL BLACK, 50 PT.</a:t>
            </a:r>
            <a:endParaRPr lang="en-US" dirty="0"/>
          </a:p>
        </p:txBody>
      </p:sp>
    </p:spTree>
    <p:extLst>
      <p:ext uri="{BB962C8B-B14F-4D97-AF65-F5344CB8AC3E}">
        <p14:creationId xmlns:p14="http://schemas.microsoft.com/office/powerpoint/2010/main" val="237349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REGULAR, 24 PT.)</a:t>
            </a:r>
            <a:endParaRPr lang="en-US" dirty="0"/>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27692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32363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pic>
        <p:nvPicPr>
          <p:cNvPr id="13" name="Picture 12"/>
          <p:cNvPicPr>
            <a:picLocks noChangeAspect="1"/>
          </p:cNvPicPr>
          <p:nvPr userDrawn="1"/>
        </p:nvPicPr>
        <p:blipFill>
          <a:blip r:embed="rId2"/>
          <a:stretch>
            <a:fillRect/>
          </a:stretch>
        </p:blipFill>
        <p:spPr>
          <a:xfrm>
            <a:off x="549031" y="1363508"/>
            <a:ext cx="1103781" cy="9636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0" name="Picture 9"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smtClean="0"/>
              <a:t>TITLE HERE</a:t>
            </a:r>
            <a:br>
              <a:rPr lang="en-US" dirty="0" smtClean="0"/>
            </a:br>
            <a:r>
              <a:rPr lang="en-US" dirty="0" smtClean="0"/>
              <a:t>ENCODE NORMAL</a:t>
            </a:r>
            <a:br>
              <a:rPr lang="en-US" dirty="0" smtClean="0"/>
            </a:br>
            <a:r>
              <a:rPr lang="en-US" dirty="0" smtClean="0"/>
              <a:t>BLACK, 50 PT. </a:t>
            </a:r>
            <a:endParaRPr lang="en-US" dirty="0"/>
          </a:p>
        </p:txBody>
      </p:sp>
    </p:spTree>
    <p:extLst>
      <p:ext uri="{BB962C8B-B14F-4D97-AF65-F5344CB8AC3E}">
        <p14:creationId xmlns:p14="http://schemas.microsoft.com/office/powerpoint/2010/main" val="396565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smtClean="0"/>
              <a:t>TITLE HERE</a:t>
            </a:r>
            <a:br>
              <a:rPr lang="en-US" dirty="0" smtClean="0"/>
            </a:br>
            <a:r>
              <a:rPr lang="en-US" dirty="0" smtClean="0"/>
              <a:t>ENCODE NORMAL</a:t>
            </a:r>
            <a:br>
              <a:rPr lang="en-US" dirty="0" smtClean="0"/>
            </a:br>
            <a:r>
              <a:rPr lang="en-US" dirty="0" smtClean="0"/>
              <a:t>BLACK, 50 PT. </a:t>
            </a:r>
            <a:endParaRPr lang="en-US" dirty="0"/>
          </a:p>
        </p:txBody>
      </p:sp>
    </p:spTree>
    <p:extLst>
      <p:ext uri="{BB962C8B-B14F-4D97-AF65-F5344CB8AC3E}">
        <p14:creationId xmlns:p14="http://schemas.microsoft.com/office/powerpoint/2010/main" val="29014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REGULAR, 24 PT.)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242930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3890392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58" r:id="rId2"/>
    <p:sldLayoutId id="2147483659" r:id="rId3"/>
    <p:sldLayoutId id="2147483660" r:id="rId4"/>
    <p:sldLayoutId id="214748366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4" r:id="rId3"/>
    <p:sldLayoutId id="2147483675" r:id="rId4"/>
    <p:sldLayoutId id="21474836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  IMPROVEMENT &amp; AUTOMATING MONEY EXCHANGE</a:t>
            </a:r>
            <a:br>
              <a:rPr lang="en-US" sz="3600" dirty="0" smtClean="0"/>
            </a:br>
            <a:r>
              <a:rPr lang="en-US" sz="3600" dirty="0" smtClean="0"/>
              <a:t/>
            </a:r>
            <a:br>
              <a:rPr lang="en-US" sz="3600" dirty="0" smtClean="0"/>
            </a:br>
            <a:r>
              <a:rPr lang="en-US" sz="1400" dirty="0" smtClean="0"/>
              <a:t>A. Marisa Martin 											</a:t>
            </a:r>
            <a:r>
              <a:rPr lang="en-US" sz="1400" dirty="0"/>
              <a:t> </a:t>
            </a:r>
            <a:r>
              <a:rPr lang="en-US" sz="1400" dirty="0" smtClean="0"/>
              <a:t>May 17, 2018</a:t>
            </a:r>
            <a:endParaRPr lang="en-US" sz="3600" dirty="0"/>
          </a:p>
        </p:txBody>
      </p:sp>
    </p:spTree>
    <p:extLst>
      <p:ext uri="{BB962C8B-B14F-4D97-AF65-F5344CB8AC3E}">
        <p14:creationId xmlns:p14="http://schemas.microsoft.com/office/powerpoint/2010/main" val="2038487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16" y="1567967"/>
            <a:ext cx="3507999" cy="3198905"/>
          </a:xfrm>
        </p:spPr>
        <p:txBody>
          <a:bodyPr/>
          <a:lstStyle/>
          <a:p>
            <a:r>
              <a:rPr lang="en-US" sz="2000" dirty="0" smtClean="0"/>
              <a:t>Annual customer satisfaction survey</a:t>
            </a:r>
          </a:p>
          <a:p>
            <a:r>
              <a:rPr lang="en-US" sz="2000" dirty="0" smtClean="0"/>
              <a:t>90% satisfaction with in-person/phone services</a:t>
            </a:r>
          </a:p>
          <a:p>
            <a:r>
              <a:rPr lang="en-US" sz="2000" dirty="0" smtClean="0"/>
              <a:t>79% satisfaction with our online services</a:t>
            </a:r>
          </a:p>
          <a:p>
            <a:pPr lvl="1"/>
            <a:endParaRPr lang="en-US" sz="1600" dirty="0"/>
          </a:p>
        </p:txBody>
      </p:sp>
      <p:sp>
        <p:nvSpPr>
          <p:cNvPr id="4" name="Title 3"/>
          <p:cNvSpPr>
            <a:spLocks noGrp="1"/>
          </p:cNvSpPr>
          <p:nvPr>
            <p:ph type="title"/>
          </p:nvPr>
        </p:nvSpPr>
        <p:spPr/>
        <p:txBody>
          <a:bodyPr/>
          <a:lstStyle/>
          <a:p>
            <a:r>
              <a:rPr lang="en-US" dirty="0" smtClean="0"/>
              <a:t>DOES THE NEEDLE NEED MOVING?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180" y="1363060"/>
            <a:ext cx="2063956" cy="3242553"/>
          </a:xfrm>
          <a:prstGeom prst="rect">
            <a:avLst/>
          </a:prstGeom>
        </p:spPr>
      </p:pic>
    </p:spTree>
    <p:extLst>
      <p:ext uri="{BB962C8B-B14F-4D97-AF65-F5344CB8AC3E}">
        <p14:creationId xmlns:p14="http://schemas.microsoft.com/office/powerpoint/2010/main" val="8049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16" y="1567967"/>
            <a:ext cx="2977335" cy="3198905"/>
          </a:xfrm>
        </p:spPr>
        <p:txBody>
          <a:bodyPr/>
          <a:lstStyle/>
          <a:p>
            <a:r>
              <a:rPr lang="en-US" sz="2000" dirty="0"/>
              <a:t>Student Success</a:t>
            </a:r>
          </a:p>
          <a:p>
            <a:r>
              <a:rPr lang="en-US" sz="2000" dirty="0" smtClean="0"/>
              <a:t>Staff Reduction</a:t>
            </a:r>
          </a:p>
          <a:p>
            <a:r>
              <a:rPr lang="en-US" sz="2000" dirty="0" smtClean="0"/>
              <a:t>Enrollment Growth</a:t>
            </a:r>
          </a:p>
          <a:p>
            <a:r>
              <a:rPr lang="en-US" sz="2000" dirty="0" smtClean="0"/>
              <a:t>Fraud</a:t>
            </a:r>
          </a:p>
          <a:p>
            <a:r>
              <a:rPr lang="en-US" sz="2000" dirty="0" smtClean="0"/>
              <a:t>Returned Items</a:t>
            </a:r>
            <a:endParaRPr lang="en-US" sz="2000" dirty="0"/>
          </a:p>
          <a:p>
            <a:pPr marL="0" indent="0">
              <a:buNone/>
            </a:pPr>
            <a:endParaRPr lang="en-US" sz="2000" dirty="0" smtClean="0"/>
          </a:p>
          <a:p>
            <a:pPr lvl="1"/>
            <a:endParaRPr lang="en-US" sz="1600" dirty="0" smtClean="0"/>
          </a:p>
          <a:p>
            <a:pPr lvl="1"/>
            <a:endParaRPr lang="en-US" sz="1600" dirty="0"/>
          </a:p>
        </p:txBody>
      </p:sp>
      <p:sp>
        <p:nvSpPr>
          <p:cNvPr id="4" name="Title 3"/>
          <p:cNvSpPr>
            <a:spLocks noGrp="1"/>
          </p:cNvSpPr>
          <p:nvPr>
            <p:ph type="title"/>
          </p:nvPr>
        </p:nvSpPr>
        <p:spPr/>
        <p:txBody>
          <a:bodyPr/>
          <a:lstStyle/>
          <a:p>
            <a:r>
              <a:rPr lang="en-US" dirty="0" smtClean="0"/>
              <a:t>CHALLENGES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259803765"/>
              </p:ext>
            </p:extLst>
          </p:nvPr>
        </p:nvGraphicFramePr>
        <p:xfrm>
          <a:off x="3492708" y="1463035"/>
          <a:ext cx="5480694" cy="2728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17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17" y="1567967"/>
            <a:ext cx="8441250" cy="2251761"/>
          </a:xfrm>
        </p:spPr>
        <p:txBody>
          <a:bodyPr/>
          <a:lstStyle/>
          <a:p>
            <a:r>
              <a:rPr lang="en-US" sz="2000" dirty="0"/>
              <a:t>Student Success - MOST IMPORTANT: </a:t>
            </a:r>
            <a:r>
              <a:rPr lang="en-US" sz="2000" b="0" dirty="0"/>
              <a:t>benefit to the students – faster, more efficient, safer disbursements and payments</a:t>
            </a:r>
          </a:p>
          <a:p>
            <a:r>
              <a:rPr lang="en-US" sz="2000" dirty="0" smtClean="0"/>
              <a:t>Staff Reduction - </a:t>
            </a:r>
            <a:r>
              <a:rPr lang="en-US" sz="2000" b="0" dirty="0" smtClean="0"/>
              <a:t>(0.5 FTE (Current FTE is 21.5), </a:t>
            </a:r>
            <a:r>
              <a:rPr lang="en-US" sz="2000" b="0" dirty="0"/>
              <a:t>Student Assistants </a:t>
            </a:r>
            <a:r>
              <a:rPr lang="en-US" sz="2000" b="0" dirty="0" smtClean="0"/>
              <a:t>from 5 to 3)</a:t>
            </a:r>
          </a:p>
          <a:p>
            <a:r>
              <a:rPr lang="en-US" sz="2000" dirty="0" smtClean="0"/>
              <a:t>Enrollment Growth </a:t>
            </a:r>
            <a:r>
              <a:rPr lang="en-US" sz="2000" b="0" dirty="0" smtClean="0">
                <a:solidFill>
                  <a:srgbClr val="FF0000"/>
                </a:solidFill>
              </a:rPr>
              <a:t>- 72% increase since 1990/28% since 2007</a:t>
            </a:r>
            <a:endParaRPr lang="en-US" sz="2000" b="0" dirty="0">
              <a:solidFill>
                <a:srgbClr val="FF0000"/>
              </a:solidFill>
            </a:endParaRPr>
          </a:p>
          <a:p>
            <a:r>
              <a:rPr lang="en-US" sz="2000" dirty="0" smtClean="0"/>
              <a:t>Fraud - </a:t>
            </a:r>
            <a:r>
              <a:rPr lang="en-US" sz="2000" b="0" dirty="0" smtClean="0"/>
              <a:t>Persistent threat </a:t>
            </a:r>
          </a:p>
          <a:p>
            <a:r>
              <a:rPr lang="en-US" sz="2000" dirty="0" smtClean="0"/>
              <a:t>Returned Items - </a:t>
            </a:r>
            <a:r>
              <a:rPr lang="en-US" sz="2000" b="0" dirty="0" smtClean="0"/>
              <a:t>lost checks, long </a:t>
            </a:r>
            <a:r>
              <a:rPr lang="en-US" sz="2000" b="0" dirty="0"/>
              <a:t>delivery times, old </a:t>
            </a:r>
            <a:r>
              <a:rPr lang="en-US" sz="2000" b="0" dirty="0" smtClean="0"/>
              <a:t>addresses (10.98 % canceled checks) </a:t>
            </a:r>
          </a:p>
        </p:txBody>
      </p:sp>
      <p:sp>
        <p:nvSpPr>
          <p:cNvPr id="4" name="Title 3"/>
          <p:cNvSpPr>
            <a:spLocks noGrp="1"/>
          </p:cNvSpPr>
          <p:nvPr>
            <p:ph type="title"/>
          </p:nvPr>
        </p:nvSpPr>
        <p:spPr/>
        <p:txBody>
          <a:bodyPr/>
          <a:lstStyle/>
          <a:p>
            <a:r>
              <a:rPr lang="en-US" dirty="0" smtClean="0"/>
              <a:t>CHALLENGES </a:t>
            </a:r>
            <a:endParaRPr lang="en-US" dirty="0"/>
          </a:p>
        </p:txBody>
      </p:sp>
    </p:spTree>
    <p:extLst>
      <p:ext uri="{BB962C8B-B14F-4D97-AF65-F5344CB8AC3E}">
        <p14:creationId xmlns:p14="http://schemas.microsoft.com/office/powerpoint/2010/main" val="29607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17" y="1567967"/>
            <a:ext cx="8197114" cy="2893197"/>
          </a:xfrm>
        </p:spPr>
        <p:txBody>
          <a:bodyPr/>
          <a:lstStyle/>
          <a:p>
            <a:r>
              <a:rPr lang="en-US" sz="1800" dirty="0"/>
              <a:t>One word: </a:t>
            </a:r>
            <a:endParaRPr lang="en-US" sz="1800" dirty="0" smtClean="0"/>
          </a:p>
          <a:p>
            <a:r>
              <a:rPr lang="en-US" sz="1800" dirty="0" smtClean="0"/>
              <a:t>Increase </a:t>
            </a:r>
            <a:r>
              <a:rPr lang="en-US" sz="1800" dirty="0"/>
              <a:t>outreach – find partnerships in new places to increase number of students </a:t>
            </a:r>
            <a:r>
              <a:rPr lang="en-US" sz="1800" dirty="0" smtClean="0"/>
              <a:t>contacted</a:t>
            </a:r>
            <a:endParaRPr lang="en-US" sz="1800" dirty="0"/>
          </a:p>
        </p:txBody>
      </p:sp>
      <p:sp>
        <p:nvSpPr>
          <p:cNvPr id="4" name="Title 3"/>
          <p:cNvSpPr>
            <a:spLocks noGrp="1"/>
          </p:cNvSpPr>
          <p:nvPr>
            <p:ph type="title"/>
          </p:nvPr>
        </p:nvSpPr>
        <p:spPr>
          <a:xfrm>
            <a:off x="447917" y="369285"/>
            <a:ext cx="8197109" cy="993775"/>
          </a:xfrm>
        </p:spPr>
        <p:txBody>
          <a:bodyPr/>
          <a:lstStyle/>
          <a:p>
            <a:r>
              <a:rPr lang="en-US" dirty="0" smtClean="0"/>
              <a:t>THE PLAN</a:t>
            </a:r>
            <a:endParaRPr lang="en-US" dirty="0"/>
          </a:p>
        </p:txBody>
      </p:sp>
      <p:sp>
        <p:nvSpPr>
          <p:cNvPr id="2" name="TextBox 1"/>
          <p:cNvSpPr txBox="1"/>
          <p:nvPr/>
        </p:nvSpPr>
        <p:spPr>
          <a:xfrm>
            <a:off x="2373746" y="1363060"/>
            <a:ext cx="1357745" cy="646331"/>
          </a:xfrm>
          <a:prstGeom prst="rect">
            <a:avLst/>
          </a:prstGeom>
          <a:noFill/>
        </p:spPr>
        <p:txBody>
          <a:bodyPr wrap="square" rtlCol="0">
            <a:spAutoFit/>
          </a:bodyPr>
          <a:lstStyle/>
          <a:p>
            <a:r>
              <a:rPr lang="en-US" sz="3600" b="1" dirty="0" smtClean="0"/>
              <a:t>Magic</a:t>
            </a:r>
            <a:endParaRPr lang="en-US" sz="3600" b="1" dirty="0"/>
          </a:p>
        </p:txBody>
      </p:sp>
      <p:pic>
        <p:nvPicPr>
          <p:cNvPr id="5" name="Picture 4" descr="File:&lt;strong&gt;Star&lt;/strong&gt; max-b.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00250" y="1363060"/>
            <a:ext cx="477429" cy="477429"/>
          </a:xfrm>
          <a:prstGeom prst="rect">
            <a:avLst/>
          </a:prstGeom>
        </p:spPr>
      </p:pic>
      <p:pic>
        <p:nvPicPr>
          <p:cNvPr id="6" name="Picture 5" descr="File:&lt;strong&gt;Star&lt;/strong&gt; max-b.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627558" y="1363060"/>
            <a:ext cx="477429" cy="477429"/>
          </a:xfrm>
          <a:prstGeom prst="rect">
            <a:avLst/>
          </a:prstGeom>
        </p:spPr>
      </p:pic>
      <p:sp>
        <p:nvSpPr>
          <p:cNvPr id="7" name="Rounded Rectangle 6"/>
          <p:cNvSpPr/>
          <p:nvPr/>
        </p:nvSpPr>
        <p:spPr>
          <a:xfrm>
            <a:off x="646310" y="2552122"/>
            <a:ext cx="1258111"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Registrar’s Office</a:t>
            </a:r>
            <a:endParaRPr lang="en-US" dirty="0"/>
          </a:p>
        </p:txBody>
      </p:sp>
      <p:sp>
        <p:nvSpPr>
          <p:cNvPr id="8" name="Rounded Rectangle 7"/>
          <p:cNvSpPr/>
          <p:nvPr/>
        </p:nvSpPr>
        <p:spPr>
          <a:xfrm>
            <a:off x="2145883" y="2638647"/>
            <a:ext cx="1585608"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Intercollegiate Athletics</a:t>
            </a:r>
            <a:endParaRPr lang="en-US" dirty="0"/>
          </a:p>
        </p:txBody>
      </p:sp>
      <p:sp>
        <p:nvSpPr>
          <p:cNvPr id="9" name="Rounded Rectangle 8"/>
          <p:cNvSpPr/>
          <p:nvPr/>
        </p:nvSpPr>
        <p:spPr>
          <a:xfrm>
            <a:off x="3972953" y="2716250"/>
            <a:ext cx="1585608"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Admissions</a:t>
            </a:r>
            <a:endParaRPr lang="en-US" dirty="0"/>
          </a:p>
        </p:txBody>
      </p:sp>
      <p:sp>
        <p:nvSpPr>
          <p:cNvPr id="10" name="Rounded Rectangle 9"/>
          <p:cNvSpPr/>
          <p:nvPr/>
        </p:nvSpPr>
        <p:spPr>
          <a:xfrm>
            <a:off x="5800023" y="2782070"/>
            <a:ext cx="1585608"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Study Abroad</a:t>
            </a:r>
          </a:p>
        </p:txBody>
      </p:sp>
      <p:sp>
        <p:nvSpPr>
          <p:cNvPr id="11" name="Rounded Rectangle 10"/>
          <p:cNvSpPr/>
          <p:nvPr/>
        </p:nvSpPr>
        <p:spPr>
          <a:xfrm>
            <a:off x="784698" y="3378700"/>
            <a:ext cx="1783404" cy="8073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International Student Services</a:t>
            </a:r>
            <a:endParaRPr lang="en-US" dirty="0"/>
          </a:p>
        </p:txBody>
      </p:sp>
      <p:sp>
        <p:nvSpPr>
          <p:cNvPr id="12" name="Rounded Rectangle 11"/>
          <p:cNvSpPr/>
          <p:nvPr/>
        </p:nvSpPr>
        <p:spPr>
          <a:xfrm>
            <a:off x="2769782" y="3549905"/>
            <a:ext cx="2107659"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Office of Minority Affairs and Diversity</a:t>
            </a:r>
            <a:endParaRPr lang="en-US" dirty="0"/>
          </a:p>
        </p:txBody>
      </p:sp>
      <p:sp>
        <p:nvSpPr>
          <p:cNvPr id="13" name="Rounded Rectangle 12"/>
          <p:cNvSpPr/>
          <p:nvPr/>
        </p:nvSpPr>
        <p:spPr>
          <a:xfrm>
            <a:off x="5094050" y="3589466"/>
            <a:ext cx="1585608"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UW Bothell Campus</a:t>
            </a:r>
          </a:p>
        </p:txBody>
      </p:sp>
      <p:sp>
        <p:nvSpPr>
          <p:cNvPr id="14" name="Rounded Rectangle 13"/>
          <p:cNvSpPr/>
          <p:nvPr/>
        </p:nvSpPr>
        <p:spPr>
          <a:xfrm>
            <a:off x="6849162" y="3621617"/>
            <a:ext cx="1585608"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UW Tacoma Campus</a:t>
            </a:r>
            <a:endParaRPr lang="en-US" dirty="0"/>
          </a:p>
        </p:txBody>
      </p:sp>
      <p:sp>
        <p:nvSpPr>
          <p:cNvPr id="15" name="Rounded Rectangle 14"/>
          <p:cNvSpPr/>
          <p:nvPr/>
        </p:nvSpPr>
        <p:spPr>
          <a:xfrm>
            <a:off x="1654197" y="3024987"/>
            <a:ext cx="1585608"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UW Medical</a:t>
            </a:r>
            <a:endParaRPr lang="en-US" dirty="0"/>
          </a:p>
        </p:txBody>
      </p:sp>
      <p:sp>
        <p:nvSpPr>
          <p:cNvPr id="16" name="Rounded Rectangle 15"/>
          <p:cNvSpPr/>
          <p:nvPr/>
        </p:nvSpPr>
        <p:spPr>
          <a:xfrm>
            <a:off x="3312183" y="3102469"/>
            <a:ext cx="1585608"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UW Graduate School</a:t>
            </a:r>
            <a:endParaRPr lang="en-US" dirty="0"/>
          </a:p>
        </p:txBody>
      </p:sp>
      <p:sp>
        <p:nvSpPr>
          <p:cNvPr id="17" name="Rounded Rectangle 16"/>
          <p:cNvSpPr/>
          <p:nvPr/>
        </p:nvSpPr>
        <p:spPr>
          <a:xfrm>
            <a:off x="5007219" y="3185768"/>
            <a:ext cx="1585608"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Gates School of Law</a:t>
            </a:r>
            <a:endParaRPr lang="en-US" dirty="0"/>
          </a:p>
        </p:txBody>
      </p:sp>
      <p:sp>
        <p:nvSpPr>
          <p:cNvPr id="18" name="Rounded Rectangle 17"/>
          <p:cNvSpPr/>
          <p:nvPr/>
        </p:nvSpPr>
        <p:spPr>
          <a:xfrm>
            <a:off x="6782709" y="3201844"/>
            <a:ext cx="1585608" cy="596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Foster School of Business</a:t>
            </a:r>
            <a:endParaRPr lang="en-US" dirty="0"/>
          </a:p>
        </p:txBody>
      </p:sp>
    </p:spTree>
    <p:extLst>
      <p:ext uri="{BB962C8B-B14F-4D97-AF65-F5344CB8AC3E}">
        <p14:creationId xmlns:p14="http://schemas.microsoft.com/office/powerpoint/2010/main" val="111306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8" presetClass="emph" presetSubtype="0" fill="hold" grpId="0" nodeType="afterEffect">
                                  <p:stCondLst>
                                    <p:cond delay="0"/>
                                  </p:stCondLst>
                                  <p:childTnLst>
                                    <p:animRot by="21600000">
                                      <p:cBhvr>
                                        <p:cTn id="26" dur="2000" fill="hold"/>
                                        <p:tgtEl>
                                          <p:spTgt spid="2"/>
                                        </p:tgtEl>
                                        <p:attrNameLst>
                                          <p:attrName>r</p:attrName>
                                        </p:attrNameLst>
                                      </p:cBhvr>
                                    </p:animRot>
                                  </p:childTnLst>
                                </p:cTn>
                              </p:par>
                              <p:par>
                                <p:cTn id="27" presetID="8" presetClass="emph" presetSubtype="0" repeatCount="2000" fill="hold" nodeType="withEffect">
                                  <p:stCondLst>
                                    <p:cond delay="0"/>
                                  </p:stCondLst>
                                  <p:childTnLst>
                                    <p:animRot by="21600000">
                                      <p:cBhvr>
                                        <p:cTn id="28" dur="2000" fill="hold"/>
                                        <p:tgtEl>
                                          <p:spTgt spid="6"/>
                                        </p:tgtEl>
                                        <p:attrNameLst>
                                          <p:attrName>r</p:attrName>
                                        </p:attrNameLst>
                                      </p:cBhvr>
                                    </p:animRot>
                                  </p:childTnLst>
                                </p:cTn>
                              </p:par>
                              <p:par>
                                <p:cTn id="29" presetID="8" presetClass="emph" presetSubtype="0" repeatCount="2000" fill="hold" nodeType="withEffect">
                                  <p:stCondLst>
                                    <p:cond delay="0"/>
                                  </p:stCondLst>
                                  <p:childTnLst>
                                    <p:animRot by="21600000">
                                      <p:cBhvr>
                                        <p:cTn id="30" dur="2000" fill="hold"/>
                                        <p:tgtEl>
                                          <p:spTgt spid="5"/>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50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500"/>
                                  </p:stCondLst>
                                  <p:childTnLst>
                                    <p:set>
                                      <p:cBhvr>
                                        <p:cTn id="43" dur="1" fill="hold">
                                          <p:stCondLst>
                                            <p:cond delay="0"/>
                                          </p:stCondLst>
                                        </p:cTn>
                                        <p:tgtEl>
                                          <p:spTgt spid="9"/>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grpId="0" nodeType="afterEffect">
                                  <p:stCondLst>
                                    <p:cond delay="250"/>
                                  </p:stCondLst>
                                  <p:childTnLst>
                                    <p:set>
                                      <p:cBhvr>
                                        <p:cTn id="46" dur="1" fill="hold">
                                          <p:stCondLst>
                                            <p:cond delay="0"/>
                                          </p:stCondLst>
                                        </p:cTn>
                                        <p:tgtEl>
                                          <p:spTgt spid="10"/>
                                        </p:tgtEl>
                                        <p:attrNameLst>
                                          <p:attrName>style.visibility</p:attrName>
                                        </p:attrNameLst>
                                      </p:cBhvr>
                                      <p:to>
                                        <p:strVal val="visible"/>
                                      </p:to>
                                    </p:set>
                                  </p:childTnLst>
                                </p:cTn>
                              </p:par>
                            </p:childTnLst>
                          </p:cTn>
                        </p:par>
                        <p:par>
                          <p:cTn id="47" fill="hold">
                            <p:stCondLst>
                              <p:cond delay="1750"/>
                            </p:stCondLst>
                            <p:childTnLst>
                              <p:par>
                                <p:cTn id="48" presetID="1" presetClass="entr" presetSubtype="0" fill="hold" grpId="0" nodeType="afterEffect">
                                  <p:stCondLst>
                                    <p:cond delay="250"/>
                                  </p:stCondLst>
                                  <p:childTnLst>
                                    <p:set>
                                      <p:cBhvr>
                                        <p:cTn id="49" dur="1" fill="hold">
                                          <p:stCondLst>
                                            <p:cond delay="0"/>
                                          </p:stCondLst>
                                        </p:cTn>
                                        <p:tgtEl>
                                          <p:spTgt spid="11"/>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grpId="0" nodeType="afterEffect">
                                  <p:stCondLst>
                                    <p:cond delay="250"/>
                                  </p:stCondLst>
                                  <p:childTnLst>
                                    <p:set>
                                      <p:cBhvr>
                                        <p:cTn id="52" dur="1" fill="hold">
                                          <p:stCondLst>
                                            <p:cond delay="0"/>
                                          </p:stCondLst>
                                        </p:cTn>
                                        <p:tgtEl>
                                          <p:spTgt spid="12"/>
                                        </p:tgtEl>
                                        <p:attrNameLst>
                                          <p:attrName>style.visibility</p:attrName>
                                        </p:attrNameLst>
                                      </p:cBhvr>
                                      <p:to>
                                        <p:strVal val="visible"/>
                                      </p:to>
                                    </p:set>
                                  </p:childTnLst>
                                </p:cTn>
                              </p:par>
                            </p:childTnLst>
                          </p:cTn>
                        </p:par>
                        <p:par>
                          <p:cTn id="53" fill="hold">
                            <p:stCondLst>
                              <p:cond delay="2250"/>
                            </p:stCondLst>
                            <p:childTnLst>
                              <p:par>
                                <p:cTn id="54" presetID="1" presetClass="entr" presetSubtype="0" fill="hold" grpId="0" nodeType="afterEffect">
                                  <p:stCondLst>
                                    <p:cond delay="130"/>
                                  </p:stCondLst>
                                  <p:childTnLst>
                                    <p:set>
                                      <p:cBhvr>
                                        <p:cTn id="55" dur="1" fill="hold">
                                          <p:stCondLst>
                                            <p:cond delay="0"/>
                                          </p:stCondLst>
                                        </p:cTn>
                                        <p:tgtEl>
                                          <p:spTgt spid="13"/>
                                        </p:tgtEl>
                                        <p:attrNameLst>
                                          <p:attrName>style.visibility</p:attrName>
                                        </p:attrNameLst>
                                      </p:cBhvr>
                                      <p:to>
                                        <p:strVal val="visible"/>
                                      </p:to>
                                    </p:set>
                                  </p:childTnLst>
                                </p:cTn>
                              </p:par>
                            </p:childTnLst>
                          </p:cTn>
                        </p:par>
                        <p:par>
                          <p:cTn id="56" fill="hold">
                            <p:stCondLst>
                              <p:cond delay="2380"/>
                            </p:stCondLst>
                            <p:childTnLst>
                              <p:par>
                                <p:cTn id="57" presetID="1" presetClass="entr" presetSubtype="0" fill="hold" grpId="0" nodeType="afterEffect">
                                  <p:stCondLst>
                                    <p:cond delay="130"/>
                                  </p:stCondLst>
                                  <p:childTnLst>
                                    <p:set>
                                      <p:cBhvr>
                                        <p:cTn id="58" dur="1" fill="hold">
                                          <p:stCondLst>
                                            <p:cond delay="0"/>
                                          </p:stCondLst>
                                        </p:cTn>
                                        <p:tgtEl>
                                          <p:spTgt spid="14"/>
                                        </p:tgtEl>
                                        <p:attrNameLst>
                                          <p:attrName>style.visibility</p:attrName>
                                        </p:attrNameLst>
                                      </p:cBhvr>
                                      <p:to>
                                        <p:strVal val="visible"/>
                                      </p:to>
                                    </p:set>
                                  </p:childTnLst>
                                </p:cTn>
                              </p:par>
                            </p:childTnLst>
                          </p:cTn>
                        </p:par>
                        <p:par>
                          <p:cTn id="59" fill="hold">
                            <p:stCondLst>
                              <p:cond delay="2510"/>
                            </p:stCondLst>
                            <p:childTnLst>
                              <p:par>
                                <p:cTn id="60" presetID="1" presetClass="entr" presetSubtype="0" fill="hold" grpId="0" nodeType="afterEffect">
                                  <p:stCondLst>
                                    <p:cond delay="130"/>
                                  </p:stCondLst>
                                  <p:childTnLst>
                                    <p:set>
                                      <p:cBhvr>
                                        <p:cTn id="61" dur="1" fill="hold">
                                          <p:stCondLst>
                                            <p:cond delay="0"/>
                                          </p:stCondLst>
                                        </p:cTn>
                                        <p:tgtEl>
                                          <p:spTgt spid="15"/>
                                        </p:tgtEl>
                                        <p:attrNameLst>
                                          <p:attrName>style.visibility</p:attrName>
                                        </p:attrNameLst>
                                      </p:cBhvr>
                                      <p:to>
                                        <p:strVal val="visible"/>
                                      </p:to>
                                    </p:set>
                                  </p:childTnLst>
                                </p:cTn>
                              </p:par>
                            </p:childTnLst>
                          </p:cTn>
                        </p:par>
                        <p:par>
                          <p:cTn id="62" fill="hold">
                            <p:stCondLst>
                              <p:cond delay="2640"/>
                            </p:stCondLst>
                            <p:childTnLst>
                              <p:par>
                                <p:cTn id="63" presetID="1" presetClass="entr" presetSubtype="0" fill="hold" grpId="0" nodeType="afterEffect">
                                  <p:stCondLst>
                                    <p:cond delay="60"/>
                                  </p:stCondLst>
                                  <p:childTnLst>
                                    <p:set>
                                      <p:cBhvr>
                                        <p:cTn id="64" dur="1" fill="hold">
                                          <p:stCondLst>
                                            <p:cond delay="0"/>
                                          </p:stCondLst>
                                        </p:cTn>
                                        <p:tgtEl>
                                          <p:spTgt spid="16"/>
                                        </p:tgtEl>
                                        <p:attrNameLst>
                                          <p:attrName>style.visibility</p:attrName>
                                        </p:attrNameLst>
                                      </p:cBhvr>
                                      <p:to>
                                        <p:strVal val="visible"/>
                                      </p:to>
                                    </p:set>
                                  </p:childTnLst>
                                </p:cTn>
                              </p:par>
                            </p:childTnLst>
                          </p:cTn>
                        </p:par>
                        <p:par>
                          <p:cTn id="65" fill="hold">
                            <p:stCondLst>
                              <p:cond delay="2700"/>
                            </p:stCondLst>
                            <p:childTnLst>
                              <p:par>
                                <p:cTn id="66" presetID="1" presetClass="entr" presetSubtype="0" fill="hold" grpId="0" nodeType="afterEffect">
                                  <p:stCondLst>
                                    <p:cond delay="60"/>
                                  </p:stCondLst>
                                  <p:childTnLst>
                                    <p:set>
                                      <p:cBhvr>
                                        <p:cTn id="67" dur="1" fill="hold">
                                          <p:stCondLst>
                                            <p:cond delay="0"/>
                                          </p:stCondLst>
                                        </p:cTn>
                                        <p:tgtEl>
                                          <p:spTgt spid="17"/>
                                        </p:tgtEl>
                                        <p:attrNameLst>
                                          <p:attrName>style.visibility</p:attrName>
                                        </p:attrNameLst>
                                      </p:cBhvr>
                                      <p:to>
                                        <p:strVal val="visible"/>
                                      </p:to>
                                    </p:set>
                                  </p:childTnLst>
                                </p:cTn>
                              </p:par>
                            </p:childTnLst>
                          </p:cTn>
                        </p:par>
                        <p:par>
                          <p:cTn id="68" fill="hold">
                            <p:stCondLst>
                              <p:cond delay="2760"/>
                            </p:stCondLst>
                            <p:childTnLst>
                              <p:par>
                                <p:cTn id="69" presetID="1" presetClass="entr" presetSubtype="0" fill="hold" grpId="0" nodeType="afterEffect">
                                  <p:stCondLst>
                                    <p:cond delay="6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17" y="1567967"/>
            <a:ext cx="8197114" cy="2893197"/>
          </a:xfrm>
        </p:spPr>
        <p:txBody>
          <a:bodyPr/>
          <a:lstStyle/>
          <a:p>
            <a:r>
              <a:rPr lang="en-US" sz="1800" dirty="0" smtClean="0"/>
              <a:t>One word: </a:t>
            </a:r>
          </a:p>
          <a:p>
            <a:r>
              <a:rPr lang="en-US" sz="1800" dirty="0" smtClean="0"/>
              <a:t>Increase outreach – find partnerships in new places to increase number of students contacted</a:t>
            </a:r>
          </a:p>
          <a:p>
            <a:r>
              <a:rPr lang="en-US" sz="1800" dirty="0" smtClean="0"/>
              <a:t>Expand </a:t>
            </a:r>
            <a:r>
              <a:rPr lang="en-US" sz="1800" dirty="0"/>
              <a:t>communications – reach students in new and novel ways, improve existing messaging and reach out to groups of students we had not targeted in the past</a:t>
            </a:r>
          </a:p>
        </p:txBody>
      </p:sp>
      <p:sp>
        <p:nvSpPr>
          <p:cNvPr id="4" name="Title 3"/>
          <p:cNvSpPr>
            <a:spLocks noGrp="1"/>
          </p:cNvSpPr>
          <p:nvPr>
            <p:ph type="title"/>
          </p:nvPr>
        </p:nvSpPr>
        <p:spPr>
          <a:xfrm>
            <a:off x="447917" y="369285"/>
            <a:ext cx="8197109" cy="993775"/>
          </a:xfrm>
        </p:spPr>
        <p:txBody>
          <a:bodyPr/>
          <a:lstStyle/>
          <a:p>
            <a:r>
              <a:rPr lang="en-US" dirty="0" smtClean="0"/>
              <a:t>THE PLAN</a:t>
            </a:r>
            <a:endParaRPr lang="en-US" dirty="0"/>
          </a:p>
        </p:txBody>
      </p:sp>
      <p:sp>
        <p:nvSpPr>
          <p:cNvPr id="2" name="TextBox 1"/>
          <p:cNvSpPr txBox="1"/>
          <p:nvPr/>
        </p:nvSpPr>
        <p:spPr>
          <a:xfrm>
            <a:off x="2373746" y="1363060"/>
            <a:ext cx="1357745" cy="646331"/>
          </a:xfrm>
          <a:prstGeom prst="rect">
            <a:avLst/>
          </a:prstGeom>
          <a:noFill/>
        </p:spPr>
        <p:txBody>
          <a:bodyPr wrap="square" rtlCol="0">
            <a:spAutoFit/>
          </a:bodyPr>
          <a:lstStyle/>
          <a:p>
            <a:r>
              <a:rPr lang="en-US" sz="3600" b="1" dirty="0" smtClean="0"/>
              <a:t>Magic</a:t>
            </a:r>
            <a:endParaRPr lang="en-US" sz="3600" b="1" dirty="0"/>
          </a:p>
        </p:txBody>
      </p:sp>
      <p:pic>
        <p:nvPicPr>
          <p:cNvPr id="5" name="Picture 4" descr="File:&lt;strong&gt;Star&lt;/strong&gt; max-b.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00250" y="1363060"/>
            <a:ext cx="477429" cy="477429"/>
          </a:xfrm>
          <a:prstGeom prst="rect">
            <a:avLst/>
          </a:prstGeom>
        </p:spPr>
      </p:pic>
      <p:pic>
        <p:nvPicPr>
          <p:cNvPr id="6" name="Picture 5" descr="File:&lt;strong&gt;Star&lt;/strong&gt; max-b.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627558" y="1363060"/>
            <a:ext cx="477429" cy="477429"/>
          </a:xfrm>
          <a:prstGeom prst="rect">
            <a:avLst/>
          </a:prstGeom>
        </p:spPr>
      </p:pic>
    </p:spTree>
    <p:extLst>
      <p:ext uri="{BB962C8B-B14F-4D97-AF65-F5344CB8AC3E}">
        <p14:creationId xmlns:p14="http://schemas.microsoft.com/office/powerpoint/2010/main" val="2968638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922" y="369285"/>
            <a:ext cx="8197109" cy="730853"/>
          </a:xfrm>
        </p:spPr>
        <p:txBody>
          <a:bodyPr/>
          <a:lstStyle/>
          <a:p>
            <a:r>
              <a:rPr lang="en-US" dirty="0" smtClean="0"/>
              <a:t>SAMPLE MEASURE </a:t>
            </a:r>
            <a:endParaRPr lang="en-US" dirty="0"/>
          </a:p>
        </p:txBody>
      </p:sp>
      <p:pic>
        <p:nvPicPr>
          <p:cNvPr id="5" name="chart"/>
          <p:cNvPicPr>
            <a:picLocks noChangeAspect="1"/>
          </p:cNvPicPr>
          <p:nvPr/>
        </p:nvPicPr>
        <p:blipFill>
          <a:blip r:embed="rId2"/>
          <a:stretch>
            <a:fillRect/>
          </a:stretch>
        </p:blipFill>
        <p:spPr>
          <a:xfrm>
            <a:off x="2111849" y="1885950"/>
            <a:ext cx="4305855" cy="2350294"/>
          </a:xfrm>
          <a:prstGeom prst="rect">
            <a:avLst/>
          </a:prstGeom>
        </p:spPr>
      </p:pic>
      <p:sp>
        <p:nvSpPr>
          <p:cNvPr id="6" name="Rounded Rectangle 5"/>
          <p:cNvSpPr/>
          <p:nvPr/>
        </p:nvSpPr>
        <p:spPr>
          <a:xfrm>
            <a:off x="1675166" y="1132285"/>
            <a:ext cx="5179219" cy="721518"/>
          </a:xfrm>
          <a:prstGeom prst="roundRect">
            <a:avLst/>
          </a:prstGeom>
          <a:solidFill>
            <a:srgbClr val="FC762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endParaRPr lang="en-US" sz="2800" b="1" baseline="0" dirty="0">
              <a:effectLst/>
            </a:endParaRPr>
          </a:p>
          <a:p>
            <a:pPr algn="ctr" rtl="0"/>
            <a:r>
              <a:rPr lang="en-US" sz="2000" b="1" dirty="0" smtClean="0"/>
              <a:t>Dept. Communication -</a:t>
            </a:r>
            <a:r>
              <a:rPr lang="en-US" sz="2000" b="1" baseline="0" dirty="0" smtClean="0">
                <a:effectLst/>
              </a:rPr>
              <a:t>Monthly </a:t>
            </a:r>
            <a:r>
              <a:rPr lang="en-US" sz="2000" b="1" baseline="0" dirty="0">
                <a:effectLst/>
              </a:rPr>
              <a:t>Outreach to Dept. </a:t>
            </a:r>
            <a:r>
              <a:rPr lang="en-US" sz="2000" b="1" baseline="0" dirty="0" smtClean="0">
                <a:effectLst/>
              </a:rPr>
              <a:t>Personnel as of 5-1-18</a:t>
            </a:r>
            <a:endParaRPr lang="en-US" sz="2000" b="1" baseline="0" dirty="0">
              <a:effectLst/>
            </a:endParaRPr>
          </a:p>
          <a:p>
            <a:pPr algn="ctr" rtl="0"/>
            <a:endParaRPr lang="en-US" sz="2800" b="1" dirty="0">
              <a:effectLst/>
            </a:endParaRPr>
          </a:p>
        </p:txBody>
      </p:sp>
    </p:spTree>
    <p:extLst>
      <p:ext uri="{BB962C8B-B14F-4D97-AF65-F5344CB8AC3E}">
        <p14:creationId xmlns:p14="http://schemas.microsoft.com/office/powerpoint/2010/main" val="2613307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17" y="1567967"/>
            <a:ext cx="8197114" cy="2251761"/>
          </a:xfrm>
        </p:spPr>
        <p:txBody>
          <a:bodyPr/>
          <a:lstStyle/>
          <a:p>
            <a:r>
              <a:rPr lang="en-US" dirty="0"/>
              <a:t>Every staff member</a:t>
            </a:r>
          </a:p>
          <a:p>
            <a:pPr lvl="1"/>
            <a:r>
              <a:rPr lang="en-US" dirty="0"/>
              <a:t>Customer Service and Receivables, but also includes “behind-the-scenes” groups – Accounting, Computing</a:t>
            </a:r>
          </a:p>
          <a:p>
            <a:pPr lvl="1"/>
            <a:r>
              <a:rPr lang="en-US" dirty="0"/>
              <a:t>Every person is tasked with bringing ideas to the table</a:t>
            </a:r>
          </a:p>
          <a:p>
            <a:pPr lvl="1"/>
            <a:r>
              <a:rPr lang="en-US" dirty="0"/>
              <a:t>Every person is heard – participation in planning and execution is required</a:t>
            </a:r>
          </a:p>
          <a:p>
            <a:pPr lvl="1"/>
            <a:r>
              <a:rPr lang="en-US" dirty="0"/>
              <a:t>Bi-monthly </a:t>
            </a:r>
            <a:r>
              <a:rPr lang="en-US" dirty="0" smtClean="0"/>
              <a:t>meetings to create and discuss ideas across units</a:t>
            </a:r>
            <a:endParaRPr lang="en-US" dirty="0"/>
          </a:p>
        </p:txBody>
      </p:sp>
      <p:sp>
        <p:nvSpPr>
          <p:cNvPr id="4" name="Title 3"/>
          <p:cNvSpPr>
            <a:spLocks noGrp="1"/>
          </p:cNvSpPr>
          <p:nvPr>
            <p:ph type="title"/>
          </p:nvPr>
        </p:nvSpPr>
        <p:spPr/>
        <p:txBody>
          <a:bodyPr/>
          <a:lstStyle/>
          <a:p>
            <a:r>
              <a:rPr lang="en-US" dirty="0" smtClean="0"/>
              <a:t>WHO IS INVOLVED?</a:t>
            </a:r>
            <a:endParaRPr lang="en-US" dirty="0"/>
          </a:p>
        </p:txBody>
      </p:sp>
    </p:spTree>
    <p:extLst>
      <p:ext uri="{BB962C8B-B14F-4D97-AF65-F5344CB8AC3E}">
        <p14:creationId xmlns:p14="http://schemas.microsoft.com/office/powerpoint/2010/main" val="10327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Let’s talk about your ideas for increasing Direct Deposit and Automated Payments</a:t>
            </a:r>
          </a:p>
          <a:p>
            <a:r>
              <a:rPr lang="en-US" dirty="0" smtClean="0"/>
              <a:t>Is this an important process for your school?</a:t>
            </a:r>
          </a:p>
          <a:p>
            <a:r>
              <a:rPr lang="en-US" dirty="0" smtClean="0"/>
              <a:t>Questions?</a:t>
            </a:r>
            <a:endParaRPr lang="en-US" dirty="0"/>
          </a:p>
        </p:txBody>
      </p:sp>
      <p:sp>
        <p:nvSpPr>
          <p:cNvPr id="4" name="Title 3"/>
          <p:cNvSpPr>
            <a:spLocks noGrp="1"/>
          </p:cNvSpPr>
          <p:nvPr>
            <p:ph type="title"/>
          </p:nvPr>
        </p:nvSpPr>
        <p:spPr/>
        <p:txBody>
          <a:bodyPr/>
          <a:lstStyle/>
          <a:p>
            <a:pPr algn="ctr"/>
            <a:r>
              <a:rPr lang="en-US" dirty="0" smtClean="0"/>
              <a:t>YOUR HELP, IDEA SHARING AND QUESTIONS </a:t>
            </a:r>
            <a:endParaRPr lang="en-US" dirty="0"/>
          </a:p>
        </p:txBody>
      </p:sp>
    </p:spTree>
    <p:extLst>
      <p:ext uri="{BB962C8B-B14F-4D97-AF65-F5344CB8AC3E}">
        <p14:creationId xmlns:p14="http://schemas.microsoft.com/office/powerpoint/2010/main" val="151163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G_0290Edit"/>
          <p:cNvPicPr>
            <a:picLocks noChangeAspect="1" noChangeArrowheads="1"/>
          </p:cNvPicPr>
          <p:nvPr/>
        </p:nvPicPr>
        <p:blipFill>
          <a:blip r:embed="rId2">
            <a:extLst>
              <a:ext uri="{28A0092B-C50C-407E-A947-70E740481C1C}">
                <a14:useLocalDpi xmlns:a14="http://schemas.microsoft.com/office/drawing/2010/main" val="0"/>
              </a:ext>
            </a:extLst>
          </a:blip>
          <a:srcRect t="8168" r="160"/>
          <a:stretch>
            <a:fillRect/>
          </a:stretch>
        </p:blipFill>
        <p:spPr bwMode="auto">
          <a:xfrm>
            <a:off x="159327" y="73736"/>
            <a:ext cx="8825345" cy="49642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itle 7"/>
          <p:cNvSpPr>
            <a:spLocks noGrp="1"/>
          </p:cNvSpPr>
          <p:nvPr>
            <p:ph type="title"/>
          </p:nvPr>
        </p:nvSpPr>
        <p:spPr>
          <a:xfrm>
            <a:off x="460375" y="369734"/>
            <a:ext cx="8172210" cy="690140"/>
          </a:xfrm>
        </p:spPr>
        <p:txBody>
          <a:bodyPr/>
          <a:lstStyle/>
          <a:p>
            <a:pPr algn="ctr"/>
            <a:r>
              <a:rPr lang="en-US" dirty="0" smtClean="0"/>
              <a:t>GREETINGS FROM SEATTLE!</a:t>
            </a:r>
            <a:endParaRPr lang="en-US" dirty="0"/>
          </a:p>
        </p:txBody>
      </p:sp>
    </p:spTree>
    <p:extLst>
      <p:ext uri="{BB962C8B-B14F-4D97-AF65-F5344CB8AC3E}">
        <p14:creationId xmlns:p14="http://schemas.microsoft.com/office/powerpoint/2010/main" val="375198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11"/>
          </p:nvPr>
        </p:nvSpPr>
        <p:spPr>
          <a:xfrm>
            <a:off x="446532" y="2004233"/>
            <a:ext cx="3886200" cy="2971800"/>
          </a:xfrm>
        </p:spPr>
        <p:txBody>
          <a:bodyPr/>
          <a:lstStyle/>
          <a:p>
            <a:r>
              <a:rPr lang="en-US" sz="1200" dirty="0" smtClean="0"/>
              <a:t>Served over 55,000 enrolled students</a:t>
            </a:r>
          </a:p>
          <a:p>
            <a:r>
              <a:rPr lang="en-US" sz="1200" dirty="0" smtClean="0"/>
              <a:t>Billed $984 </a:t>
            </a:r>
            <a:r>
              <a:rPr lang="en-US" sz="1200" dirty="0"/>
              <a:t>million in tuition and fees </a:t>
            </a:r>
            <a:endParaRPr lang="en-US" sz="1200" dirty="0" smtClean="0"/>
          </a:p>
          <a:p>
            <a:r>
              <a:rPr lang="en-US" sz="1200" dirty="0" smtClean="0"/>
              <a:t>Processed $509 </a:t>
            </a:r>
            <a:r>
              <a:rPr lang="en-US" sz="1200" dirty="0"/>
              <a:t>million in </a:t>
            </a:r>
            <a:r>
              <a:rPr lang="en-US" sz="1200" dirty="0" smtClean="0"/>
              <a:t>payments</a:t>
            </a:r>
            <a:endParaRPr lang="en-US" sz="1200" dirty="0"/>
          </a:p>
          <a:p>
            <a:endParaRPr lang="en-US" sz="1200" dirty="0" smtClean="0"/>
          </a:p>
          <a:p>
            <a:endParaRPr lang="en-US" sz="1200" dirty="0"/>
          </a:p>
          <a:p>
            <a:endParaRPr lang="en-US" sz="1200" dirty="0" smtClean="0"/>
          </a:p>
          <a:p>
            <a:endParaRPr lang="en-US" sz="1200" dirty="0"/>
          </a:p>
          <a:p>
            <a:pPr marL="0" indent="0">
              <a:buNone/>
            </a:pPr>
            <a:endParaRPr lang="en-US" sz="1200" dirty="0"/>
          </a:p>
          <a:p>
            <a:r>
              <a:rPr lang="en-US" sz="1200" dirty="0" smtClean="0"/>
              <a:t>Processed $85 million in 3</a:t>
            </a:r>
            <a:r>
              <a:rPr lang="en-US" sz="1200" baseline="30000" dirty="0" smtClean="0"/>
              <a:t>rd</a:t>
            </a:r>
            <a:r>
              <a:rPr lang="en-US" sz="1200" dirty="0" smtClean="0"/>
              <a:t> party scholarships/sponsored students</a:t>
            </a:r>
          </a:p>
          <a:p>
            <a:endParaRPr lang="en-US" sz="1200" dirty="0"/>
          </a:p>
        </p:txBody>
      </p:sp>
      <p:sp>
        <p:nvSpPr>
          <p:cNvPr id="4" name="Title 3"/>
          <p:cNvSpPr>
            <a:spLocks noGrp="1"/>
          </p:cNvSpPr>
          <p:nvPr>
            <p:ph type="title"/>
          </p:nvPr>
        </p:nvSpPr>
        <p:spPr/>
        <p:txBody>
          <a:bodyPr/>
          <a:lstStyle/>
          <a:p>
            <a:r>
              <a:rPr lang="en-US" dirty="0" smtClean="0"/>
              <a:t>WHOM AND HOW WE SERVE</a:t>
            </a:r>
            <a:endParaRPr lang="en-US" dirty="0"/>
          </a:p>
        </p:txBody>
      </p:sp>
      <p:sp>
        <p:nvSpPr>
          <p:cNvPr id="5" name="Text Placeholder 2"/>
          <p:cNvSpPr>
            <a:spLocks noGrp="1"/>
          </p:cNvSpPr>
          <p:nvPr>
            <p:ph type="body" sz="quarter" idx="11"/>
          </p:nvPr>
        </p:nvSpPr>
        <p:spPr>
          <a:xfrm>
            <a:off x="4543115" y="2004233"/>
            <a:ext cx="3886200" cy="2971800"/>
          </a:xfrm>
        </p:spPr>
        <p:txBody>
          <a:bodyPr/>
          <a:lstStyle/>
          <a:p>
            <a:r>
              <a:rPr lang="en-US" sz="1200" dirty="0" smtClean="0"/>
              <a:t>Disbursed $835 </a:t>
            </a:r>
            <a:r>
              <a:rPr lang="en-US" sz="1200" dirty="0"/>
              <a:t>million in financial aid and </a:t>
            </a:r>
            <a:r>
              <a:rPr lang="en-US" sz="1200" dirty="0" smtClean="0"/>
              <a:t>scholarships</a:t>
            </a:r>
          </a:p>
          <a:p>
            <a:endParaRPr lang="en-US" sz="1200" dirty="0"/>
          </a:p>
          <a:p>
            <a:endParaRPr lang="en-US" sz="1200" dirty="0" smtClean="0"/>
          </a:p>
          <a:p>
            <a:endParaRPr lang="en-US" sz="1200" dirty="0"/>
          </a:p>
          <a:p>
            <a:endParaRPr lang="en-US" sz="1200" dirty="0" smtClean="0"/>
          </a:p>
          <a:p>
            <a:endParaRPr lang="en-US" sz="1200" dirty="0"/>
          </a:p>
          <a:p>
            <a:r>
              <a:rPr lang="en-US" sz="1200" dirty="0" smtClean="0"/>
              <a:t>Since 1990, our staff has been reduced by 54%.   We support more than 2500 students per FTE - with 90% satisfaction with In-person services and 79% satisfaction for online services </a:t>
            </a:r>
          </a:p>
        </p:txBody>
      </p:sp>
      <p:sp>
        <p:nvSpPr>
          <p:cNvPr id="6" name="Text Placeholder 2"/>
          <p:cNvSpPr>
            <a:spLocks noGrp="1"/>
          </p:cNvSpPr>
          <p:nvPr>
            <p:ph type="body" sz="quarter" idx="11"/>
          </p:nvPr>
        </p:nvSpPr>
        <p:spPr>
          <a:xfrm>
            <a:off x="517195" y="1385326"/>
            <a:ext cx="8051841" cy="429619"/>
          </a:xfrm>
        </p:spPr>
        <p:txBody>
          <a:bodyPr/>
          <a:lstStyle/>
          <a:p>
            <a:pPr marL="0" indent="0" algn="ctr">
              <a:buNone/>
            </a:pPr>
            <a:r>
              <a:rPr lang="en-US" sz="2800" dirty="0" smtClean="0"/>
              <a:t>2017 Academic Year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95" y="2872807"/>
            <a:ext cx="1888810" cy="811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427" y="2353142"/>
            <a:ext cx="1875612" cy="11369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5348" y="2612133"/>
            <a:ext cx="1929802" cy="826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013" y="2675542"/>
            <a:ext cx="2008296" cy="12059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898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17" y="1509601"/>
            <a:ext cx="8197114" cy="2251761"/>
          </a:xfrm>
        </p:spPr>
        <p:txBody>
          <a:bodyPr/>
          <a:lstStyle/>
          <a:p>
            <a:r>
              <a:rPr lang="en-US" sz="1600" dirty="0"/>
              <a:t>Select process improvement methodology that works for your team</a:t>
            </a:r>
          </a:p>
          <a:p>
            <a:pPr lvl="1"/>
            <a:r>
              <a:rPr lang="en-US" sz="1400" dirty="0"/>
              <a:t>LEAN process improvement at UW since </a:t>
            </a:r>
            <a:r>
              <a:rPr lang="en-US" sz="1400" dirty="0" smtClean="0"/>
              <a:t>2012 (everyone has the tools to improve their work) </a:t>
            </a:r>
            <a:endParaRPr lang="en-US" sz="1400" dirty="0"/>
          </a:p>
          <a:p>
            <a:r>
              <a:rPr lang="en-US" sz="1600" dirty="0"/>
              <a:t>Review each process individually</a:t>
            </a:r>
          </a:p>
          <a:p>
            <a:pPr lvl="1"/>
            <a:r>
              <a:rPr lang="en-US" sz="1200" dirty="0"/>
              <a:t>Identify time-consuming, cumbersome, or inefficient </a:t>
            </a:r>
            <a:r>
              <a:rPr lang="en-US" sz="1200" dirty="0" smtClean="0"/>
              <a:t>processes </a:t>
            </a:r>
          </a:p>
          <a:p>
            <a:pPr lvl="2"/>
            <a:r>
              <a:rPr lang="en-US" sz="1000" dirty="0" smtClean="0"/>
              <a:t>(hint: ask the people doing the work)</a:t>
            </a:r>
            <a:endParaRPr lang="en-US" sz="1000" dirty="0"/>
          </a:p>
          <a:p>
            <a:pPr lvl="1"/>
            <a:r>
              <a:rPr lang="en-US" sz="1200" dirty="0"/>
              <a:t>Examine processes to pinpoint waste</a:t>
            </a:r>
          </a:p>
          <a:p>
            <a:pPr lvl="1"/>
            <a:r>
              <a:rPr lang="en-US" sz="1200" dirty="0"/>
              <a:t>Map processes to uncover opportunities to streamline or automate</a:t>
            </a:r>
          </a:p>
          <a:p>
            <a:pPr lvl="1"/>
            <a:r>
              <a:rPr lang="en-US" sz="1200" dirty="0"/>
              <a:t>Gather data – create measures, explore patterns, ask questions</a:t>
            </a:r>
          </a:p>
          <a:p>
            <a:pPr lvl="1"/>
            <a:r>
              <a:rPr lang="en-US" sz="1200" dirty="0"/>
              <a:t>Evaluate findings and research options/feasibility – can we take the steps we need to improve this process?</a:t>
            </a:r>
          </a:p>
          <a:p>
            <a:r>
              <a:rPr lang="en-US" sz="1600" dirty="0"/>
              <a:t>Seek approvals and organize a project team to institute change</a:t>
            </a:r>
          </a:p>
          <a:p>
            <a:r>
              <a:rPr lang="en-US" sz="1600" dirty="0"/>
              <a:t>Measure outcomes</a:t>
            </a:r>
          </a:p>
        </p:txBody>
      </p:sp>
      <p:sp>
        <p:nvSpPr>
          <p:cNvPr id="4" name="Title 3"/>
          <p:cNvSpPr>
            <a:spLocks noGrp="1"/>
          </p:cNvSpPr>
          <p:nvPr>
            <p:ph type="title"/>
          </p:nvPr>
        </p:nvSpPr>
        <p:spPr/>
        <p:txBody>
          <a:bodyPr/>
          <a:lstStyle/>
          <a:p>
            <a:r>
              <a:rPr lang="en-US" dirty="0" smtClean="0"/>
              <a:t>AUTOMATION AND PROCESS IMPROVEMENT</a:t>
            </a:r>
            <a:endParaRPr lang="en-US" dirty="0"/>
          </a:p>
        </p:txBody>
      </p:sp>
    </p:spTree>
    <p:extLst>
      <p:ext uri="{BB962C8B-B14F-4D97-AF65-F5344CB8AC3E}">
        <p14:creationId xmlns:p14="http://schemas.microsoft.com/office/powerpoint/2010/main" val="11934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23" y="1496630"/>
            <a:ext cx="8197114" cy="2985315"/>
          </a:xfrm>
        </p:spPr>
        <p:txBody>
          <a:bodyPr/>
          <a:lstStyle/>
          <a:p>
            <a:pPr marL="457200" lvl="1" indent="0" algn="ctr">
              <a:buNone/>
            </a:pPr>
            <a:r>
              <a:rPr lang="en-US" sz="1200" dirty="0" smtClean="0"/>
              <a:t>If </a:t>
            </a:r>
            <a:r>
              <a:rPr lang="en-US" sz="1200" dirty="0"/>
              <a:t>you’ve done your homework they should </a:t>
            </a:r>
            <a:r>
              <a:rPr lang="en-US" sz="1200" i="1" dirty="0"/>
              <a:t>all</a:t>
            </a:r>
            <a:r>
              <a:rPr lang="en-US" sz="1200" dirty="0"/>
              <a:t> be successful</a:t>
            </a:r>
            <a:r>
              <a:rPr lang="en-US" sz="1200" dirty="0" smtClean="0"/>
              <a:t>!</a:t>
            </a:r>
            <a:endParaRPr lang="en-US" sz="1200" dirty="0"/>
          </a:p>
        </p:txBody>
      </p:sp>
      <p:sp>
        <p:nvSpPr>
          <p:cNvPr id="4" name="Title 3"/>
          <p:cNvSpPr>
            <a:spLocks noGrp="1"/>
          </p:cNvSpPr>
          <p:nvPr>
            <p:ph type="title"/>
          </p:nvPr>
        </p:nvSpPr>
        <p:spPr/>
        <p:txBody>
          <a:bodyPr/>
          <a:lstStyle/>
          <a:p>
            <a:r>
              <a:rPr lang="en-US" dirty="0"/>
              <a:t>AUTOMATION AND PROCESS IMPROVEMENT</a:t>
            </a:r>
          </a:p>
        </p:txBody>
      </p:sp>
      <p:graphicFrame>
        <p:nvGraphicFramePr>
          <p:cNvPr id="2" name="Table 1"/>
          <p:cNvGraphicFramePr>
            <a:graphicFrameLocks noGrp="1"/>
          </p:cNvGraphicFramePr>
          <p:nvPr>
            <p:extLst>
              <p:ext uri="{D42A27DB-BD31-4B8C-83A1-F6EECF244321}">
                <p14:modId xmlns:p14="http://schemas.microsoft.com/office/powerpoint/2010/main" val="2092745007"/>
              </p:ext>
            </p:extLst>
          </p:nvPr>
        </p:nvGraphicFramePr>
        <p:xfrm>
          <a:off x="385577" y="1892021"/>
          <a:ext cx="8398205" cy="2651760"/>
        </p:xfrm>
        <a:graphic>
          <a:graphicData uri="http://schemas.openxmlformats.org/drawingml/2006/table">
            <a:tbl>
              <a:tblPr firstRow="1" bandRow="1">
                <a:tableStyleId>{5C22544A-7EE6-4342-B048-85BDC9FD1C3A}</a:tableStyleId>
              </a:tblPr>
              <a:tblGrid>
                <a:gridCol w="3611459">
                  <a:extLst>
                    <a:ext uri="{9D8B030D-6E8A-4147-A177-3AD203B41FA5}">
                      <a16:colId xmlns:a16="http://schemas.microsoft.com/office/drawing/2014/main" val="2445907753"/>
                    </a:ext>
                  </a:extLst>
                </a:gridCol>
                <a:gridCol w="4786746">
                  <a:extLst>
                    <a:ext uri="{9D8B030D-6E8A-4147-A177-3AD203B41FA5}">
                      <a16:colId xmlns:a16="http://schemas.microsoft.com/office/drawing/2014/main" val="1808204347"/>
                    </a:ext>
                  </a:extLst>
                </a:gridCol>
              </a:tblGrid>
              <a:tr h="601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smtClean="0"/>
                        <a:t>Recent examples of successful improvements (LEAN)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Impact</a:t>
                      </a:r>
                    </a:p>
                  </a:txBody>
                  <a:tcPr/>
                </a:tc>
                <a:extLst>
                  <a:ext uri="{0D108BD9-81ED-4DB2-BD59-A6C34878D82A}">
                    <a16:rowId xmlns:a16="http://schemas.microsoft.com/office/drawing/2014/main" val="2133791753"/>
                  </a:ext>
                </a:extLst>
              </a:tr>
              <a:tr h="321935">
                <a:tc>
                  <a:txBody>
                    <a:bodyPr/>
                    <a:lstStyle/>
                    <a:p>
                      <a:r>
                        <a:rPr lang="en-US" sz="1800" b="1" dirty="0" smtClean="0"/>
                        <a:t>Petty Cash Reimbursements</a:t>
                      </a:r>
                      <a:endParaRPr lang="en-US" sz="18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Eliminated process in favor of online options</a:t>
                      </a:r>
                    </a:p>
                  </a:txBody>
                  <a:tcPr/>
                </a:tc>
                <a:extLst>
                  <a:ext uri="{0D108BD9-81ED-4DB2-BD59-A6C34878D82A}">
                    <a16:rowId xmlns:a16="http://schemas.microsoft.com/office/drawing/2014/main" val="2314956628"/>
                  </a:ext>
                </a:extLst>
              </a:tr>
              <a:tr h="3436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smtClean="0"/>
                        <a:t>Cashiering automation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Established an electronic database for cashier till management</a:t>
                      </a:r>
                    </a:p>
                  </a:txBody>
                  <a:tcPr/>
                </a:tc>
                <a:extLst>
                  <a:ext uri="{0D108BD9-81ED-4DB2-BD59-A6C34878D82A}">
                    <a16:rowId xmlns:a16="http://schemas.microsoft.com/office/drawing/2014/main" val="665738607"/>
                  </a:ext>
                </a:extLst>
              </a:tr>
              <a:tr h="429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smtClean="0"/>
                        <a:t>Title IV loan process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Improved systems – reduced errors, improved file transfers from COD, improved frequency of returned fund reporting to COD</a:t>
                      </a:r>
                    </a:p>
                  </a:txBody>
                  <a:tcPr/>
                </a:tc>
                <a:extLst>
                  <a:ext uri="{0D108BD9-81ED-4DB2-BD59-A6C34878D82A}">
                    <a16:rowId xmlns:a16="http://schemas.microsoft.com/office/drawing/2014/main" val="3000961813"/>
                  </a:ext>
                </a:extLst>
              </a:tr>
              <a:tr h="3436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smtClean="0"/>
                        <a:t>Over-award automation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Created a communication system that made process paperless</a:t>
                      </a:r>
                    </a:p>
                  </a:txBody>
                  <a:tcPr/>
                </a:tc>
                <a:extLst>
                  <a:ext uri="{0D108BD9-81ED-4DB2-BD59-A6C34878D82A}">
                    <a16:rowId xmlns:a16="http://schemas.microsoft.com/office/drawing/2014/main" val="61098910"/>
                  </a:ext>
                </a:extLst>
              </a:tr>
              <a:tr h="429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smtClean="0"/>
                        <a:t>Departmental Deposit processing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Installed a self-service depository for dept. personnel – reducing SFS and UW work per deposit</a:t>
                      </a:r>
                    </a:p>
                  </a:txBody>
                  <a:tcPr/>
                </a:tc>
                <a:extLst>
                  <a:ext uri="{0D108BD9-81ED-4DB2-BD59-A6C34878D82A}">
                    <a16:rowId xmlns:a16="http://schemas.microsoft.com/office/drawing/2014/main" val="1374466979"/>
                  </a:ext>
                </a:extLst>
              </a:tr>
            </a:tbl>
          </a:graphicData>
        </a:graphic>
      </p:graphicFrame>
    </p:spTree>
    <p:extLst>
      <p:ext uri="{BB962C8B-B14F-4D97-AF65-F5344CB8AC3E}">
        <p14:creationId xmlns:p14="http://schemas.microsoft.com/office/powerpoint/2010/main" val="343193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922" y="1"/>
            <a:ext cx="8197109" cy="750498"/>
          </a:xfrm>
        </p:spPr>
        <p:txBody>
          <a:bodyPr/>
          <a:lstStyle/>
          <a:p>
            <a:r>
              <a:rPr lang="en-US" sz="2000" dirty="0" smtClean="0"/>
              <a:t>GOALS FOR 2018 </a:t>
            </a:r>
            <a:endParaRPr lang="en-US" sz="2000" dirty="0"/>
          </a:p>
        </p:txBody>
      </p:sp>
      <p:pic>
        <p:nvPicPr>
          <p:cNvPr id="8" name="Picture 7"/>
          <p:cNvPicPr>
            <a:picLocks noChangeAspect="1"/>
          </p:cNvPicPr>
          <p:nvPr/>
        </p:nvPicPr>
        <p:blipFill>
          <a:blip r:embed="rId2"/>
          <a:stretch>
            <a:fillRect/>
          </a:stretch>
        </p:blipFill>
        <p:spPr>
          <a:xfrm>
            <a:off x="1362075" y="750499"/>
            <a:ext cx="6419850" cy="3869126"/>
          </a:xfrm>
          <a:prstGeom prst="rect">
            <a:avLst/>
          </a:prstGeom>
        </p:spPr>
      </p:pic>
    </p:spTree>
    <p:extLst>
      <p:ext uri="{BB962C8B-B14F-4D97-AF65-F5344CB8AC3E}">
        <p14:creationId xmlns:p14="http://schemas.microsoft.com/office/powerpoint/2010/main" val="1396061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22" y="592932"/>
            <a:ext cx="8197109" cy="757238"/>
          </a:xfrm>
        </p:spPr>
        <p:txBody>
          <a:bodyPr/>
          <a:lstStyle/>
          <a:p>
            <a:r>
              <a:rPr lang="en-US" dirty="0" smtClean="0"/>
              <a:t>PAYMENT METHODS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12937909"/>
              </p:ext>
            </p:extLst>
          </p:nvPr>
        </p:nvGraphicFramePr>
        <p:xfrm>
          <a:off x="447923" y="1570187"/>
          <a:ext cx="8197108" cy="2982797"/>
        </p:xfrm>
        <a:graphic>
          <a:graphicData uri="http://schemas.openxmlformats.org/drawingml/2006/table">
            <a:tbl>
              <a:tblPr firstRow="1" bandRow="1">
                <a:tableStyleId>{5C22544A-7EE6-4342-B048-85BDC9FD1C3A}</a:tableStyleId>
              </a:tblPr>
              <a:tblGrid>
                <a:gridCol w="2049277">
                  <a:extLst>
                    <a:ext uri="{9D8B030D-6E8A-4147-A177-3AD203B41FA5}">
                      <a16:colId xmlns:a16="http://schemas.microsoft.com/office/drawing/2014/main" val="20000"/>
                    </a:ext>
                  </a:extLst>
                </a:gridCol>
                <a:gridCol w="2049277">
                  <a:extLst>
                    <a:ext uri="{9D8B030D-6E8A-4147-A177-3AD203B41FA5}">
                      <a16:colId xmlns:a16="http://schemas.microsoft.com/office/drawing/2014/main" val="20001"/>
                    </a:ext>
                  </a:extLst>
                </a:gridCol>
                <a:gridCol w="2049277">
                  <a:extLst>
                    <a:ext uri="{9D8B030D-6E8A-4147-A177-3AD203B41FA5}">
                      <a16:colId xmlns:a16="http://schemas.microsoft.com/office/drawing/2014/main" val="20002"/>
                    </a:ext>
                  </a:extLst>
                </a:gridCol>
                <a:gridCol w="2049277">
                  <a:extLst>
                    <a:ext uri="{9D8B030D-6E8A-4147-A177-3AD203B41FA5}">
                      <a16:colId xmlns:a16="http://schemas.microsoft.com/office/drawing/2014/main" val="20003"/>
                    </a:ext>
                  </a:extLst>
                </a:gridCol>
              </a:tblGrid>
              <a:tr h="756244">
                <a:tc>
                  <a:txBody>
                    <a:bodyPr/>
                    <a:lstStyle/>
                    <a:p>
                      <a:r>
                        <a:rPr lang="en-US" sz="2000" dirty="0" smtClean="0"/>
                        <a:t>YEAR</a:t>
                      </a:r>
                      <a:endParaRPr lang="en-US" sz="2000" dirty="0"/>
                    </a:p>
                  </a:txBody>
                  <a:tcPr marL="68580" marR="68580" marT="34290" marB="34290"/>
                </a:tc>
                <a:tc>
                  <a:txBody>
                    <a:bodyPr/>
                    <a:lstStyle/>
                    <a:p>
                      <a:r>
                        <a:rPr lang="en-US" sz="2000" dirty="0" smtClean="0"/>
                        <a:t>WEBCHECK</a:t>
                      </a:r>
                      <a:endParaRPr lang="en-US" sz="2000" dirty="0"/>
                    </a:p>
                  </a:txBody>
                  <a:tcPr marL="68580" marR="68580" marT="34290" marB="34290"/>
                </a:tc>
                <a:tc>
                  <a:txBody>
                    <a:bodyPr/>
                    <a:lstStyle/>
                    <a:p>
                      <a:r>
                        <a:rPr lang="en-US" sz="2000" dirty="0" smtClean="0"/>
                        <a:t>ONLINE (CREDIT CARD/WIRES)</a:t>
                      </a:r>
                      <a:endParaRPr lang="en-US" sz="2000" dirty="0"/>
                    </a:p>
                  </a:txBody>
                  <a:tcPr marL="68580" marR="68580" marT="34290" marB="34290"/>
                </a:tc>
                <a:tc>
                  <a:txBody>
                    <a:bodyPr/>
                    <a:lstStyle/>
                    <a:p>
                      <a:r>
                        <a:rPr lang="en-US" sz="2000" dirty="0" smtClean="0"/>
                        <a:t>TOTAL</a:t>
                      </a:r>
                      <a:endParaRPr lang="en-US" sz="2000" dirty="0"/>
                    </a:p>
                  </a:txBody>
                  <a:tcPr marL="68580" marR="68580" marT="34290" marB="34290"/>
                </a:tc>
                <a:extLst>
                  <a:ext uri="{0D108BD9-81ED-4DB2-BD59-A6C34878D82A}">
                    <a16:rowId xmlns:a16="http://schemas.microsoft.com/office/drawing/2014/main" val="10000"/>
                  </a:ext>
                </a:extLst>
              </a:tr>
              <a:tr h="318079">
                <a:tc>
                  <a:txBody>
                    <a:bodyPr/>
                    <a:lstStyle/>
                    <a:p>
                      <a:r>
                        <a:rPr lang="en-US" sz="1400" dirty="0" smtClean="0"/>
                        <a:t>2012</a:t>
                      </a:r>
                      <a:endParaRPr lang="en-US" sz="1400" dirty="0"/>
                    </a:p>
                  </a:txBody>
                  <a:tcPr marL="68580" marR="68580" marT="34290" marB="34290"/>
                </a:tc>
                <a:tc>
                  <a:txBody>
                    <a:bodyPr/>
                    <a:lstStyle/>
                    <a:p>
                      <a:r>
                        <a:rPr lang="en-US" sz="1400" dirty="0" smtClean="0"/>
                        <a:t>67.95%</a:t>
                      </a:r>
                      <a:endParaRPr lang="en-US" sz="1400" dirty="0"/>
                    </a:p>
                  </a:txBody>
                  <a:tcPr marL="68580" marR="68580" marT="34290" marB="34290"/>
                </a:tc>
                <a:tc>
                  <a:txBody>
                    <a:bodyPr/>
                    <a:lstStyle/>
                    <a:p>
                      <a:r>
                        <a:rPr lang="en-US" sz="1400" dirty="0" smtClean="0"/>
                        <a:t>4.85%</a:t>
                      </a:r>
                      <a:endParaRPr lang="en-US" sz="1400" dirty="0"/>
                    </a:p>
                  </a:txBody>
                  <a:tcPr marL="68580" marR="68580" marT="34290" marB="34290"/>
                </a:tc>
                <a:tc>
                  <a:txBody>
                    <a:bodyPr/>
                    <a:lstStyle/>
                    <a:p>
                      <a:r>
                        <a:rPr lang="en-US" sz="1400" dirty="0" smtClean="0"/>
                        <a:t>72.80%</a:t>
                      </a:r>
                      <a:endParaRPr lang="en-US" sz="1400" dirty="0"/>
                    </a:p>
                  </a:txBody>
                  <a:tcPr marL="68580" marR="68580" marT="34290" marB="34290"/>
                </a:tc>
                <a:extLst>
                  <a:ext uri="{0D108BD9-81ED-4DB2-BD59-A6C34878D82A}">
                    <a16:rowId xmlns:a16="http://schemas.microsoft.com/office/drawing/2014/main" val="10001"/>
                  </a:ext>
                </a:extLst>
              </a:tr>
              <a:tr h="318079">
                <a:tc>
                  <a:txBody>
                    <a:bodyPr/>
                    <a:lstStyle/>
                    <a:p>
                      <a:r>
                        <a:rPr lang="en-US" sz="1400" dirty="0" smtClean="0"/>
                        <a:t>2013</a:t>
                      </a:r>
                      <a:endParaRPr lang="en-US" sz="1400" dirty="0"/>
                    </a:p>
                  </a:txBody>
                  <a:tcPr marL="68580" marR="68580" marT="34290" marB="34290"/>
                </a:tc>
                <a:tc>
                  <a:txBody>
                    <a:bodyPr/>
                    <a:lstStyle/>
                    <a:p>
                      <a:r>
                        <a:rPr lang="en-US" sz="1400" dirty="0" smtClean="0"/>
                        <a:t>67.31%</a:t>
                      </a:r>
                      <a:endParaRPr lang="en-US" sz="1400" dirty="0"/>
                    </a:p>
                  </a:txBody>
                  <a:tcPr marL="68580" marR="68580" marT="34290" marB="34290"/>
                </a:tc>
                <a:tc>
                  <a:txBody>
                    <a:bodyPr/>
                    <a:lstStyle/>
                    <a:p>
                      <a:r>
                        <a:rPr lang="en-US" sz="1400" dirty="0" smtClean="0"/>
                        <a:t>6.36%</a:t>
                      </a:r>
                      <a:endParaRPr lang="en-US" sz="1400" dirty="0"/>
                    </a:p>
                  </a:txBody>
                  <a:tcPr marL="68580" marR="68580" marT="34290" marB="34290"/>
                </a:tc>
                <a:tc>
                  <a:txBody>
                    <a:bodyPr/>
                    <a:lstStyle/>
                    <a:p>
                      <a:r>
                        <a:rPr lang="en-US" sz="1400" dirty="0" smtClean="0"/>
                        <a:t>73.67%</a:t>
                      </a:r>
                      <a:endParaRPr lang="en-US" sz="1400" dirty="0"/>
                    </a:p>
                  </a:txBody>
                  <a:tcPr marL="68580" marR="68580" marT="34290" marB="34290"/>
                </a:tc>
                <a:extLst>
                  <a:ext uri="{0D108BD9-81ED-4DB2-BD59-A6C34878D82A}">
                    <a16:rowId xmlns:a16="http://schemas.microsoft.com/office/drawing/2014/main" val="10002"/>
                  </a:ext>
                </a:extLst>
              </a:tr>
              <a:tr h="318079">
                <a:tc>
                  <a:txBody>
                    <a:bodyPr/>
                    <a:lstStyle/>
                    <a:p>
                      <a:r>
                        <a:rPr lang="en-US" sz="1400" dirty="0" smtClean="0"/>
                        <a:t>2014</a:t>
                      </a:r>
                      <a:endParaRPr lang="en-US" sz="1400" dirty="0"/>
                    </a:p>
                  </a:txBody>
                  <a:tcPr marL="68580" marR="68580" marT="34290" marB="34290"/>
                </a:tc>
                <a:tc>
                  <a:txBody>
                    <a:bodyPr/>
                    <a:lstStyle/>
                    <a:p>
                      <a:r>
                        <a:rPr lang="en-US" sz="1400" dirty="0" smtClean="0"/>
                        <a:t>66.96%</a:t>
                      </a:r>
                      <a:endParaRPr lang="en-US" sz="1400" dirty="0"/>
                    </a:p>
                  </a:txBody>
                  <a:tcPr marL="68580" marR="68580" marT="34290" marB="34290"/>
                </a:tc>
                <a:tc>
                  <a:txBody>
                    <a:bodyPr/>
                    <a:lstStyle/>
                    <a:p>
                      <a:r>
                        <a:rPr lang="en-US" sz="1400" dirty="0" smtClean="0"/>
                        <a:t>9.60%</a:t>
                      </a:r>
                      <a:endParaRPr lang="en-US" sz="1400" dirty="0"/>
                    </a:p>
                  </a:txBody>
                  <a:tcPr marL="68580" marR="68580" marT="34290" marB="34290"/>
                </a:tc>
                <a:tc>
                  <a:txBody>
                    <a:bodyPr/>
                    <a:lstStyle/>
                    <a:p>
                      <a:r>
                        <a:rPr lang="en-US" sz="1400" dirty="0" smtClean="0"/>
                        <a:t>76.56%</a:t>
                      </a:r>
                      <a:endParaRPr lang="en-US" sz="1400" dirty="0"/>
                    </a:p>
                  </a:txBody>
                  <a:tcPr marL="68580" marR="68580" marT="34290" marB="34290"/>
                </a:tc>
                <a:extLst>
                  <a:ext uri="{0D108BD9-81ED-4DB2-BD59-A6C34878D82A}">
                    <a16:rowId xmlns:a16="http://schemas.microsoft.com/office/drawing/2014/main" val="10003"/>
                  </a:ext>
                </a:extLst>
              </a:tr>
              <a:tr h="318079">
                <a:tc>
                  <a:txBody>
                    <a:bodyPr/>
                    <a:lstStyle/>
                    <a:p>
                      <a:r>
                        <a:rPr lang="en-US" sz="1400" dirty="0" smtClean="0"/>
                        <a:t>2015</a:t>
                      </a:r>
                      <a:endParaRPr lang="en-US" sz="1400" dirty="0"/>
                    </a:p>
                  </a:txBody>
                  <a:tcPr marL="68580" marR="68580" marT="34290" marB="34290"/>
                </a:tc>
                <a:tc>
                  <a:txBody>
                    <a:bodyPr/>
                    <a:lstStyle/>
                    <a:p>
                      <a:r>
                        <a:rPr lang="en-US" sz="1400" dirty="0" smtClean="0"/>
                        <a:t>68.30%</a:t>
                      </a:r>
                      <a:endParaRPr lang="en-US" sz="1400" dirty="0"/>
                    </a:p>
                  </a:txBody>
                  <a:tcPr marL="68580" marR="68580" marT="34290" marB="34290"/>
                </a:tc>
                <a:tc>
                  <a:txBody>
                    <a:bodyPr/>
                    <a:lstStyle/>
                    <a:p>
                      <a:r>
                        <a:rPr lang="en-US" sz="1400" dirty="0" smtClean="0"/>
                        <a:t>10.51%</a:t>
                      </a:r>
                      <a:endParaRPr lang="en-US" sz="1400" dirty="0"/>
                    </a:p>
                  </a:txBody>
                  <a:tcPr marL="68580" marR="68580" marT="34290" marB="34290"/>
                </a:tc>
                <a:tc>
                  <a:txBody>
                    <a:bodyPr/>
                    <a:lstStyle/>
                    <a:p>
                      <a:r>
                        <a:rPr lang="en-US" sz="1400" dirty="0" smtClean="0"/>
                        <a:t>78.81%</a:t>
                      </a:r>
                      <a:endParaRPr lang="en-US" sz="1400" dirty="0"/>
                    </a:p>
                  </a:txBody>
                  <a:tcPr marL="68580" marR="68580" marT="34290" marB="34290"/>
                </a:tc>
                <a:extLst>
                  <a:ext uri="{0D108BD9-81ED-4DB2-BD59-A6C34878D82A}">
                    <a16:rowId xmlns:a16="http://schemas.microsoft.com/office/drawing/2014/main" val="10004"/>
                  </a:ext>
                </a:extLst>
              </a:tr>
              <a:tr h="318079">
                <a:tc>
                  <a:txBody>
                    <a:bodyPr/>
                    <a:lstStyle/>
                    <a:p>
                      <a:r>
                        <a:rPr lang="en-US" sz="1400" dirty="0" smtClean="0"/>
                        <a:t>2016</a:t>
                      </a:r>
                      <a:endParaRPr lang="en-US" sz="1400" dirty="0"/>
                    </a:p>
                  </a:txBody>
                  <a:tcPr marL="68580" marR="68580" marT="34290" marB="34290"/>
                </a:tc>
                <a:tc>
                  <a:txBody>
                    <a:bodyPr/>
                    <a:lstStyle/>
                    <a:p>
                      <a:r>
                        <a:rPr lang="en-US" sz="1400" dirty="0" smtClean="0"/>
                        <a:t>68.87%</a:t>
                      </a:r>
                      <a:endParaRPr lang="en-US" sz="1400" dirty="0"/>
                    </a:p>
                  </a:txBody>
                  <a:tcPr marL="68580" marR="68580" marT="34290" marB="34290"/>
                </a:tc>
                <a:tc>
                  <a:txBody>
                    <a:bodyPr/>
                    <a:lstStyle/>
                    <a:p>
                      <a:r>
                        <a:rPr lang="en-US" sz="1400" dirty="0" smtClean="0"/>
                        <a:t>12.51%</a:t>
                      </a:r>
                      <a:endParaRPr lang="en-US" sz="1400" dirty="0"/>
                    </a:p>
                  </a:txBody>
                  <a:tcPr marL="68580" marR="68580" marT="34290" marB="34290"/>
                </a:tc>
                <a:tc>
                  <a:txBody>
                    <a:bodyPr/>
                    <a:lstStyle/>
                    <a:p>
                      <a:r>
                        <a:rPr lang="en-US" sz="1400" dirty="0" smtClean="0"/>
                        <a:t>81.38%</a:t>
                      </a:r>
                      <a:endParaRPr lang="en-US" sz="1400" dirty="0"/>
                    </a:p>
                  </a:txBody>
                  <a:tcPr marL="68580" marR="68580" marT="34290" marB="34290"/>
                </a:tc>
                <a:extLst>
                  <a:ext uri="{0D108BD9-81ED-4DB2-BD59-A6C34878D82A}">
                    <a16:rowId xmlns:a16="http://schemas.microsoft.com/office/drawing/2014/main" val="10005"/>
                  </a:ext>
                </a:extLst>
              </a:tr>
              <a:tr h="318079">
                <a:tc>
                  <a:txBody>
                    <a:bodyPr/>
                    <a:lstStyle/>
                    <a:p>
                      <a:r>
                        <a:rPr lang="en-US" sz="1400" dirty="0" smtClean="0"/>
                        <a:t>2017</a:t>
                      </a:r>
                      <a:endParaRPr lang="en-US" sz="1400" dirty="0"/>
                    </a:p>
                  </a:txBody>
                  <a:tcPr marL="68580" marR="68580" marT="34290" marB="34290"/>
                </a:tc>
                <a:tc>
                  <a:txBody>
                    <a:bodyPr/>
                    <a:lstStyle/>
                    <a:p>
                      <a:r>
                        <a:rPr lang="en-US" sz="1400" dirty="0" smtClean="0"/>
                        <a:t>63.12%</a:t>
                      </a:r>
                      <a:endParaRPr lang="en-US" sz="1400" dirty="0"/>
                    </a:p>
                  </a:txBody>
                  <a:tcPr marL="68580" marR="68580" marT="34290" marB="34290"/>
                </a:tc>
                <a:tc>
                  <a:txBody>
                    <a:bodyPr/>
                    <a:lstStyle/>
                    <a:p>
                      <a:r>
                        <a:rPr lang="en-US" sz="1400" dirty="0" smtClean="0"/>
                        <a:t>21.89%</a:t>
                      </a:r>
                      <a:endParaRPr lang="en-US" sz="1400" dirty="0"/>
                    </a:p>
                  </a:txBody>
                  <a:tcPr marL="68580" marR="68580" marT="34290" marB="34290"/>
                </a:tc>
                <a:tc>
                  <a:txBody>
                    <a:bodyPr/>
                    <a:lstStyle/>
                    <a:p>
                      <a:r>
                        <a:rPr lang="en-US" sz="1400" dirty="0" smtClean="0"/>
                        <a:t>85.01%</a:t>
                      </a:r>
                      <a:endParaRPr lang="en-US" sz="1400" dirty="0"/>
                    </a:p>
                  </a:txBody>
                  <a:tcPr marL="68580" marR="68580" marT="34290" marB="34290"/>
                </a:tc>
                <a:extLst>
                  <a:ext uri="{0D108BD9-81ED-4DB2-BD59-A6C34878D82A}">
                    <a16:rowId xmlns:a16="http://schemas.microsoft.com/office/drawing/2014/main" val="10006"/>
                  </a:ext>
                </a:extLst>
              </a:tr>
              <a:tr h="318079">
                <a:tc>
                  <a:txBody>
                    <a:bodyPr/>
                    <a:lstStyle/>
                    <a:p>
                      <a:r>
                        <a:rPr lang="en-US" sz="1400" dirty="0" smtClean="0"/>
                        <a:t>2018 Goals</a:t>
                      </a:r>
                      <a:endParaRPr lang="en-US" sz="1400" dirty="0"/>
                    </a:p>
                  </a:txBody>
                  <a:tcPr marL="68580" marR="68580" marT="34290" marB="34290"/>
                </a:tc>
                <a:tc>
                  <a:txBody>
                    <a:bodyPr/>
                    <a:lstStyle/>
                    <a:p>
                      <a:r>
                        <a:rPr lang="en-US" sz="1400" dirty="0" smtClean="0"/>
                        <a:t>N/A</a:t>
                      </a:r>
                      <a:endParaRPr lang="en-US" sz="1400" dirty="0"/>
                    </a:p>
                  </a:txBody>
                  <a:tcPr marL="68580" marR="68580" marT="34290" marB="34290"/>
                </a:tc>
                <a:tc>
                  <a:txBody>
                    <a:bodyPr/>
                    <a:lstStyle/>
                    <a:p>
                      <a:r>
                        <a:rPr lang="en-US" sz="1400" dirty="0" smtClean="0"/>
                        <a:t>N/A</a:t>
                      </a:r>
                      <a:endParaRPr lang="en-US" sz="1400" dirty="0"/>
                    </a:p>
                  </a:txBody>
                  <a:tcPr marL="68580" marR="68580" marT="34290" marB="34290"/>
                </a:tc>
                <a:tc>
                  <a:txBody>
                    <a:bodyPr/>
                    <a:lstStyle/>
                    <a:p>
                      <a:r>
                        <a:rPr lang="en-US" sz="1400" dirty="0" smtClean="0"/>
                        <a:t>88.00%</a:t>
                      </a:r>
                      <a:endParaRPr lang="en-US" sz="1400" dirty="0"/>
                    </a:p>
                  </a:txBody>
                  <a:tcPr marL="68580" marR="68580" marT="34290" marB="34290"/>
                </a:tc>
                <a:extLst>
                  <a:ext uri="{0D108BD9-81ED-4DB2-BD59-A6C34878D82A}">
                    <a16:rowId xmlns:a16="http://schemas.microsoft.com/office/drawing/2014/main" val="2469597330"/>
                  </a:ext>
                </a:extLst>
              </a:tr>
            </a:tbl>
          </a:graphicData>
        </a:graphic>
      </p:graphicFrame>
    </p:spTree>
    <p:extLst>
      <p:ext uri="{BB962C8B-B14F-4D97-AF65-F5344CB8AC3E}">
        <p14:creationId xmlns:p14="http://schemas.microsoft.com/office/powerpoint/2010/main" val="11038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22" y="352849"/>
            <a:ext cx="8197109" cy="993775"/>
          </a:xfrm>
        </p:spPr>
        <p:txBody>
          <a:bodyPr/>
          <a:lstStyle/>
          <a:p>
            <a:r>
              <a:rPr lang="en-US" dirty="0" smtClean="0"/>
              <a:t>DIRECT DEPOSIT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59423073"/>
              </p:ext>
            </p:extLst>
          </p:nvPr>
        </p:nvGraphicFramePr>
        <p:xfrm>
          <a:off x="447922" y="1533899"/>
          <a:ext cx="8173974" cy="2973443"/>
        </p:xfrm>
        <a:graphic>
          <a:graphicData uri="http://schemas.openxmlformats.org/drawingml/2006/table">
            <a:tbl>
              <a:tblPr firstRow="1" bandRow="1">
                <a:tableStyleId>{5C22544A-7EE6-4342-B048-85BDC9FD1C3A}</a:tableStyleId>
              </a:tblPr>
              <a:tblGrid>
                <a:gridCol w="2724658">
                  <a:extLst>
                    <a:ext uri="{9D8B030D-6E8A-4147-A177-3AD203B41FA5}">
                      <a16:colId xmlns:a16="http://schemas.microsoft.com/office/drawing/2014/main" val="20000"/>
                    </a:ext>
                  </a:extLst>
                </a:gridCol>
                <a:gridCol w="2724658">
                  <a:extLst>
                    <a:ext uri="{9D8B030D-6E8A-4147-A177-3AD203B41FA5}">
                      <a16:colId xmlns:a16="http://schemas.microsoft.com/office/drawing/2014/main" val="20001"/>
                    </a:ext>
                  </a:extLst>
                </a:gridCol>
                <a:gridCol w="2724658">
                  <a:extLst>
                    <a:ext uri="{9D8B030D-6E8A-4147-A177-3AD203B41FA5}">
                      <a16:colId xmlns:a16="http://schemas.microsoft.com/office/drawing/2014/main" val="20002"/>
                    </a:ext>
                  </a:extLst>
                </a:gridCol>
              </a:tblGrid>
              <a:tr h="808301">
                <a:tc>
                  <a:txBody>
                    <a:bodyPr/>
                    <a:lstStyle/>
                    <a:p>
                      <a:r>
                        <a:rPr lang="en-US" sz="2400" dirty="0" smtClean="0"/>
                        <a:t>YEAR</a:t>
                      </a:r>
                      <a:endParaRPr lang="en-US" sz="2400" dirty="0"/>
                    </a:p>
                  </a:txBody>
                  <a:tcPr marL="68580" marR="68580" marT="34290" marB="34290"/>
                </a:tc>
                <a:tc>
                  <a:txBody>
                    <a:bodyPr/>
                    <a:lstStyle/>
                    <a:p>
                      <a:r>
                        <a:rPr lang="en-US" sz="2400" dirty="0" smtClean="0"/>
                        <a:t>DIRECT DEPOSITS</a:t>
                      </a:r>
                      <a:endParaRPr lang="en-US" sz="2400" dirty="0"/>
                    </a:p>
                  </a:txBody>
                  <a:tcPr marL="68580" marR="68580" marT="34290" marB="34290"/>
                </a:tc>
                <a:tc>
                  <a:txBody>
                    <a:bodyPr/>
                    <a:lstStyle/>
                    <a:p>
                      <a:r>
                        <a:rPr lang="en-US" sz="2400" dirty="0" smtClean="0"/>
                        <a:t>PAPER CHECKS</a:t>
                      </a:r>
                      <a:endParaRPr lang="en-US" sz="2400" dirty="0"/>
                    </a:p>
                  </a:txBody>
                  <a:tcPr marL="68580" marR="68580" marT="34290" marB="34290"/>
                </a:tc>
                <a:extLst>
                  <a:ext uri="{0D108BD9-81ED-4DB2-BD59-A6C34878D82A}">
                    <a16:rowId xmlns:a16="http://schemas.microsoft.com/office/drawing/2014/main" val="10000"/>
                  </a:ext>
                </a:extLst>
              </a:tr>
              <a:tr h="309306">
                <a:tc>
                  <a:txBody>
                    <a:bodyPr/>
                    <a:lstStyle/>
                    <a:p>
                      <a:r>
                        <a:rPr lang="en-US" sz="1400" dirty="0" smtClean="0"/>
                        <a:t>2012</a:t>
                      </a:r>
                      <a:endParaRPr lang="en-US" sz="1400" dirty="0"/>
                    </a:p>
                  </a:txBody>
                  <a:tcPr marL="68580" marR="68580" marT="34290" marB="34290"/>
                </a:tc>
                <a:tc>
                  <a:txBody>
                    <a:bodyPr/>
                    <a:lstStyle/>
                    <a:p>
                      <a:r>
                        <a:rPr lang="en-US" sz="1400" dirty="0" smtClean="0"/>
                        <a:t>85.60%</a:t>
                      </a:r>
                    </a:p>
                  </a:txBody>
                  <a:tcPr marL="68580" marR="68580" marT="34290" marB="34290"/>
                </a:tc>
                <a:tc>
                  <a:txBody>
                    <a:bodyPr/>
                    <a:lstStyle/>
                    <a:p>
                      <a:r>
                        <a:rPr lang="en-US" sz="1400" dirty="0" smtClean="0"/>
                        <a:t>14.40%</a:t>
                      </a:r>
                      <a:endParaRPr lang="en-US" sz="1400" dirty="0"/>
                    </a:p>
                  </a:txBody>
                  <a:tcPr marL="68580" marR="68580" marT="34290" marB="34290"/>
                </a:tc>
                <a:extLst>
                  <a:ext uri="{0D108BD9-81ED-4DB2-BD59-A6C34878D82A}">
                    <a16:rowId xmlns:a16="http://schemas.microsoft.com/office/drawing/2014/main" val="10001"/>
                  </a:ext>
                </a:extLst>
              </a:tr>
              <a:tr h="309306">
                <a:tc>
                  <a:txBody>
                    <a:bodyPr/>
                    <a:lstStyle/>
                    <a:p>
                      <a:r>
                        <a:rPr lang="en-US" sz="1400" dirty="0" smtClean="0"/>
                        <a:t>2013</a:t>
                      </a:r>
                      <a:endParaRPr lang="en-US" sz="1400" dirty="0"/>
                    </a:p>
                  </a:txBody>
                  <a:tcPr marL="68580" marR="68580" marT="34290" marB="34290"/>
                </a:tc>
                <a:tc>
                  <a:txBody>
                    <a:bodyPr/>
                    <a:lstStyle/>
                    <a:p>
                      <a:r>
                        <a:rPr lang="en-US" sz="1400" dirty="0" smtClean="0"/>
                        <a:t>85.44%</a:t>
                      </a:r>
                      <a:endParaRPr lang="en-US" sz="1400" dirty="0"/>
                    </a:p>
                  </a:txBody>
                  <a:tcPr marL="68580" marR="68580" marT="34290" marB="34290"/>
                </a:tc>
                <a:tc>
                  <a:txBody>
                    <a:bodyPr/>
                    <a:lstStyle/>
                    <a:p>
                      <a:r>
                        <a:rPr lang="en-US" sz="1400" dirty="0" smtClean="0"/>
                        <a:t>14.56%</a:t>
                      </a:r>
                      <a:endParaRPr lang="en-US" sz="1400" dirty="0"/>
                    </a:p>
                  </a:txBody>
                  <a:tcPr marL="68580" marR="68580" marT="34290" marB="34290"/>
                </a:tc>
                <a:extLst>
                  <a:ext uri="{0D108BD9-81ED-4DB2-BD59-A6C34878D82A}">
                    <a16:rowId xmlns:a16="http://schemas.microsoft.com/office/drawing/2014/main" val="10002"/>
                  </a:ext>
                </a:extLst>
              </a:tr>
              <a:tr h="309306">
                <a:tc>
                  <a:txBody>
                    <a:bodyPr/>
                    <a:lstStyle/>
                    <a:p>
                      <a:r>
                        <a:rPr lang="en-US" sz="1400" dirty="0" smtClean="0"/>
                        <a:t>2014</a:t>
                      </a:r>
                      <a:endParaRPr lang="en-US" sz="1400" dirty="0"/>
                    </a:p>
                  </a:txBody>
                  <a:tcPr marL="68580" marR="68580" marT="34290" marB="34290"/>
                </a:tc>
                <a:tc>
                  <a:txBody>
                    <a:bodyPr/>
                    <a:lstStyle/>
                    <a:p>
                      <a:r>
                        <a:rPr lang="en-US" sz="1400" dirty="0" smtClean="0"/>
                        <a:t>84.21%</a:t>
                      </a:r>
                      <a:endParaRPr lang="en-US" sz="1400" dirty="0"/>
                    </a:p>
                  </a:txBody>
                  <a:tcPr marL="68580" marR="68580" marT="34290" marB="34290"/>
                </a:tc>
                <a:tc>
                  <a:txBody>
                    <a:bodyPr/>
                    <a:lstStyle/>
                    <a:p>
                      <a:r>
                        <a:rPr lang="en-US" sz="1400" dirty="0" smtClean="0"/>
                        <a:t>15.79%</a:t>
                      </a:r>
                      <a:endParaRPr lang="en-US" sz="1400" dirty="0"/>
                    </a:p>
                  </a:txBody>
                  <a:tcPr marL="68580" marR="68580" marT="34290" marB="34290"/>
                </a:tc>
                <a:extLst>
                  <a:ext uri="{0D108BD9-81ED-4DB2-BD59-A6C34878D82A}">
                    <a16:rowId xmlns:a16="http://schemas.microsoft.com/office/drawing/2014/main" val="10003"/>
                  </a:ext>
                </a:extLst>
              </a:tr>
              <a:tr h="309306">
                <a:tc>
                  <a:txBody>
                    <a:bodyPr/>
                    <a:lstStyle/>
                    <a:p>
                      <a:r>
                        <a:rPr lang="en-US" sz="1400" dirty="0" smtClean="0"/>
                        <a:t>2015</a:t>
                      </a:r>
                      <a:endParaRPr lang="en-US" sz="1400" dirty="0"/>
                    </a:p>
                  </a:txBody>
                  <a:tcPr marL="68580" marR="68580" marT="34290" marB="34290"/>
                </a:tc>
                <a:tc>
                  <a:txBody>
                    <a:bodyPr/>
                    <a:lstStyle/>
                    <a:p>
                      <a:r>
                        <a:rPr lang="en-US" sz="1400" dirty="0" smtClean="0"/>
                        <a:t>83.00%</a:t>
                      </a:r>
                      <a:endParaRPr lang="en-US" sz="1400" dirty="0"/>
                    </a:p>
                  </a:txBody>
                  <a:tcPr marL="68580" marR="68580" marT="34290" marB="34290"/>
                </a:tc>
                <a:tc>
                  <a:txBody>
                    <a:bodyPr/>
                    <a:lstStyle/>
                    <a:p>
                      <a:r>
                        <a:rPr lang="en-US" sz="1400" dirty="0" smtClean="0"/>
                        <a:t>17.00%</a:t>
                      </a:r>
                      <a:endParaRPr lang="en-US" sz="1400" dirty="0"/>
                    </a:p>
                  </a:txBody>
                  <a:tcPr marL="68580" marR="68580" marT="34290" marB="34290"/>
                </a:tc>
                <a:extLst>
                  <a:ext uri="{0D108BD9-81ED-4DB2-BD59-A6C34878D82A}">
                    <a16:rowId xmlns:a16="http://schemas.microsoft.com/office/drawing/2014/main" val="10004"/>
                  </a:ext>
                </a:extLst>
              </a:tr>
              <a:tr h="309306">
                <a:tc>
                  <a:txBody>
                    <a:bodyPr/>
                    <a:lstStyle/>
                    <a:p>
                      <a:r>
                        <a:rPr lang="en-US" sz="1400" dirty="0" smtClean="0"/>
                        <a:t>2016</a:t>
                      </a:r>
                      <a:endParaRPr lang="en-US" sz="1400" dirty="0"/>
                    </a:p>
                  </a:txBody>
                  <a:tcPr marL="68580" marR="68580" marT="34290" marB="34290"/>
                </a:tc>
                <a:tc>
                  <a:txBody>
                    <a:bodyPr/>
                    <a:lstStyle/>
                    <a:p>
                      <a:r>
                        <a:rPr lang="en-US" sz="1400" dirty="0" smtClean="0"/>
                        <a:t>84.62%</a:t>
                      </a:r>
                      <a:endParaRPr lang="en-US" sz="1400" dirty="0"/>
                    </a:p>
                  </a:txBody>
                  <a:tcPr marL="68580" marR="68580" marT="34290" marB="34290"/>
                </a:tc>
                <a:tc>
                  <a:txBody>
                    <a:bodyPr/>
                    <a:lstStyle/>
                    <a:p>
                      <a:r>
                        <a:rPr lang="en-US" sz="1400" dirty="0" smtClean="0"/>
                        <a:t>15.38%</a:t>
                      </a:r>
                      <a:endParaRPr lang="en-US" sz="1400" dirty="0"/>
                    </a:p>
                  </a:txBody>
                  <a:tcPr marL="68580" marR="68580" marT="34290" marB="34290"/>
                </a:tc>
                <a:extLst>
                  <a:ext uri="{0D108BD9-81ED-4DB2-BD59-A6C34878D82A}">
                    <a16:rowId xmlns:a16="http://schemas.microsoft.com/office/drawing/2014/main" val="10005"/>
                  </a:ext>
                </a:extLst>
              </a:tr>
              <a:tr h="309306">
                <a:tc>
                  <a:txBody>
                    <a:bodyPr/>
                    <a:lstStyle/>
                    <a:p>
                      <a:r>
                        <a:rPr lang="en-US" sz="1400" dirty="0" smtClean="0"/>
                        <a:t>2017</a:t>
                      </a:r>
                      <a:endParaRPr lang="en-US" sz="1400" dirty="0"/>
                    </a:p>
                  </a:txBody>
                  <a:tcPr marL="68580" marR="68580" marT="34290" marB="34290"/>
                </a:tc>
                <a:tc>
                  <a:txBody>
                    <a:bodyPr/>
                    <a:lstStyle/>
                    <a:p>
                      <a:r>
                        <a:rPr lang="en-US" sz="1400" dirty="0" smtClean="0"/>
                        <a:t>85.70%</a:t>
                      </a:r>
                      <a:endParaRPr lang="en-US" sz="1400" dirty="0"/>
                    </a:p>
                  </a:txBody>
                  <a:tcPr marL="68580" marR="68580" marT="34290" marB="34290"/>
                </a:tc>
                <a:tc>
                  <a:txBody>
                    <a:bodyPr/>
                    <a:lstStyle/>
                    <a:p>
                      <a:r>
                        <a:rPr lang="en-US" sz="1400" dirty="0" smtClean="0"/>
                        <a:t>14.30%</a:t>
                      </a:r>
                      <a:endParaRPr lang="en-US" sz="1400" dirty="0"/>
                    </a:p>
                  </a:txBody>
                  <a:tcPr marL="68580" marR="68580" marT="34290" marB="34290"/>
                </a:tc>
                <a:extLst>
                  <a:ext uri="{0D108BD9-81ED-4DB2-BD59-A6C34878D82A}">
                    <a16:rowId xmlns:a16="http://schemas.microsoft.com/office/drawing/2014/main" val="10006"/>
                  </a:ext>
                </a:extLst>
              </a:tr>
              <a:tr h="309306">
                <a:tc>
                  <a:txBody>
                    <a:bodyPr/>
                    <a:lstStyle/>
                    <a:p>
                      <a:r>
                        <a:rPr lang="en-US" sz="1400" dirty="0" smtClean="0"/>
                        <a:t>2018 Goal</a:t>
                      </a:r>
                      <a:endParaRPr lang="en-US" sz="1400" dirty="0"/>
                    </a:p>
                  </a:txBody>
                  <a:tcPr marL="68580" marR="68580" marT="34290" marB="34290"/>
                </a:tc>
                <a:tc>
                  <a:txBody>
                    <a:bodyPr/>
                    <a:lstStyle/>
                    <a:p>
                      <a:r>
                        <a:rPr lang="en-US" sz="1400" dirty="0" smtClean="0"/>
                        <a:t>90.00%</a:t>
                      </a:r>
                      <a:endParaRPr lang="en-US" sz="1400" dirty="0"/>
                    </a:p>
                  </a:txBody>
                  <a:tcPr marL="68580" marR="68580" marT="34290" marB="34290"/>
                </a:tc>
                <a:tc>
                  <a:txBody>
                    <a:bodyPr/>
                    <a:lstStyle/>
                    <a:p>
                      <a:r>
                        <a:rPr lang="en-US" sz="1400" dirty="0" smtClean="0"/>
                        <a:t>10.00%</a:t>
                      </a:r>
                      <a:endParaRPr lang="en-US" sz="1400" dirty="0"/>
                    </a:p>
                  </a:txBody>
                  <a:tcPr marL="68580" marR="68580" marT="34290" marB="34290"/>
                </a:tc>
                <a:extLst>
                  <a:ext uri="{0D108BD9-81ED-4DB2-BD59-A6C34878D82A}">
                    <a16:rowId xmlns:a16="http://schemas.microsoft.com/office/drawing/2014/main" val="936086199"/>
                  </a:ext>
                </a:extLst>
              </a:tr>
            </a:tbl>
          </a:graphicData>
        </a:graphic>
      </p:graphicFrame>
    </p:spTree>
    <p:extLst>
      <p:ext uri="{BB962C8B-B14F-4D97-AF65-F5344CB8AC3E}">
        <p14:creationId xmlns:p14="http://schemas.microsoft.com/office/powerpoint/2010/main" val="311134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17" y="1567967"/>
            <a:ext cx="8197114" cy="2959063"/>
          </a:xfrm>
        </p:spPr>
        <p:txBody>
          <a:bodyPr/>
          <a:lstStyle/>
          <a:p>
            <a:r>
              <a:rPr lang="en-US" dirty="0"/>
              <a:t>Goals for 2018</a:t>
            </a:r>
          </a:p>
          <a:p>
            <a:pPr lvl="1"/>
            <a:r>
              <a:rPr lang="en-US" dirty="0"/>
              <a:t>Increase direct deposit refunds from 85.7% to 90% by December 2018</a:t>
            </a:r>
          </a:p>
          <a:p>
            <a:pPr lvl="1"/>
            <a:r>
              <a:rPr lang="en-US" dirty="0"/>
              <a:t>Increase percent of online payments from 85% to 88% by December 2018</a:t>
            </a:r>
          </a:p>
          <a:p>
            <a:r>
              <a:rPr lang="en-US" dirty="0" smtClean="0"/>
              <a:t>Question: how have we gotten this far – how can we move the needle?</a:t>
            </a:r>
            <a:endParaRPr lang="en-US" dirty="0"/>
          </a:p>
        </p:txBody>
      </p:sp>
      <p:sp>
        <p:nvSpPr>
          <p:cNvPr id="4" name="Title 3"/>
          <p:cNvSpPr>
            <a:spLocks noGrp="1"/>
          </p:cNvSpPr>
          <p:nvPr>
            <p:ph type="title"/>
          </p:nvPr>
        </p:nvSpPr>
        <p:spPr/>
        <p:txBody>
          <a:bodyPr/>
          <a:lstStyle/>
          <a:p>
            <a:r>
              <a:rPr lang="en-US" dirty="0" smtClean="0"/>
              <a:t>ADOPTION OF AUTOMATION</a:t>
            </a:r>
            <a:endParaRPr lang="en-US" dirty="0"/>
          </a:p>
        </p:txBody>
      </p:sp>
    </p:spTree>
    <p:extLst>
      <p:ext uri="{BB962C8B-B14F-4D97-AF65-F5344CB8AC3E}">
        <p14:creationId xmlns:p14="http://schemas.microsoft.com/office/powerpoint/2010/main" val="768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17" y="1567967"/>
            <a:ext cx="8197114" cy="3052524"/>
          </a:xfrm>
        </p:spPr>
        <p:txBody>
          <a:bodyPr/>
          <a:lstStyle/>
          <a:p>
            <a:r>
              <a:rPr lang="en-US" sz="2000" dirty="0" smtClean="0"/>
              <a:t>Outreach - </a:t>
            </a:r>
            <a:r>
              <a:rPr lang="en-US" sz="1600" b="0" dirty="0" smtClean="0"/>
              <a:t>More </a:t>
            </a:r>
            <a:r>
              <a:rPr lang="en-US" sz="1600" b="0" dirty="0"/>
              <a:t>than 100 orientation sessions to students and parents each summer </a:t>
            </a:r>
            <a:r>
              <a:rPr lang="en-US" sz="1600" b="0" dirty="0" smtClean="0"/>
              <a:t>between </a:t>
            </a:r>
            <a:r>
              <a:rPr lang="en-US" sz="1600" b="0" dirty="0"/>
              <a:t>two UW </a:t>
            </a:r>
            <a:r>
              <a:rPr lang="en-US" sz="1600" b="0" dirty="0" smtClean="0"/>
              <a:t>campuses</a:t>
            </a:r>
          </a:p>
          <a:p>
            <a:r>
              <a:rPr lang="en-US" sz="2000" dirty="0" smtClean="0"/>
              <a:t>Point </a:t>
            </a:r>
            <a:r>
              <a:rPr lang="en-US" sz="2000" dirty="0"/>
              <a:t>of </a:t>
            </a:r>
            <a:r>
              <a:rPr lang="en-US" sz="2000" dirty="0" smtClean="0"/>
              <a:t>Sale - </a:t>
            </a:r>
            <a:r>
              <a:rPr lang="en-US" sz="1600" b="0" dirty="0" smtClean="0"/>
              <a:t>Cashiers </a:t>
            </a:r>
            <a:r>
              <a:rPr lang="en-US" sz="1600" b="0" dirty="0"/>
              <a:t>and line </a:t>
            </a:r>
            <a:r>
              <a:rPr lang="en-US" sz="1600" b="0" dirty="0" smtClean="0"/>
              <a:t>monitors </a:t>
            </a:r>
            <a:r>
              <a:rPr lang="en-US" sz="1600" b="0" dirty="0"/>
              <a:t>encourage students to use online </a:t>
            </a:r>
            <a:r>
              <a:rPr lang="en-US" sz="1600" b="0" dirty="0" smtClean="0"/>
              <a:t>payment </a:t>
            </a:r>
            <a:r>
              <a:rPr lang="en-US" sz="1600" b="0" dirty="0"/>
              <a:t>methods and answer questions</a:t>
            </a:r>
          </a:p>
          <a:p>
            <a:r>
              <a:rPr lang="en-US" sz="2000" dirty="0"/>
              <a:t>Department C</a:t>
            </a:r>
            <a:r>
              <a:rPr lang="en-US" sz="2000" dirty="0" smtClean="0"/>
              <a:t>ooperation - </a:t>
            </a:r>
            <a:r>
              <a:rPr lang="en-US" sz="1600" b="0" dirty="0" smtClean="0"/>
              <a:t>Partnered </a:t>
            </a:r>
            <a:r>
              <a:rPr lang="en-US" sz="1600" b="0" dirty="0"/>
              <a:t>with First Year Programs at UW to include our messaging in their programs for newly-admitted students</a:t>
            </a:r>
            <a:endParaRPr lang="en-US" sz="1200" b="0" dirty="0"/>
          </a:p>
          <a:p>
            <a:r>
              <a:rPr lang="en-US" sz="2000" dirty="0"/>
              <a:t>Customer C</a:t>
            </a:r>
            <a:r>
              <a:rPr lang="en-US" sz="2000" dirty="0" smtClean="0"/>
              <a:t>onversations - </a:t>
            </a:r>
            <a:r>
              <a:rPr lang="en-US" sz="1600" b="0" dirty="0" smtClean="0"/>
              <a:t>Addressing </a:t>
            </a:r>
            <a:r>
              <a:rPr lang="en-US" sz="1600" b="0" dirty="0"/>
              <a:t>customer inquiries by phone or email is an opportunity to promote the value of direct deposit and/or online </a:t>
            </a:r>
            <a:r>
              <a:rPr lang="en-US" sz="1600" b="0" dirty="0" smtClean="0"/>
              <a:t>payment</a:t>
            </a:r>
          </a:p>
          <a:p>
            <a:r>
              <a:rPr lang="en-US" sz="2000" dirty="0" smtClean="0"/>
              <a:t>Management Support - </a:t>
            </a:r>
            <a:r>
              <a:rPr lang="en-US" sz="1600" b="0" dirty="0" smtClean="0"/>
              <a:t>Allow team to try out different ideas and learn from failures and successes</a:t>
            </a:r>
            <a:endParaRPr lang="en-US" sz="1600" b="0" dirty="0"/>
          </a:p>
        </p:txBody>
      </p:sp>
      <p:sp>
        <p:nvSpPr>
          <p:cNvPr id="4" name="Title 3"/>
          <p:cNvSpPr>
            <a:spLocks noGrp="1"/>
          </p:cNvSpPr>
          <p:nvPr>
            <p:ph type="title"/>
          </p:nvPr>
        </p:nvSpPr>
        <p:spPr/>
        <p:txBody>
          <a:bodyPr/>
          <a:lstStyle/>
          <a:p>
            <a:r>
              <a:rPr lang="en-US" dirty="0" smtClean="0"/>
              <a:t>HOW HAVE WE GOTTEN THIS FAR?</a:t>
            </a:r>
            <a:endParaRPr lang="en-US" dirty="0"/>
          </a:p>
        </p:txBody>
      </p:sp>
    </p:spTree>
    <p:extLst>
      <p:ext uri="{BB962C8B-B14F-4D97-AF65-F5344CB8AC3E}">
        <p14:creationId xmlns:p14="http://schemas.microsoft.com/office/powerpoint/2010/main" val="3395603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3516</TotalTime>
  <Words>1001</Words>
  <Application>Microsoft Office PowerPoint</Application>
  <PresentationFormat>On-screen Show (16:9)</PresentationFormat>
  <Paragraphs>182</Paragraphs>
  <Slides>18</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Encode Sans Normal Black</vt:lpstr>
      <vt:lpstr>Lucida Grande</vt:lpstr>
      <vt:lpstr>Open Sans</vt:lpstr>
      <vt:lpstr>Open Sans Light</vt:lpstr>
      <vt:lpstr>Uni Sans</vt:lpstr>
      <vt:lpstr>Custom Design</vt:lpstr>
      <vt:lpstr>2_Custom Design</vt:lpstr>
      <vt:lpstr>1_Custom Design</vt:lpstr>
      <vt:lpstr>PROCESS  IMPROVEMENT &amp; AUTOMATING MONEY EXCHANGE  A. Marisa Martin             May 17, 2018</vt:lpstr>
      <vt:lpstr>WHOM AND HOW WE SERVE</vt:lpstr>
      <vt:lpstr>AUTOMATION AND PROCESS IMPROVEMENT</vt:lpstr>
      <vt:lpstr>AUTOMATION AND PROCESS IMPROVEMENT</vt:lpstr>
      <vt:lpstr>GOALS FOR 2018 </vt:lpstr>
      <vt:lpstr>PAYMENT METHODS</vt:lpstr>
      <vt:lpstr>DIRECT DEPOSIT</vt:lpstr>
      <vt:lpstr>ADOPTION OF AUTOMATION</vt:lpstr>
      <vt:lpstr>HOW HAVE WE GOTTEN THIS FAR?</vt:lpstr>
      <vt:lpstr>DOES THE NEEDLE NEED MOVING?</vt:lpstr>
      <vt:lpstr>CHALLENGES</vt:lpstr>
      <vt:lpstr>CHALLENGES </vt:lpstr>
      <vt:lpstr>THE PLAN</vt:lpstr>
      <vt:lpstr>THE PLAN</vt:lpstr>
      <vt:lpstr>SAMPLE MEASURE </vt:lpstr>
      <vt:lpstr>WHO IS INVOLVED?</vt:lpstr>
      <vt:lpstr>YOUR HELP, IDEA SHARING AND QUESTIONS </vt:lpstr>
      <vt:lpstr>GREETINGS FROM SEATTLE!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Windows User</cp:lastModifiedBy>
  <cp:revision>99</cp:revision>
  <cp:lastPrinted>2018-05-04T22:13:36Z</cp:lastPrinted>
  <dcterms:created xsi:type="dcterms:W3CDTF">2014-10-14T00:51:43Z</dcterms:created>
  <dcterms:modified xsi:type="dcterms:W3CDTF">2018-05-29T15:53:42Z</dcterms:modified>
</cp:coreProperties>
</file>