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07" r:id="rId2"/>
    <p:sldId id="256" r:id="rId3"/>
    <p:sldId id="268" r:id="rId4"/>
    <p:sldId id="296" r:id="rId5"/>
    <p:sldId id="312" r:id="rId6"/>
    <p:sldId id="286" r:id="rId7"/>
    <p:sldId id="313" r:id="rId8"/>
    <p:sldId id="297" r:id="rId9"/>
    <p:sldId id="292" r:id="rId10"/>
    <p:sldId id="289" r:id="rId11"/>
    <p:sldId id="290" r:id="rId12"/>
    <p:sldId id="291" r:id="rId13"/>
    <p:sldId id="259" r:id="rId14"/>
    <p:sldId id="293" r:id="rId15"/>
    <p:sldId id="288" r:id="rId16"/>
    <p:sldId id="300" r:id="rId17"/>
    <p:sldId id="301" r:id="rId18"/>
    <p:sldId id="309" r:id="rId19"/>
    <p:sldId id="308" r:id="rId20"/>
    <p:sldId id="310" r:id="rId21"/>
    <p:sldId id="311" r:id="rId22"/>
    <p:sldId id="302" r:id="rId23"/>
    <p:sldId id="295" r:id="rId24"/>
    <p:sldId id="272" r:id="rId25"/>
    <p:sldId id="276" r:id="rId26"/>
    <p:sldId id="261" r:id="rId27"/>
    <p:sldId id="267" r:id="rId28"/>
    <p:sldId id="270" r:id="rId29"/>
    <p:sldId id="314" r:id="rId30"/>
    <p:sldId id="315" r:id="rId31"/>
    <p:sldId id="298" r:id="rId32"/>
    <p:sldId id="316" r:id="rId33"/>
    <p:sldId id="299" r:id="rId34"/>
    <p:sldId id="303" r:id="rId35"/>
    <p:sldId id="305" r:id="rId36"/>
    <p:sldId id="304" r:id="rId37"/>
    <p:sldId id="318" r:id="rId38"/>
    <p:sldId id="306" r:id="rId39"/>
    <p:sldId id="317"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1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9" autoAdjust="0"/>
    <p:restoredTop sz="94660"/>
  </p:normalViewPr>
  <p:slideViewPr>
    <p:cSldViewPr snapToGrid="0">
      <p:cViewPr varScale="1">
        <p:scale>
          <a:sx n="110" d="100"/>
          <a:sy n="110" d="100"/>
        </p:scale>
        <p:origin x="21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lcf01file001\Marketing\May%20SB%20Burs%20Presentation%20-%20Chart%20Credit%20Score%20Distributio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spc="0" baseline="0">
                <a:solidFill>
                  <a:sysClr val="windowText" lastClr="000000"/>
                </a:solidFill>
                <a:latin typeface="Gill Sans MT" panose="020B0502020104020203" pitchFamily="34" charset="0"/>
                <a:ea typeface="+mn-ea"/>
                <a:cs typeface="+mn-cs"/>
              </a:defRPr>
            </a:pPr>
            <a:r>
              <a:rPr lang="en-US" sz="3600" b="1" dirty="0">
                <a:solidFill>
                  <a:sysClr val="windowText" lastClr="000000"/>
                </a:solidFill>
              </a:rPr>
              <a:t>Credit Score Distribution</a:t>
            </a:r>
          </a:p>
        </c:rich>
      </c:tx>
      <c:layout>
        <c:manualLayout>
          <c:xMode val="edge"/>
          <c:yMode val="edge"/>
          <c:x val="1.1934687553869797E-2"/>
          <c:y val="2.2362927317636574E-2"/>
        </c:manualLayout>
      </c:layout>
      <c:overlay val="0"/>
      <c:spPr>
        <a:noFill/>
        <a:ln>
          <a:noFill/>
        </a:ln>
        <a:effectLst/>
      </c:spPr>
      <c:txPr>
        <a:bodyPr rot="0" spcFirstLastPara="1" vertOverflow="ellipsis" vert="horz" wrap="square" anchor="ctr" anchorCtr="1"/>
        <a:lstStyle/>
        <a:p>
          <a:pPr>
            <a:defRPr sz="3600" b="1" i="0" u="none" strike="noStrike" kern="1200" spc="0" baseline="0">
              <a:solidFill>
                <a:sysClr val="windowText" lastClr="000000"/>
              </a:solidFill>
              <a:latin typeface="Gill Sans MT" panose="020B0502020104020203" pitchFamily="34" charset="0"/>
              <a:ea typeface="+mn-ea"/>
              <a:cs typeface="+mn-cs"/>
            </a:defRPr>
          </a:pPr>
          <a:endParaRPr lang="en-US"/>
        </a:p>
      </c:txPr>
    </c:title>
    <c:autoTitleDeleted val="0"/>
    <c:plotArea>
      <c:layout>
        <c:manualLayout>
          <c:layoutTarget val="inner"/>
          <c:xMode val="edge"/>
          <c:yMode val="edge"/>
          <c:x val="0.20354544005574307"/>
          <c:y val="0.12739865865866234"/>
          <c:w val="0.76509582576860746"/>
          <c:h val="0.75837440468151984"/>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9BE00"/>
              </a:solidFill>
              <a:ln>
                <a:noFill/>
              </a:ln>
              <a:effectLst/>
            </c:spPr>
            <c:extLst>
              <c:ext xmlns:c16="http://schemas.microsoft.com/office/drawing/2014/chart" uri="{C3380CC4-5D6E-409C-BE32-E72D297353CC}">
                <c16:uniqueId val="{00000001-E801-4CCA-A1DD-9AB4C5481324}"/>
              </c:ext>
            </c:extLst>
          </c:dPt>
          <c:dPt>
            <c:idx val="1"/>
            <c:invertIfNegative val="0"/>
            <c:bubble3D val="0"/>
            <c:spPr>
              <a:solidFill>
                <a:srgbClr val="FF6C0C"/>
              </a:solidFill>
              <a:ln>
                <a:noFill/>
              </a:ln>
              <a:effectLst/>
            </c:spPr>
            <c:extLst>
              <c:ext xmlns:c16="http://schemas.microsoft.com/office/drawing/2014/chart" uri="{C3380CC4-5D6E-409C-BE32-E72D297353CC}">
                <c16:uniqueId val="{00000003-E801-4CCA-A1DD-9AB4C5481324}"/>
              </c:ext>
            </c:extLst>
          </c:dPt>
          <c:dPt>
            <c:idx val="2"/>
            <c:invertIfNegative val="0"/>
            <c:bubble3D val="0"/>
            <c:spPr>
              <a:solidFill>
                <a:srgbClr val="F54D80"/>
              </a:solidFill>
              <a:ln>
                <a:noFill/>
              </a:ln>
              <a:effectLst/>
            </c:spPr>
            <c:extLst>
              <c:ext xmlns:c16="http://schemas.microsoft.com/office/drawing/2014/chart" uri="{C3380CC4-5D6E-409C-BE32-E72D297353CC}">
                <c16:uniqueId val="{00000005-E801-4CCA-A1DD-9AB4C5481324}"/>
              </c:ext>
            </c:extLst>
          </c:dPt>
          <c:dPt>
            <c:idx val="3"/>
            <c:invertIfNegative val="0"/>
            <c:bubble3D val="0"/>
            <c:spPr>
              <a:solidFill>
                <a:srgbClr val="73A950"/>
              </a:solidFill>
              <a:ln>
                <a:noFill/>
              </a:ln>
              <a:effectLst/>
            </c:spPr>
            <c:extLst>
              <c:ext xmlns:c16="http://schemas.microsoft.com/office/drawing/2014/chart" uri="{C3380CC4-5D6E-409C-BE32-E72D297353CC}">
                <c16:uniqueId val="{00000007-E801-4CCA-A1DD-9AB4C5481324}"/>
              </c:ext>
            </c:extLst>
          </c:dPt>
          <c:dPt>
            <c:idx val="4"/>
            <c:invertIfNegative val="0"/>
            <c:bubble3D val="0"/>
            <c:spPr>
              <a:solidFill>
                <a:srgbClr val="00A1DF"/>
              </a:solidFill>
              <a:ln>
                <a:noFill/>
              </a:ln>
              <a:effectLst/>
            </c:spPr>
            <c:extLst>
              <c:ext xmlns:c16="http://schemas.microsoft.com/office/drawing/2014/chart" uri="{C3380CC4-5D6E-409C-BE32-E72D297353CC}">
                <c16:uniqueId val="{00000009-E801-4CCA-A1DD-9AB4C5481324}"/>
              </c:ext>
            </c:extLst>
          </c:dPt>
          <c:dLbls>
            <c:dLbl>
              <c:idx val="3"/>
              <c:layout/>
              <c:tx>
                <c:rich>
                  <a:bodyPr/>
                  <a:lstStyle/>
                  <a:p>
                    <a:r>
                      <a:rPr lang="en-US" sz="3000" dirty="0" smtClean="0"/>
                      <a:t>36%</a:t>
                    </a:r>
                    <a:endParaRPr lang="en-US" sz="3000" dirty="0"/>
                  </a:p>
                </c:rich>
              </c:tx>
              <c:showLegendKey val="0"/>
              <c:showVal val="1"/>
              <c:showCatName val="0"/>
              <c:showSerName val="0"/>
              <c:showPercent val="0"/>
              <c:showBubbleSize val="0"/>
              <c:extLst>
                <c:ext xmlns:c15="http://schemas.microsoft.com/office/drawing/2012/chart" uri="{CE6537A1-D6FC-4f65-9D91-7224C49458BB}">
                  <c15:layout>
                    <c:manualLayout>
                      <c:w val="0.1012764942623455"/>
                      <c:h val="0.10705938553219653"/>
                    </c:manualLayout>
                  </c15:layout>
                </c:ext>
                <c:ext xmlns:c16="http://schemas.microsoft.com/office/drawing/2014/chart" uri="{C3380CC4-5D6E-409C-BE32-E72D297353CC}">
                  <c16:uniqueId val="{00000007-E801-4CCA-A1DD-9AB4C5481324}"/>
                </c:ext>
              </c:extLst>
            </c:dLbl>
            <c:numFmt formatCode="0.0%" sourceLinked="0"/>
            <c:spPr>
              <a:noFill/>
              <a:ln>
                <a:noFill/>
              </a:ln>
              <a:effectLst/>
            </c:spPr>
            <c:txPr>
              <a:bodyPr rot="0" spcFirstLastPara="1" vertOverflow="clip" horzOverflow="clip" vert="horz" wrap="square" lIns="0" tIns="19050" rIns="0" bIns="19050" anchor="ctr" anchorCtr="1">
                <a:spAutoFit/>
              </a:bodyPr>
              <a:lstStyle/>
              <a:p>
                <a:pPr>
                  <a:defRPr sz="3200" b="0" i="0" u="none" strike="noStrike" kern="1200" baseline="0">
                    <a:ln>
                      <a:noFill/>
                    </a:ln>
                    <a:solidFill>
                      <a:schemeClr val="tx1"/>
                    </a:solidFill>
                    <a:latin typeface="Gill Sans MT" panose="020B0502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layout/>
                <c15:showLeaderLines val="0"/>
              </c:ext>
            </c:extLst>
          </c:dLbls>
          <c:cat>
            <c:strRef>
              <c:f>Sheet1!$A$1:$A$5</c:f>
              <c:strCache>
                <c:ptCount val="5"/>
                <c:pt idx="0">
                  <c:v>Below 500</c:v>
                </c:pt>
                <c:pt idx="1">
                  <c:v>500-599</c:v>
                </c:pt>
                <c:pt idx="2">
                  <c:v>600-699</c:v>
                </c:pt>
                <c:pt idx="3">
                  <c:v>700-799</c:v>
                </c:pt>
                <c:pt idx="4">
                  <c:v>800 &amp; above</c:v>
                </c:pt>
              </c:strCache>
            </c:strRef>
          </c:cat>
          <c:val>
            <c:numRef>
              <c:f>Sheet1!$B$1:$B$5</c:f>
              <c:numCache>
                <c:formatCode>0.0%</c:formatCode>
                <c:ptCount val="5"/>
                <c:pt idx="0">
                  <c:v>4.7E-2</c:v>
                </c:pt>
                <c:pt idx="1">
                  <c:v>0.15</c:v>
                </c:pt>
                <c:pt idx="2">
                  <c:v>0.185</c:v>
                </c:pt>
                <c:pt idx="3">
                  <c:v>0.36099999999999999</c:v>
                </c:pt>
                <c:pt idx="4">
                  <c:v>0.20699999999999999</c:v>
                </c:pt>
              </c:numCache>
            </c:numRef>
          </c:val>
          <c:extLst>
            <c:ext xmlns:c16="http://schemas.microsoft.com/office/drawing/2014/chart" uri="{C3380CC4-5D6E-409C-BE32-E72D297353CC}">
              <c16:uniqueId val="{0000000A-E801-4CCA-A1DD-9AB4C5481324}"/>
            </c:ext>
          </c:extLst>
        </c:ser>
        <c:dLbls>
          <c:showLegendKey val="0"/>
          <c:showVal val="0"/>
          <c:showCatName val="0"/>
          <c:showSerName val="0"/>
          <c:showPercent val="0"/>
          <c:showBubbleSize val="0"/>
        </c:dLbls>
        <c:gapWidth val="25"/>
        <c:axId val="467848080"/>
        <c:axId val="467829360"/>
      </c:barChart>
      <c:catAx>
        <c:axId val="467848080"/>
        <c:scaling>
          <c:orientation val="minMax"/>
        </c:scaling>
        <c:delete val="0"/>
        <c:axPos val="l"/>
        <c:numFmt formatCode="General" sourceLinked="1"/>
        <c:majorTickMark val="none"/>
        <c:minorTickMark val="none"/>
        <c:tickLblPos val="nextTo"/>
        <c:spPr>
          <a:noFill/>
          <a:ln w="12700" cap="flat" cmpd="sng" algn="ctr">
            <a:noFill/>
            <a:round/>
          </a:ln>
          <a:effectLst/>
        </c:spPr>
        <c:txPr>
          <a:bodyPr rot="0" spcFirstLastPara="1" vertOverflow="ellipsis" wrap="square" anchor="ctr" anchorCtr="1"/>
          <a:lstStyle/>
          <a:p>
            <a:pPr>
              <a:defRPr sz="2400" b="0" i="0" u="none" strike="noStrike" kern="1200" baseline="0">
                <a:solidFill>
                  <a:schemeClr val="tx1"/>
                </a:solidFill>
                <a:latin typeface="Gill Sans MT" panose="020B0502020104020203" pitchFamily="34" charset="0"/>
                <a:ea typeface="+mn-ea"/>
                <a:cs typeface="+mn-cs"/>
              </a:defRPr>
            </a:pPr>
            <a:endParaRPr lang="en-US"/>
          </a:p>
        </c:txPr>
        <c:crossAx val="467829360"/>
        <c:crosses val="autoZero"/>
        <c:auto val="1"/>
        <c:lblAlgn val="ctr"/>
        <c:lblOffset val="0"/>
        <c:noMultiLvlLbl val="0"/>
      </c:catAx>
      <c:valAx>
        <c:axId val="467829360"/>
        <c:scaling>
          <c:orientation val="minMax"/>
        </c:scaling>
        <c:delete val="0"/>
        <c:axPos val="b"/>
        <c:numFmt formatCode="0%" sourceLinked="0"/>
        <c:majorTickMark val="cross"/>
        <c:minorTickMark val="none"/>
        <c:tickLblPos val="nextTo"/>
        <c:spPr>
          <a:noFill/>
          <a:ln w="6350">
            <a:solidFill>
              <a:schemeClr val="bg1">
                <a:lumMod val="50000"/>
              </a:schemeClr>
            </a:solidFill>
          </a:ln>
          <a:effectLst/>
        </c:spPr>
        <c:txPr>
          <a:bodyPr rot="-60000000" spcFirstLastPara="1" vertOverflow="ellipsis" vert="horz" wrap="square" anchor="ctr" anchorCtr="1"/>
          <a:lstStyle/>
          <a:p>
            <a:pPr>
              <a:defRPr sz="2000" b="0" i="0" u="none" strike="noStrike" kern="1200" baseline="0">
                <a:solidFill>
                  <a:schemeClr val="tx1"/>
                </a:solidFill>
                <a:latin typeface="Gill Sans MT" panose="020B0502020104020203" pitchFamily="34" charset="0"/>
                <a:ea typeface="+mn-ea"/>
                <a:cs typeface="+mn-cs"/>
              </a:defRPr>
            </a:pPr>
            <a:endParaRPr lang="en-US"/>
          </a:p>
        </c:txPr>
        <c:crossAx val="46784808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2800">
          <a:latin typeface="Gill Sans MT" panose="020B050202010402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5"/>
          </a:xfrm>
          <a:prstGeom prst="rect">
            <a:avLst/>
          </a:prstGeom>
        </p:spPr>
        <p:txBody>
          <a:bodyPr vert="horz" lIns="92437" tIns="46219" rIns="92437" bIns="46219" rtlCol="0"/>
          <a:lstStyle>
            <a:lvl1pPr algn="l">
              <a:defRPr sz="1200"/>
            </a:lvl1pPr>
          </a:lstStyle>
          <a:p>
            <a:endParaRPr lang="en-US" dirty="0"/>
          </a:p>
        </p:txBody>
      </p:sp>
      <p:sp>
        <p:nvSpPr>
          <p:cNvPr id="3" name="Date Placeholder 2"/>
          <p:cNvSpPr>
            <a:spLocks noGrp="1"/>
          </p:cNvSpPr>
          <p:nvPr>
            <p:ph type="dt" idx="1"/>
          </p:nvPr>
        </p:nvSpPr>
        <p:spPr>
          <a:xfrm>
            <a:off x="3970939" y="1"/>
            <a:ext cx="3037840" cy="466435"/>
          </a:xfrm>
          <a:prstGeom prst="rect">
            <a:avLst/>
          </a:prstGeom>
        </p:spPr>
        <p:txBody>
          <a:bodyPr vert="horz" lIns="92437" tIns="46219" rIns="92437" bIns="46219" rtlCol="0"/>
          <a:lstStyle>
            <a:lvl1pPr algn="r">
              <a:defRPr sz="1200"/>
            </a:lvl1pPr>
          </a:lstStyle>
          <a:p>
            <a:fld id="{C4CDE940-CED5-4E62-8DD2-8A43E672034C}" type="datetimeFigureOut">
              <a:rPr lang="en-US" smtClean="0"/>
              <a:t>5/15/2019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2437" tIns="46219" rIns="92437" bIns="46219" rtlCol="0" anchor="ctr"/>
          <a:lstStyle/>
          <a:p>
            <a:endParaRPr lang="en-US" dirty="0"/>
          </a:p>
        </p:txBody>
      </p:sp>
      <p:sp>
        <p:nvSpPr>
          <p:cNvPr id="5" name="Notes Placeholder 4"/>
          <p:cNvSpPr>
            <a:spLocks noGrp="1"/>
          </p:cNvSpPr>
          <p:nvPr>
            <p:ph type="body" sz="quarter" idx="3"/>
          </p:nvPr>
        </p:nvSpPr>
        <p:spPr>
          <a:xfrm>
            <a:off x="701041" y="4473893"/>
            <a:ext cx="5608320" cy="3660457"/>
          </a:xfrm>
          <a:prstGeom prst="rect">
            <a:avLst/>
          </a:prstGeom>
        </p:spPr>
        <p:txBody>
          <a:bodyPr vert="horz" lIns="92437" tIns="46219" rIns="92437" bIns="4621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3037840" cy="466434"/>
          </a:xfrm>
          <a:prstGeom prst="rect">
            <a:avLst/>
          </a:prstGeom>
        </p:spPr>
        <p:txBody>
          <a:bodyPr vert="horz" lIns="92437" tIns="46219" rIns="92437" bIns="4621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2437" tIns="46219" rIns="92437" bIns="46219" rtlCol="0" anchor="b"/>
          <a:lstStyle>
            <a:lvl1pPr algn="r">
              <a:defRPr sz="1200"/>
            </a:lvl1pPr>
          </a:lstStyle>
          <a:p>
            <a:fld id="{1809C033-2D91-4B79-87F1-12A8061E0E9F}" type="slidenum">
              <a:rPr lang="en-US" smtClean="0"/>
              <a:t>‹#›</a:t>
            </a:fld>
            <a:endParaRPr lang="en-US" dirty="0"/>
          </a:p>
        </p:txBody>
      </p:sp>
    </p:spTree>
    <p:extLst>
      <p:ext uri="{BB962C8B-B14F-4D97-AF65-F5344CB8AC3E}">
        <p14:creationId xmlns:p14="http://schemas.microsoft.com/office/powerpoint/2010/main" val="1013200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ski11z = skills</a:t>
            </a:r>
          </a:p>
          <a:p>
            <a:r>
              <a:rPr lang="en-US" dirty="0" smtClean="0"/>
              <a:t>n00b = noob, newbie </a:t>
            </a:r>
            <a:endParaRPr lang="en-US" dirty="0"/>
          </a:p>
        </p:txBody>
      </p:sp>
      <p:sp>
        <p:nvSpPr>
          <p:cNvPr id="4" name="Slide Number Placeholder 3"/>
          <p:cNvSpPr>
            <a:spLocks noGrp="1"/>
          </p:cNvSpPr>
          <p:nvPr>
            <p:ph type="sldNum" sz="quarter" idx="10"/>
          </p:nvPr>
        </p:nvSpPr>
        <p:spPr/>
        <p:txBody>
          <a:bodyPr/>
          <a:lstStyle/>
          <a:p>
            <a:fld id="{1809C033-2D91-4B79-87F1-12A8061E0E9F}" type="slidenum">
              <a:rPr lang="en-US" smtClean="0"/>
              <a:t>2</a:t>
            </a:fld>
            <a:endParaRPr lang="en-US" dirty="0"/>
          </a:p>
        </p:txBody>
      </p:sp>
    </p:spTree>
    <p:extLst>
      <p:ext uri="{BB962C8B-B14F-4D97-AF65-F5344CB8AC3E}">
        <p14:creationId xmlns:p14="http://schemas.microsoft.com/office/powerpoint/2010/main" val="1691727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all have those friends (or random social media acquaintances) who are always jet-setting on a fabulous vacation, eating at the hottest restaurants, wearing the latest fashions and are all-around living a #blessed life.</a:t>
            </a:r>
          </a:p>
          <a:p>
            <a:endParaRPr lang="en-US" dirty="0" smtClean="0"/>
          </a:p>
          <a:p>
            <a:r>
              <a:rPr lang="en-US" dirty="0" smtClean="0"/>
              <a:t>How do they do it? Maybe they have a killer salary, maybe they're great at scoring a deal — or maybe they're going into debt.</a:t>
            </a:r>
          </a:p>
          <a:p>
            <a:endParaRPr lang="en-US" dirty="0" smtClean="0"/>
          </a:p>
          <a:p>
            <a:r>
              <a:rPr lang="en-US" dirty="0" smtClean="0"/>
              <a:t>It turns out, nearly 40% of Millennials have spent money they didn't have and gone into debt to keep up with their peers, according to a recent Credit Karma survey.</a:t>
            </a:r>
          </a:p>
          <a:p>
            <a:endParaRPr lang="en-US" dirty="0" smtClean="0"/>
          </a:p>
          <a:p>
            <a:endParaRPr lang="en-US" dirty="0" smtClean="0"/>
          </a:p>
          <a:p>
            <a:r>
              <a:rPr lang="en-US" dirty="0" smtClean="0"/>
              <a:t>Expenses range from experiences, like travel, parties and nightlife, music and sporting events and weddings, as well as food and alcohol, clothes, electronics, jewelry and cars.</a:t>
            </a:r>
          </a:p>
          <a:p>
            <a:endParaRPr lang="en-US" dirty="0" smtClean="0"/>
          </a:p>
          <a:p>
            <a:r>
              <a:rPr lang="en-US" dirty="0" smtClean="0"/>
              <a:t>And even if they're not in serious trouble yet, 36% of respondents doubt they can keep up with their friends' spending for another year without going into debt.</a:t>
            </a:r>
          </a:p>
          <a:p>
            <a:endParaRPr lang="en-US" dirty="0" smtClean="0"/>
          </a:p>
          <a:p>
            <a:r>
              <a:rPr lang="en-US" dirty="0" smtClean="0"/>
              <a:t>So why can't they just say no? For fear of missing out, aka FOMO, aka the latest version of "keeping up with the Joneses." Not only can it be just plain hard to turn down an invite for a week-long island getaway with all your friends (especially when winter just won't let go), but people are also worried about how their friends will view them if they don't participate.</a:t>
            </a:r>
            <a:endParaRPr lang="en-US" dirty="0"/>
          </a:p>
        </p:txBody>
      </p:sp>
      <p:sp>
        <p:nvSpPr>
          <p:cNvPr id="4" name="Slide Number Placeholder 3"/>
          <p:cNvSpPr>
            <a:spLocks noGrp="1"/>
          </p:cNvSpPr>
          <p:nvPr>
            <p:ph type="sldNum" sz="quarter" idx="10"/>
          </p:nvPr>
        </p:nvSpPr>
        <p:spPr/>
        <p:txBody>
          <a:bodyPr/>
          <a:lstStyle/>
          <a:p>
            <a:fld id="{1809C033-2D91-4B79-87F1-12A8061E0E9F}" type="slidenum">
              <a:rPr lang="en-US" smtClean="0"/>
              <a:t>19</a:t>
            </a:fld>
            <a:endParaRPr lang="en-US" dirty="0"/>
          </a:p>
        </p:txBody>
      </p:sp>
    </p:spTree>
    <p:extLst>
      <p:ext uri="{BB962C8B-B14F-4D97-AF65-F5344CB8AC3E}">
        <p14:creationId xmlns:p14="http://schemas.microsoft.com/office/powerpoint/2010/main" val="1607884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convenience</a:t>
            </a:r>
          </a:p>
          <a:p>
            <a:r>
              <a:rPr lang="en-US" dirty="0" smtClean="0"/>
              <a:t>Less time</a:t>
            </a:r>
          </a:p>
          <a:p>
            <a:r>
              <a:rPr lang="en-US" dirty="0" smtClean="0"/>
              <a:t>Less cognitive strain</a:t>
            </a:r>
          </a:p>
          <a:p>
            <a:r>
              <a:rPr lang="en-US" dirty="0" smtClean="0"/>
              <a:t>More flexibility</a:t>
            </a:r>
          </a:p>
          <a:p>
            <a:r>
              <a:rPr lang="en-US" dirty="0" smtClean="0"/>
              <a:t>Fewer</a:t>
            </a:r>
            <a:r>
              <a:rPr lang="en-US" baseline="0" dirty="0" smtClean="0"/>
              <a:t> abandoned carts</a:t>
            </a:r>
          </a:p>
          <a:p>
            <a:r>
              <a:rPr lang="en-US" baseline="0" dirty="0" smtClean="0"/>
              <a:t>Increased check out efficiency</a:t>
            </a:r>
          </a:p>
          <a:p>
            <a:r>
              <a:rPr lang="en-US" baseline="0" dirty="0" smtClean="0"/>
              <a:t>Repeat purchases</a:t>
            </a:r>
            <a:endParaRPr lang="en-US" dirty="0"/>
          </a:p>
        </p:txBody>
      </p:sp>
      <p:sp>
        <p:nvSpPr>
          <p:cNvPr id="4" name="Slide Number Placeholder 3"/>
          <p:cNvSpPr>
            <a:spLocks noGrp="1"/>
          </p:cNvSpPr>
          <p:nvPr>
            <p:ph type="sldNum" sz="quarter" idx="10"/>
          </p:nvPr>
        </p:nvSpPr>
        <p:spPr/>
        <p:txBody>
          <a:bodyPr/>
          <a:lstStyle/>
          <a:p>
            <a:fld id="{1809C033-2D91-4B79-87F1-12A8061E0E9F}" type="slidenum">
              <a:rPr lang="en-US" smtClean="0"/>
              <a:t>21</a:t>
            </a:fld>
            <a:endParaRPr lang="en-US" dirty="0"/>
          </a:p>
        </p:txBody>
      </p:sp>
    </p:spTree>
    <p:extLst>
      <p:ext uri="{BB962C8B-B14F-4D97-AF65-F5344CB8AC3E}">
        <p14:creationId xmlns:p14="http://schemas.microsoft.com/office/powerpoint/2010/main" val="2152295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Americans with graduate degrees carry 61% more total debt than the national average. Their credit scores, however, don’t appear to be suffering as a result of their high balances.</a:t>
            </a:r>
          </a:p>
          <a:p>
            <a:r>
              <a:rPr lang="en-US" dirty="0" smtClean="0"/>
              <a:t>Consumers with graduate degrees have an average FICO Score of 741– which is 40 points higher than the national average of 667. </a:t>
            </a:r>
          </a:p>
          <a:p>
            <a:r>
              <a:rPr lang="en-US" dirty="0" smtClean="0"/>
              <a:t>Consumers with graduate degrees and student loan debt have a score that’s 63 points higher than the national average.</a:t>
            </a:r>
          </a:p>
          <a:p>
            <a:r>
              <a:rPr lang="en-US" dirty="0" smtClean="0"/>
              <a:t>*Experian Consumer Credit date from 4th Quarter 2018</a:t>
            </a:r>
          </a:p>
          <a:p>
            <a:r>
              <a:rPr lang="en-US" dirty="0" smtClean="0"/>
              <a:t>What do this mean?</a:t>
            </a:r>
          </a:p>
          <a:p>
            <a:r>
              <a:rPr lang="en-US" dirty="0" smtClean="0"/>
              <a:t>Having debt does not reduce your score. Having student loan payments does not reduce your score.</a:t>
            </a:r>
          </a:p>
          <a:p>
            <a:r>
              <a:rPr lang="en-US" dirty="0" smtClean="0"/>
              <a:t>Credit scoring algorisms calculate all of the above into the scoring structure. </a:t>
            </a:r>
            <a:endParaRPr lang="en-US" dirty="0"/>
          </a:p>
        </p:txBody>
      </p:sp>
      <p:sp>
        <p:nvSpPr>
          <p:cNvPr id="4" name="Slide Number Placeholder 3"/>
          <p:cNvSpPr>
            <a:spLocks noGrp="1"/>
          </p:cNvSpPr>
          <p:nvPr>
            <p:ph type="sldNum" sz="quarter" idx="10"/>
          </p:nvPr>
        </p:nvSpPr>
        <p:spPr/>
        <p:txBody>
          <a:bodyPr/>
          <a:lstStyle/>
          <a:p>
            <a:fld id="{1809C033-2D91-4B79-87F1-12A8061E0E9F}" type="slidenum">
              <a:rPr lang="en-US" smtClean="0"/>
              <a:t>23</a:t>
            </a:fld>
            <a:endParaRPr lang="en-US" dirty="0"/>
          </a:p>
        </p:txBody>
      </p:sp>
    </p:spTree>
    <p:extLst>
      <p:ext uri="{BB962C8B-B14F-4D97-AF65-F5344CB8AC3E}">
        <p14:creationId xmlns:p14="http://schemas.microsoft.com/office/powerpoint/2010/main" val="3694676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cards come with high interest rates or an annual fee, which can negate your rewards if you typically carry a balance.</a:t>
            </a:r>
          </a:p>
          <a:p>
            <a:r>
              <a:rPr lang="en-US" dirty="0" smtClean="0"/>
              <a:t>If you pay off your balance — Get the points, don’t worry about the rate</a:t>
            </a:r>
          </a:p>
          <a:p>
            <a:r>
              <a:rPr lang="en-US" dirty="0" smtClean="0"/>
              <a:t>Are you using your perks? Added perks you may not use or need. (Concierge service, travel insurance)</a:t>
            </a:r>
          </a:p>
          <a:p>
            <a:r>
              <a:rPr lang="en-US" dirty="0" smtClean="0"/>
              <a:t>Is there a fee? Black out dates? Expiration?</a:t>
            </a:r>
          </a:p>
          <a:p>
            <a:endParaRPr lang="en-US" dirty="0" smtClean="0"/>
          </a:p>
          <a:p>
            <a:r>
              <a:rPr lang="en-US" dirty="0" smtClean="0"/>
              <a:t>10% day-of incentives </a:t>
            </a:r>
          </a:p>
          <a:p>
            <a:r>
              <a:rPr lang="en-US" dirty="0" smtClean="0"/>
              <a:t>The credit card often has a high interest rate </a:t>
            </a:r>
          </a:p>
          <a:p>
            <a:r>
              <a:rPr lang="en-US" dirty="0" smtClean="0"/>
              <a:t>The credit card often has a very tiny minimum payment.</a:t>
            </a:r>
          </a:p>
          <a:p>
            <a:r>
              <a:rPr lang="en-US" dirty="0" smtClean="0"/>
              <a:t>In general, in-store credit cards are not worth the risk. </a:t>
            </a:r>
          </a:p>
          <a:p>
            <a:endParaRPr lang="en-US" dirty="0"/>
          </a:p>
        </p:txBody>
      </p:sp>
      <p:sp>
        <p:nvSpPr>
          <p:cNvPr id="4" name="Slide Number Placeholder 3"/>
          <p:cNvSpPr>
            <a:spLocks noGrp="1"/>
          </p:cNvSpPr>
          <p:nvPr>
            <p:ph type="sldNum" sz="quarter" idx="10"/>
          </p:nvPr>
        </p:nvSpPr>
        <p:spPr/>
        <p:txBody>
          <a:bodyPr/>
          <a:lstStyle/>
          <a:p>
            <a:fld id="{1809C033-2D91-4B79-87F1-12A8061E0E9F}" type="slidenum">
              <a:rPr lang="en-US" smtClean="0"/>
              <a:t>24</a:t>
            </a:fld>
            <a:endParaRPr lang="en-US" dirty="0"/>
          </a:p>
        </p:txBody>
      </p:sp>
    </p:spTree>
    <p:extLst>
      <p:ext uri="{BB962C8B-B14F-4D97-AF65-F5344CB8AC3E}">
        <p14:creationId xmlns:p14="http://schemas.microsoft.com/office/powerpoint/2010/main" val="1740511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Banks only have to provide a 15-day heads-up before they apply a rate increase, and that's only if the borrower didn't trigger the penalty rate.</a:t>
            </a:r>
            <a:endParaRPr lang="en-US" dirty="0"/>
          </a:p>
        </p:txBody>
      </p:sp>
      <p:sp>
        <p:nvSpPr>
          <p:cNvPr id="4" name="Slide Number Placeholder 3"/>
          <p:cNvSpPr>
            <a:spLocks noGrp="1"/>
          </p:cNvSpPr>
          <p:nvPr>
            <p:ph type="sldNum" sz="quarter" idx="10"/>
          </p:nvPr>
        </p:nvSpPr>
        <p:spPr/>
        <p:txBody>
          <a:bodyPr/>
          <a:lstStyle/>
          <a:p>
            <a:fld id="{1809C033-2D91-4B79-87F1-12A8061E0E9F}" type="slidenum">
              <a:rPr lang="en-US" smtClean="0"/>
              <a:t>25</a:t>
            </a:fld>
            <a:endParaRPr lang="en-US" dirty="0"/>
          </a:p>
        </p:txBody>
      </p:sp>
    </p:spTree>
    <p:extLst>
      <p:ext uri="{BB962C8B-B14F-4D97-AF65-F5344CB8AC3E}">
        <p14:creationId xmlns:p14="http://schemas.microsoft.com/office/powerpoint/2010/main" val="3499514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9C033-2D91-4B79-87F1-12A8061E0E9F}" type="slidenum">
              <a:rPr lang="en-US" smtClean="0"/>
              <a:t>26</a:t>
            </a:fld>
            <a:endParaRPr lang="en-US" dirty="0"/>
          </a:p>
        </p:txBody>
      </p:sp>
    </p:spTree>
    <p:extLst>
      <p:ext uri="{BB962C8B-B14F-4D97-AF65-F5344CB8AC3E}">
        <p14:creationId xmlns:p14="http://schemas.microsoft.com/office/powerpoint/2010/main" val="3720464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time your credit is reviewed, whether by a bank, credit card company or an employer, it is marked on your credit report as an "inquiry." Too many inquiries can affect your credit score.</a:t>
            </a:r>
          </a:p>
          <a:p>
            <a:r>
              <a:rPr lang="en-US" dirty="0" smtClean="0"/>
              <a:t>If you fill out a credit card application or apply for a car loan or home equity loan, an inquiry is recorded. A hard inquiry can make up as much as 10% of your credit score. Even if you've never missed a payment in your life and keep your debt low, a long list of hard inquiries can be enough to ruin even a great score.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809C033-2D91-4B79-87F1-12A8061E0E9F}" type="slidenum">
              <a:rPr lang="en-US" smtClean="0"/>
              <a:t>27</a:t>
            </a:fld>
            <a:endParaRPr lang="en-US" dirty="0"/>
          </a:p>
        </p:txBody>
      </p:sp>
    </p:spTree>
    <p:extLst>
      <p:ext uri="{BB962C8B-B14F-4D97-AF65-F5344CB8AC3E}">
        <p14:creationId xmlns:p14="http://schemas.microsoft.com/office/powerpoint/2010/main" val="2546502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9C033-2D91-4B79-87F1-12A8061E0E9F}" type="slidenum">
              <a:rPr lang="en-US" smtClean="0"/>
              <a:t>34</a:t>
            </a:fld>
            <a:endParaRPr lang="en-US" dirty="0"/>
          </a:p>
        </p:txBody>
      </p:sp>
    </p:spTree>
    <p:extLst>
      <p:ext uri="{BB962C8B-B14F-4D97-AF65-F5344CB8AC3E}">
        <p14:creationId xmlns:p14="http://schemas.microsoft.com/office/powerpoint/2010/main" val="1124266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Affirm says its machine learning technology allows it to lend to consumers who might not qualify for credit cards and that repayment helps them build credit histories.</a:t>
            </a:r>
          </a:p>
          <a:p>
            <a:endParaRPr lang="en-US" dirty="0" smtClean="0"/>
          </a:p>
          <a:p>
            <a:r>
              <a:rPr lang="en-US" dirty="0" smtClean="0"/>
              <a:t>Cofounder &amp; CEO: Max Levchin, 42, a cofounder of PayPal and former chairman of Yelp</a:t>
            </a:r>
          </a:p>
          <a:p>
            <a:endParaRPr lang="en-US" dirty="0"/>
          </a:p>
        </p:txBody>
      </p:sp>
      <p:sp>
        <p:nvSpPr>
          <p:cNvPr id="4" name="Slide Number Placeholder 3"/>
          <p:cNvSpPr>
            <a:spLocks noGrp="1"/>
          </p:cNvSpPr>
          <p:nvPr>
            <p:ph type="sldNum" sz="quarter" idx="10"/>
          </p:nvPr>
        </p:nvSpPr>
        <p:spPr/>
        <p:txBody>
          <a:bodyPr/>
          <a:lstStyle/>
          <a:p>
            <a:fld id="{1809C033-2D91-4B79-87F1-12A8061E0E9F}" type="slidenum">
              <a:rPr lang="en-US" smtClean="0"/>
              <a:t>36</a:t>
            </a:fld>
            <a:endParaRPr lang="en-US" dirty="0"/>
          </a:p>
        </p:txBody>
      </p:sp>
    </p:spTree>
    <p:extLst>
      <p:ext uri="{BB962C8B-B14F-4D97-AF65-F5344CB8AC3E}">
        <p14:creationId xmlns:p14="http://schemas.microsoft.com/office/powerpoint/2010/main" val="3059365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mortgage. No auto loans. No small</a:t>
            </a:r>
            <a:r>
              <a:rPr lang="en-US" baseline="0" dirty="0" smtClean="0"/>
              <a:t> business loans. Just plastic.</a:t>
            </a:r>
            <a:endParaRPr lang="en-US" dirty="0"/>
          </a:p>
        </p:txBody>
      </p:sp>
      <p:sp>
        <p:nvSpPr>
          <p:cNvPr id="4" name="Slide Number Placeholder 3"/>
          <p:cNvSpPr>
            <a:spLocks noGrp="1"/>
          </p:cNvSpPr>
          <p:nvPr>
            <p:ph type="sldNum" sz="quarter" idx="10"/>
          </p:nvPr>
        </p:nvSpPr>
        <p:spPr/>
        <p:txBody>
          <a:bodyPr/>
          <a:lstStyle/>
          <a:p>
            <a:fld id="{1809C033-2D91-4B79-87F1-12A8061E0E9F}" type="slidenum">
              <a:rPr lang="en-US" smtClean="0"/>
              <a:t>3</a:t>
            </a:fld>
            <a:endParaRPr lang="en-US" dirty="0"/>
          </a:p>
        </p:txBody>
      </p:sp>
    </p:spTree>
    <p:extLst>
      <p:ext uri="{BB962C8B-B14F-4D97-AF65-F5344CB8AC3E}">
        <p14:creationId xmlns:p14="http://schemas.microsoft.com/office/powerpoint/2010/main" val="4217441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$1.27 trillion in auto loans with year over year Gen Z average increasing by 8%</a:t>
            </a:r>
            <a:endParaRPr lang="en-US" dirty="0"/>
          </a:p>
        </p:txBody>
      </p:sp>
      <p:sp>
        <p:nvSpPr>
          <p:cNvPr id="4" name="Slide Number Placeholder 3"/>
          <p:cNvSpPr>
            <a:spLocks noGrp="1"/>
          </p:cNvSpPr>
          <p:nvPr>
            <p:ph type="sldNum" sz="quarter" idx="10"/>
          </p:nvPr>
        </p:nvSpPr>
        <p:spPr/>
        <p:txBody>
          <a:bodyPr/>
          <a:lstStyle/>
          <a:p>
            <a:fld id="{1809C033-2D91-4B79-87F1-12A8061E0E9F}" type="slidenum">
              <a:rPr lang="en-US" smtClean="0"/>
              <a:t>8</a:t>
            </a:fld>
            <a:endParaRPr lang="en-US" dirty="0"/>
          </a:p>
        </p:txBody>
      </p:sp>
    </p:spTree>
    <p:extLst>
      <p:ext uri="{BB962C8B-B14F-4D97-AF65-F5344CB8AC3E}">
        <p14:creationId xmlns:p14="http://schemas.microsoft.com/office/powerpoint/2010/main" val="3889142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9C033-2D91-4B79-87F1-12A8061E0E9F}" type="slidenum">
              <a:rPr lang="en-US" smtClean="0"/>
              <a:t>10</a:t>
            </a:fld>
            <a:endParaRPr lang="en-US" dirty="0"/>
          </a:p>
        </p:txBody>
      </p:sp>
    </p:spTree>
    <p:extLst>
      <p:ext uri="{BB962C8B-B14F-4D97-AF65-F5344CB8AC3E}">
        <p14:creationId xmlns:p14="http://schemas.microsoft.com/office/powerpoint/2010/main" val="2663068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rare glimpse into the details of behavioral modeling was revealed in a federal lawsuit filed by the Federal Trade Commission in June 2008 against subprime credit card marketer CompuCredit Corp. According to the lawsuit, CompuCredit used an undisclosed behavioral scoring model to track customer purchases. The company lowered credit limits on cardholders who shopped at certain establishments or used certain services, including pawnshops, massage parlors, tire retread shops, marriage counselors and bars and nightclubs.</a:t>
            </a:r>
            <a:endParaRPr lang="en-US" dirty="0"/>
          </a:p>
        </p:txBody>
      </p:sp>
      <p:sp>
        <p:nvSpPr>
          <p:cNvPr id="4" name="Slide Number Placeholder 3"/>
          <p:cNvSpPr>
            <a:spLocks noGrp="1"/>
          </p:cNvSpPr>
          <p:nvPr>
            <p:ph type="sldNum" sz="quarter" idx="10"/>
          </p:nvPr>
        </p:nvSpPr>
        <p:spPr/>
        <p:txBody>
          <a:bodyPr/>
          <a:lstStyle/>
          <a:p>
            <a:fld id="{1809C033-2D91-4B79-87F1-12A8061E0E9F}" type="slidenum">
              <a:rPr lang="en-US" smtClean="0"/>
              <a:t>12</a:t>
            </a:fld>
            <a:endParaRPr lang="en-US" dirty="0"/>
          </a:p>
        </p:txBody>
      </p:sp>
    </p:spTree>
    <p:extLst>
      <p:ext uri="{BB962C8B-B14F-4D97-AF65-F5344CB8AC3E}">
        <p14:creationId xmlns:p14="http://schemas.microsoft.com/office/powerpoint/2010/main" val="3470077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Perk cards often have fees or higher interest rates.</a:t>
            </a:r>
            <a:r>
              <a:rPr lang="en-US" baseline="0" dirty="0" smtClean="0"/>
              <a:t> American Airlines card is a great example.</a:t>
            </a:r>
          </a:p>
          <a:p>
            <a:r>
              <a:rPr lang="en-US" baseline="0" dirty="0" smtClean="0"/>
              <a:t>Fee of $350 for the executive card.</a:t>
            </a:r>
          </a:p>
          <a:p>
            <a:r>
              <a:rPr lang="en-US" baseline="0" dirty="0" smtClean="0"/>
              <a:t>Fee of $75 for the regular card.</a:t>
            </a:r>
          </a:p>
          <a:p>
            <a:endParaRPr lang="en-US" baseline="0" dirty="0" smtClean="0"/>
          </a:p>
          <a:p>
            <a:r>
              <a:rPr lang="en-US" baseline="0" dirty="0" smtClean="0"/>
              <a:t>Executive card gets you travel privileges such as Concierge Services, Lounge and luggage but what about if you do not travel? Why pay a higher interest rate </a:t>
            </a:r>
            <a:endParaRPr lang="en-US" dirty="0"/>
          </a:p>
        </p:txBody>
      </p:sp>
      <p:sp>
        <p:nvSpPr>
          <p:cNvPr id="4" name="Slide Number Placeholder 3"/>
          <p:cNvSpPr>
            <a:spLocks noGrp="1"/>
          </p:cNvSpPr>
          <p:nvPr>
            <p:ph type="sldNum" sz="quarter" idx="10"/>
          </p:nvPr>
        </p:nvSpPr>
        <p:spPr/>
        <p:txBody>
          <a:bodyPr/>
          <a:lstStyle/>
          <a:p>
            <a:fld id="{1809C033-2D91-4B79-87F1-12A8061E0E9F}" type="slidenum">
              <a:rPr lang="en-US" smtClean="0"/>
              <a:t>13</a:t>
            </a:fld>
            <a:endParaRPr lang="en-US" dirty="0"/>
          </a:p>
        </p:txBody>
      </p:sp>
    </p:spTree>
    <p:extLst>
      <p:ext uri="{BB962C8B-B14F-4D97-AF65-F5344CB8AC3E}">
        <p14:creationId xmlns:p14="http://schemas.microsoft.com/office/powerpoint/2010/main" val="3645576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formula that determines your FICO score is a well-guarded secret. It’s but we do know that the FICO score is made up of five categories of information:</a:t>
            </a:r>
          </a:p>
          <a:p>
            <a:endParaRPr lang="en-US" dirty="0" smtClean="0"/>
          </a:p>
          <a:p>
            <a:r>
              <a:rPr lang="en-US" dirty="0" smtClean="0"/>
              <a:t>Payment history (35% of score): Do you pay your bills on time, every month?</a:t>
            </a:r>
          </a:p>
          <a:p>
            <a:r>
              <a:rPr lang="en-US" dirty="0" smtClean="0"/>
              <a:t>Amounts owed (30%): How much do you owe on your credit accounts, particularly relative to your credit limits or original loan balances?</a:t>
            </a:r>
          </a:p>
          <a:p>
            <a:r>
              <a:rPr lang="en-US" dirty="0" smtClean="0"/>
              <a:t>Length of credit history (15%): This considers various time-related factors, such as the age of your individual accounts, the age of your oldest account, and the average age of all of your accounts.</a:t>
            </a:r>
          </a:p>
          <a:p>
            <a:r>
              <a:rPr lang="en-US" dirty="0" smtClean="0"/>
              <a:t>New credit (10%): Newly opened credit accounts, as well as your recent applications for credit, are included in this category.</a:t>
            </a:r>
          </a:p>
          <a:p>
            <a:r>
              <a:rPr lang="en-US" dirty="0" smtClean="0"/>
              <a:t>Credit mix (10%): Lenders want to see that you can be responsible with different types of credit, so having several different types of accounts (credit card, mortgage, auto loan, and so on) can boost your score. </a:t>
            </a:r>
          </a:p>
          <a:p>
            <a:r>
              <a:rPr lang="en-US" dirty="0" smtClean="0"/>
              <a:t>FICO scores range from 300-850, with higher scores being better, and most consumers have FICO scores in the 500-800 range.</a:t>
            </a:r>
          </a:p>
          <a:p>
            <a:endParaRPr lang="en-US" dirty="0"/>
          </a:p>
        </p:txBody>
      </p:sp>
      <p:sp>
        <p:nvSpPr>
          <p:cNvPr id="4" name="Slide Number Placeholder 3"/>
          <p:cNvSpPr>
            <a:spLocks noGrp="1"/>
          </p:cNvSpPr>
          <p:nvPr>
            <p:ph type="sldNum" sz="quarter" idx="10"/>
          </p:nvPr>
        </p:nvSpPr>
        <p:spPr/>
        <p:txBody>
          <a:bodyPr/>
          <a:lstStyle/>
          <a:p>
            <a:fld id="{1809C033-2D91-4B79-87F1-12A8061E0E9F}" type="slidenum">
              <a:rPr lang="en-US" smtClean="0"/>
              <a:t>15</a:t>
            </a:fld>
            <a:endParaRPr lang="en-US" dirty="0"/>
          </a:p>
        </p:txBody>
      </p:sp>
    </p:spTree>
    <p:extLst>
      <p:ext uri="{BB962C8B-B14F-4D97-AF65-F5344CB8AC3E}">
        <p14:creationId xmlns:p14="http://schemas.microsoft.com/office/powerpoint/2010/main" val="2869508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FICO- Fair Isaac</a:t>
            </a:r>
            <a:r>
              <a:rPr lang="en-US" baseline="0" dirty="0" smtClean="0"/>
              <a:t> Corporation- credit scoring systems for lenders and other business.</a:t>
            </a:r>
          </a:p>
          <a:p>
            <a:r>
              <a:rPr lang="en-US" baseline="0" dirty="0" smtClean="0"/>
              <a:t>VantageScore was developed by all three credit reporting companies– Experian, Equifax and Trans Union</a:t>
            </a:r>
          </a:p>
          <a:p>
            <a:endParaRPr lang="en-US" dirty="0" smtClean="0"/>
          </a:p>
          <a:p>
            <a:r>
              <a:rPr lang="en-US" dirty="0" smtClean="0"/>
              <a:t>Yes, having more money makes it easier to pay, over 38% of perfect FICO Scores were held by people with an annual income of $75% or less.</a:t>
            </a:r>
          </a:p>
          <a:p>
            <a:endParaRPr lang="en-US" dirty="0"/>
          </a:p>
        </p:txBody>
      </p:sp>
      <p:sp>
        <p:nvSpPr>
          <p:cNvPr id="4" name="Slide Number Placeholder 3"/>
          <p:cNvSpPr>
            <a:spLocks noGrp="1"/>
          </p:cNvSpPr>
          <p:nvPr>
            <p:ph type="sldNum" sz="quarter" idx="10"/>
          </p:nvPr>
        </p:nvSpPr>
        <p:spPr/>
        <p:txBody>
          <a:bodyPr/>
          <a:lstStyle/>
          <a:p>
            <a:fld id="{1809C033-2D91-4B79-87F1-12A8061E0E9F}" type="slidenum">
              <a:rPr lang="en-US" smtClean="0"/>
              <a:t>16</a:t>
            </a:fld>
            <a:endParaRPr lang="en-US" dirty="0"/>
          </a:p>
        </p:txBody>
      </p:sp>
    </p:spTree>
    <p:extLst>
      <p:ext uri="{BB962C8B-B14F-4D97-AF65-F5344CB8AC3E}">
        <p14:creationId xmlns:p14="http://schemas.microsoft.com/office/powerpoint/2010/main" val="2741696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9C033-2D91-4B79-87F1-12A8061E0E9F}" type="slidenum">
              <a:rPr lang="en-US" smtClean="0"/>
              <a:t>17</a:t>
            </a:fld>
            <a:endParaRPr lang="en-US" dirty="0"/>
          </a:p>
        </p:txBody>
      </p:sp>
    </p:spTree>
    <p:extLst>
      <p:ext uri="{BB962C8B-B14F-4D97-AF65-F5344CB8AC3E}">
        <p14:creationId xmlns:p14="http://schemas.microsoft.com/office/powerpoint/2010/main" val="1440302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BD0C0E-8E2F-4990-836D-134E462CE375}" type="datetimeFigureOut">
              <a:rPr lang="en-US" smtClean="0"/>
              <a:t>5/15/2019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69BD0F-6228-453B-A34D-927D6FC0CE1A}" type="slidenum">
              <a:rPr lang="en-US" smtClean="0"/>
              <a:t>‹#›</a:t>
            </a:fld>
            <a:endParaRPr lang="en-US" dirty="0"/>
          </a:p>
        </p:txBody>
      </p:sp>
    </p:spTree>
    <p:extLst>
      <p:ext uri="{BB962C8B-B14F-4D97-AF65-F5344CB8AC3E}">
        <p14:creationId xmlns:p14="http://schemas.microsoft.com/office/powerpoint/2010/main" val="487333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BD0C0E-8E2F-4990-836D-134E462CE375}" type="datetimeFigureOut">
              <a:rPr lang="en-US" smtClean="0"/>
              <a:t>5/15/2019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69BD0F-6228-453B-A34D-927D6FC0CE1A}" type="slidenum">
              <a:rPr lang="en-US" smtClean="0"/>
              <a:t>‹#›</a:t>
            </a:fld>
            <a:endParaRPr lang="en-US" dirty="0"/>
          </a:p>
        </p:txBody>
      </p:sp>
    </p:spTree>
    <p:extLst>
      <p:ext uri="{BB962C8B-B14F-4D97-AF65-F5344CB8AC3E}">
        <p14:creationId xmlns:p14="http://schemas.microsoft.com/office/powerpoint/2010/main" val="85819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BD0C0E-8E2F-4990-836D-134E462CE375}" type="datetimeFigureOut">
              <a:rPr lang="en-US" smtClean="0"/>
              <a:t>5/15/2019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69BD0F-6228-453B-A34D-927D6FC0CE1A}" type="slidenum">
              <a:rPr lang="en-US" smtClean="0"/>
              <a:t>‹#›</a:t>
            </a:fld>
            <a:endParaRPr lang="en-US" dirty="0"/>
          </a:p>
        </p:txBody>
      </p:sp>
    </p:spTree>
    <p:extLst>
      <p:ext uri="{BB962C8B-B14F-4D97-AF65-F5344CB8AC3E}">
        <p14:creationId xmlns:p14="http://schemas.microsoft.com/office/powerpoint/2010/main" val="3218338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BD0C0E-8E2F-4990-836D-134E462CE375}" type="datetimeFigureOut">
              <a:rPr lang="en-US" smtClean="0"/>
              <a:t>5/15/2019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69BD0F-6228-453B-A34D-927D6FC0CE1A}" type="slidenum">
              <a:rPr lang="en-US" smtClean="0"/>
              <a:t>‹#›</a:t>
            </a:fld>
            <a:endParaRPr lang="en-US" dirty="0"/>
          </a:p>
        </p:txBody>
      </p:sp>
    </p:spTree>
    <p:extLst>
      <p:ext uri="{BB962C8B-B14F-4D97-AF65-F5344CB8AC3E}">
        <p14:creationId xmlns:p14="http://schemas.microsoft.com/office/powerpoint/2010/main" val="16892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BD0C0E-8E2F-4990-836D-134E462CE375}" type="datetimeFigureOut">
              <a:rPr lang="en-US" smtClean="0"/>
              <a:t>5/15/2019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69BD0F-6228-453B-A34D-927D6FC0CE1A}" type="slidenum">
              <a:rPr lang="en-US" smtClean="0"/>
              <a:t>‹#›</a:t>
            </a:fld>
            <a:endParaRPr lang="en-US" dirty="0"/>
          </a:p>
        </p:txBody>
      </p:sp>
    </p:spTree>
    <p:extLst>
      <p:ext uri="{BB962C8B-B14F-4D97-AF65-F5344CB8AC3E}">
        <p14:creationId xmlns:p14="http://schemas.microsoft.com/office/powerpoint/2010/main" val="1425858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BD0C0E-8E2F-4990-836D-134E462CE375}" type="datetimeFigureOut">
              <a:rPr lang="en-US" smtClean="0"/>
              <a:t>5/15/2019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69BD0F-6228-453B-A34D-927D6FC0CE1A}" type="slidenum">
              <a:rPr lang="en-US" smtClean="0"/>
              <a:t>‹#›</a:t>
            </a:fld>
            <a:endParaRPr lang="en-US" dirty="0"/>
          </a:p>
        </p:txBody>
      </p:sp>
    </p:spTree>
    <p:extLst>
      <p:ext uri="{BB962C8B-B14F-4D97-AF65-F5344CB8AC3E}">
        <p14:creationId xmlns:p14="http://schemas.microsoft.com/office/powerpoint/2010/main" val="2093437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BD0C0E-8E2F-4990-836D-134E462CE375}" type="datetimeFigureOut">
              <a:rPr lang="en-US" smtClean="0"/>
              <a:t>5/15/2019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D69BD0F-6228-453B-A34D-927D6FC0CE1A}" type="slidenum">
              <a:rPr lang="en-US" smtClean="0"/>
              <a:t>‹#›</a:t>
            </a:fld>
            <a:endParaRPr lang="en-US" dirty="0"/>
          </a:p>
        </p:txBody>
      </p:sp>
    </p:spTree>
    <p:extLst>
      <p:ext uri="{BB962C8B-B14F-4D97-AF65-F5344CB8AC3E}">
        <p14:creationId xmlns:p14="http://schemas.microsoft.com/office/powerpoint/2010/main" val="4252616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BD0C0E-8E2F-4990-836D-134E462CE375}" type="datetimeFigureOut">
              <a:rPr lang="en-US" smtClean="0"/>
              <a:t>5/15/2019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69BD0F-6228-453B-A34D-927D6FC0CE1A}" type="slidenum">
              <a:rPr lang="en-US" smtClean="0"/>
              <a:t>‹#›</a:t>
            </a:fld>
            <a:endParaRPr lang="en-US" dirty="0"/>
          </a:p>
        </p:txBody>
      </p:sp>
    </p:spTree>
    <p:extLst>
      <p:ext uri="{BB962C8B-B14F-4D97-AF65-F5344CB8AC3E}">
        <p14:creationId xmlns:p14="http://schemas.microsoft.com/office/powerpoint/2010/main" val="1643285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BD0C0E-8E2F-4990-836D-134E462CE375}" type="datetimeFigureOut">
              <a:rPr lang="en-US" smtClean="0"/>
              <a:t>5/15/2019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69BD0F-6228-453B-A34D-927D6FC0CE1A}" type="slidenum">
              <a:rPr lang="en-US" smtClean="0"/>
              <a:t>‹#›</a:t>
            </a:fld>
            <a:endParaRPr lang="en-US" dirty="0"/>
          </a:p>
        </p:txBody>
      </p:sp>
    </p:spTree>
    <p:extLst>
      <p:ext uri="{BB962C8B-B14F-4D97-AF65-F5344CB8AC3E}">
        <p14:creationId xmlns:p14="http://schemas.microsoft.com/office/powerpoint/2010/main" val="148360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BD0C0E-8E2F-4990-836D-134E462CE375}" type="datetimeFigureOut">
              <a:rPr lang="en-US" smtClean="0"/>
              <a:t>5/15/2019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69BD0F-6228-453B-A34D-927D6FC0CE1A}" type="slidenum">
              <a:rPr lang="en-US" smtClean="0"/>
              <a:t>‹#›</a:t>
            </a:fld>
            <a:endParaRPr lang="en-US" dirty="0"/>
          </a:p>
        </p:txBody>
      </p:sp>
    </p:spTree>
    <p:extLst>
      <p:ext uri="{BB962C8B-B14F-4D97-AF65-F5344CB8AC3E}">
        <p14:creationId xmlns:p14="http://schemas.microsoft.com/office/powerpoint/2010/main" val="2059307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BD0C0E-8E2F-4990-836D-134E462CE375}" type="datetimeFigureOut">
              <a:rPr lang="en-US" smtClean="0"/>
              <a:t>5/15/2019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69BD0F-6228-453B-A34D-927D6FC0CE1A}" type="slidenum">
              <a:rPr lang="en-US" smtClean="0"/>
              <a:t>‹#›</a:t>
            </a:fld>
            <a:endParaRPr lang="en-US" dirty="0"/>
          </a:p>
        </p:txBody>
      </p:sp>
    </p:spTree>
    <p:extLst>
      <p:ext uri="{BB962C8B-B14F-4D97-AF65-F5344CB8AC3E}">
        <p14:creationId xmlns:p14="http://schemas.microsoft.com/office/powerpoint/2010/main" val="3000534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D0C0E-8E2F-4990-836D-134E462CE375}" type="datetimeFigureOut">
              <a:rPr lang="en-US" smtClean="0"/>
              <a:t>5/15/2019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9BD0F-6228-453B-A34D-927D6FC0CE1A}" type="slidenum">
              <a:rPr lang="en-US" smtClean="0"/>
              <a:t>‹#›</a:t>
            </a:fld>
            <a:endParaRPr lang="en-US" dirty="0"/>
          </a:p>
        </p:txBody>
      </p:sp>
    </p:spTree>
    <p:extLst>
      <p:ext uri="{BB962C8B-B14F-4D97-AF65-F5344CB8AC3E}">
        <p14:creationId xmlns:p14="http://schemas.microsoft.com/office/powerpoint/2010/main" val="165156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12192000" cy="2387600"/>
          </a:xfrm>
        </p:spPr>
        <p:txBody>
          <a:bodyPr>
            <a:noAutofit/>
          </a:bodyPr>
          <a:lstStyle/>
          <a:p>
            <a:r>
              <a:rPr lang="en-US" b="1" dirty="0" smtClean="0">
                <a:latin typeface="Gill Sans MT" panose="020B0502020104020203" pitchFamily="34" charset="0"/>
              </a:rPr>
              <a:t>Credit Scores In</a:t>
            </a:r>
            <a:br>
              <a:rPr lang="en-US" b="1" dirty="0" smtClean="0">
                <a:latin typeface="Gill Sans MT" panose="020B0502020104020203" pitchFamily="34" charset="0"/>
              </a:rPr>
            </a:br>
            <a:r>
              <a:rPr lang="en-US" b="1" dirty="0" smtClean="0">
                <a:latin typeface="Gill Sans MT" panose="020B0502020104020203" pitchFamily="34" charset="0"/>
              </a:rPr>
              <a:t>Today’s Consumer World</a:t>
            </a:r>
            <a:endParaRPr lang="en-US" b="1" dirty="0">
              <a:latin typeface="Gill Sans MT" panose="020B0502020104020203" pitchFamily="34" charset="0"/>
            </a:endParaRPr>
          </a:p>
        </p:txBody>
      </p:sp>
      <p:sp>
        <p:nvSpPr>
          <p:cNvPr id="3" name="Subtitle 2"/>
          <p:cNvSpPr>
            <a:spLocks noGrp="1"/>
          </p:cNvSpPr>
          <p:nvPr>
            <p:ph type="subTitle" idx="1"/>
          </p:nvPr>
        </p:nvSpPr>
        <p:spPr>
          <a:xfrm>
            <a:off x="1524000" y="3728498"/>
            <a:ext cx="9144000" cy="1456345"/>
          </a:xfrm>
        </p:spPr>
        <p:txBody>
          <a:bodyPr>
            <a:normAutofit/>
          </a:bodyPr>
          <a:lstStyle/>
          <a:p>
            <a:r>
              <a:rPr lang="en-US" sz="2800" b="1" dirty="0" smtClean="0">
                <a:solidFill>
                  <a:srgbClr val="FF0000"/>
                </a:solidFill>
                <a:latin typeface="Gill Sans MT" panose="020B0502020104020203" pitchFamily="34" charset="0"/>
              </a:rPr>
              <a:t>Pattyl Aposhian MBA, CIE</a:t>
            </a:r>
          </a:p>
          <a:p>
            <a:r>
              <a:rPr lang="en-US" dirty="0" smtClean="0">
                <a:latin typeface="Gill Sans MT" panose="020B0502020104020203" pitchFamily="34" charset="0"/>
              </a:rPr>
              <a:t>Vice President Marketing and Development</a:t>
            </a:r>
            <a:br>
              <a:rPr lang="en-US" dirty="0" smtClean="0">
                <a:latin typeface="Gill Sans MT" panose="020B0502020104020203" pitchFamily="34" charset="0"/>
              </a:rPr>
            </a:br>
            <a:r>
              <a:rPr lang="en-US" dirty="0" smtClean="0">
                <a:latin typeface="Gill Sans MT" panose="020B0502020104020203" pitchFamily="34" charset="0"/>
              </a:rPr>
              <a:t>Caltech Employees Federal Credit Union</a:t>
            </a:r>
          </a:p>
        </p:txBody>
      </p:sp>
    </p:spTree>
    <p:extLst>
      <p:ext uri="{BB962C8B-B14F-4D97-AF65-F5344CB8AC3E}">
        <p14:creationId xmlns:p14="http://schemas.microsoft.com/office/powerpoint/2010/main" val="811486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932" y="262890"/>
            <a:ext cx="8957354" cy="886402"/>
          </a:xfrm>
        </p:spPr>
        <p:txBody>
          <a:bodyPr anchor="ctr">
            <a:noAutofit/>
          </a:bodyPr>
          <a:lstStyle/>
          <a:p>
            <a:pPr algn="ctr"/>
            <a:r>
              <a:rPr lang="en-US" sz="3600" b="1" dirty="0" smtClean="0">
                <a:latin typeface="Gill Sans MT" panose="020B0502020104020203" pitchFamily="34" charset="0"/>
              </a:rPr>
              <a:t>Stay Far Away </a:t>
            </a:r>
            <a:r>
              <a:rPr lang="en-US" sz="3600" b="1" dirty="0">
                <a:latin typeface="Gill Sans MT" panose="020B0502020104020203" pitchFamily="34" charset="0"/>
              </a:rPr>
              <a:t>F</a:t>
            </a:r>
            <a:r>
              <a:rPr lang="en-US" sz="3600" b="1" dirty="0" smtClean="0">
                <a:latin typeface="Gill Sans MT" panose="020B0502020104020203" pitchFamily="34" charset="0"/>
              </a:rPr>
              <a:t>rom Students</a:t>
            </a:r>
            <a:endParaRPr lang="en-US" sz="3600" b="1" dirty="0">
              <a:latin typeface="Gill Sans MT" panose="020B0502020104020203" pitchFamily="34" charset="0"/>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34286" y="24296"/>
            <a:ext cx="2481943" cy="6814063"/>
          </a:xfrm>
        </p:spPr>
      </p:pic>
      <p:sp>
        <p:nvSpPr>
          <p:cNvPr id="4" name="Text Placeholder 3"/>
          <p:cNvSpPr>
            <a:spLocks noGrp="1"/>
          </p:cNvSpPr>
          <p:nvPr>
            <p:ph type="body" sz="half" idx="2"/>
          </p:nvPr>
        </p:nvSpPr>
        <p:spPr>
          <a:xfrm>
            <a:off x="476932" y="1149293"/>
            <a:ext cx="8449354" cy="5541794"/>
          </a:xfrm>
        </p:spPr>
        <p:txBody>
          <a:bodyPr>
            <a:normAutofit/>
          </a:bodyPr>
          <a:lstStyle/>
          <a:p>
            <a:pPr>
              <a:lnSpc>
                <a:spcPct val="110000"/>
              </a:lnSpc>
              <a:spcBef>
                <a:spcPts val="0"/>
              </a:spcBef>
              <a:spcAft>
                <a:spcPts val="1200"/>
              </a:spcAft>
            </a:pPr>
            <a:r>
              <a:rPr lang="en-US" sz="3200" dirty="0" smtClean="0">
                <a:latin typeface="Gill Sans MT" panose="020B0502020104020203" pitchFamily="34" charset="0"/>
              </a:rPr>
              <a:t>Bans card </a:t>
            </a:r>
            <a:r>
              <a:rPr lang="en-US" sz="3200" dirty="0">
                <a:latin typeface="Gill Sans MT" panose="020B0502020104020203" pitchFamily="34" charset="0"/>
              </a:rPr>
              <a:t>issuers from offering pizza</a:t>
            </a:r>
            <a:r>
              <a:rPr lang="en-US" sz="3200" dirty="0" smtClean="0">
                <a:latin typeface="Gill Sans MT" panose="020B0502020104020203" pitchFamily="34" charset="0"/>
              </a:rPr>
              <a:t>,</a:t>
            </a:r>
            <a:br>
              <a:rPr lang="en-US" sz="3200" dirty="0" smtClean="0">
                <a:latin typeface="Gill Sans MT" panose="020B0502020104020203" pitchFamily="34" charset="0"/>
              </a:rPr>
            </a:br>
            <a:r>
              <a:rPr lang="en-US" sz="3200" dirty="0" smtClean="0">
                <a:latin typeface="Gill Sans MT" panose="020B0502020104020203" pitchFamily="34" charset="0"/>
              </a:rPr>
              <a:t>t-shirts</a:t>
            </a:r>
            <a:r>
              <a:rPr lang="en-US" sz="3200" dirty="0">
                <a:latin typeface="Gill Sans MT" panose="020B0502020104020203" pitchFamily="34" charset="0"/>
              </a:rPr>
              <a:t>, hats and other freebies in exchange for signing up for a credit card on </a:t>
            </a:r>
            <a:r>
              <a:rPr lang="en-US" sz="3200" dirty="0" smtClean="0">
                <a:latin typeface="Gill Sans MT" panose="020B0502020104020203" pitchFamily="34" charset="0"/>
              </a:rPr>
              <a:t>or near campus</a:t>
            </a:r>
            <a:r>
              <a:rPr lang="en-US" sz="3200" dirty="0">
                <a:latin typeface="Gill Sans MT" panose="020B0502020104020203" pitchFamily="34" charset="0"/>
              </a:rPr>
              <a:t>. </a:t>
            </a:r>
            <a:endParaRPr lang="en-US" sz="3200" dirty="0" smtClean="0">
              <a:latin typeface="Gill Sans MT" panose="020B0502020104020203" pitchFamily="34" charset="0"/>
            </a:endParaRPr>
          </a:p>
          <a:p>
            <a:pPr>
              <a:lnSpc>
                <a:spcPct val="110000"/>
              </a:lnSpc>
              <a:spcBef>
                <a:spcPts val="1200"/>
              </a:spcBef>
              <a:spcAft>
                <a:spcPts val="1200"/>
              </a:spcAft>
            </a:pPr>
            <a:r>
              <a:rPr lang="en-US" sz="3200" b="1" dirty="0" smtClean="0">
                <a:latin typeface="Gill Sans MT" panose="020B0502020104020203" pitchFamily="34" charset="0"/>
              </a:rPr>
              <a:t>How </a:t>
            </a:r>
            <a:r>
              <a:rPr lang="en-US" sz="3200" b="1" dirty="0">
                <a:latin typeface="Gill Sans MT" panose="020B0502020104020203" pitchFamily="34" charset="0"/>
              </a:rPr>
              <a:t>close is near</a:t>
            </a:r>
            <a:r>
              <a:rPr lang="en-US" sz="3200" b="1" dirty="0" smtClean="0">
                <a:latin typeface="Gill Sans MT" panose="020B0502020104020203" pitchFamily="34" charset="0"/>
              </a:rPr>
              <a:t>?</a:t>
            </a:r>
            <a:br>
              <a:rPr lang="en-US" sz="3200" b="1" dirty="0" smtClean="0">
                <a:latin typeface="Gill Sans MT" panose="020B0502020104020203" pitchFamily="34" charset="0"/>
              </a:rPr>
            </a:br>
            <a:r>
              <a:rPr lang="en-US" sz="3200" dirty="0" smtClean="0">
                <a:latin typeface="Gill Sans MT" panose="020B0502020104020203" pitchFamily="34" charset="0"/>
              </a:rPr>
              <a:t>Fed clarified:</a:t>
            </a:r>
            <a:br>
              <a:rPr lang="en-US" sz="3200" dirty="0" smtClean="0">
                <a:latin typeface="Gill Sans MT" panose="020B0502020104020203" pitchFamily="34" charset="0"/>
              </a:rPr>
            </a:br>
            <a:r>
              <a:rPr lang="en-US" sz="3200" b="1" dirty="0" smtClean="0">
                <a:latin typeface="Gill Sans MT" panose="020B0502020104020203" pitchFamily="34" charset="0"/>
              </a:rPr>
              <a:t>1,000 </a:t>
            </a:r>
            <a:r>
              <a:rPr lang="en-US" sz="3200" b="1" dirty="0">
                <a:latin typeface="Gill Sans MT" panose="020B0502020104020203" pitchFamily="34" charset="0"/>
              </a:rPr>
              <a:t>feet — a distance of almost three football fields.</a:t>
            </a:r>
          </a:p>
        </p:txBody>
      </p:sp>
    </p:spTree>
    <p:extLst>
      <p:ext uri="{BB962C8B-B14F-4D97-AF65-F5344CB8AC3E}">
        <p14:creationId xmlns:p14="http://schemas.microsoft.com/office/powerpoint/2010/main" val="582417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9" y="5080000"/>
            <a:ext cx="12192000" cy="1778000"/>
          </a:xfrm>
          <a:prstGeom prst="rect">
            <a:avLst/>
          </a:prstGeom>
          <a:solidFill>
            <a:srgbClr val="00A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200342"/>
            <a:ext cx="10167302" cy="811530"/>
          </a:xfrm>
        </p:spPr>
        <p:txBody>
          <a:bodyPr>
            <a:noAutofit/>
          </a:bodyPr>
          <a:lstStyle/>
          <a:p>
            <a:pPr algn="ctr"/>
            <a:r>
              <a:rPr lang="en-US" sz="4800" b="1" dirty="0" smtClean="0">
                <a:latin typeface="Gill Sans MT" panose="020B0502020104020203" pitchFamily="34" charset="0"/>
              </a:rPr>
              <a:t>Behind the Scenes</a:t>
            </a:r>
            <a:endParaRPr lang="en-US" sz="4800" b="1" dirty="0">
              <a:latin typeface="Gill Sans MT" panose="020B0502020104020203" pitchFamily="34" charset="0"/>
            </a:endParaRPr>
          </a:p>
        </p:txBody>
      </p:sp>
      <p:sp>
        <p:nvSpPr>
          <p:cNvPr id="3" name="Content Placeholder 2"/>
          <p:cNvSpPr>
            <a:spLocks noGrp="1"/>
          </p:cNvSpPr>
          <p:nvPr>
            <p:ph idx="1"/>
          </p:nvPr>
        </p:nvSpPr>
        <p:spPr>
          <a:xfrm>
            <a:off x="480059" y="1011871"/>
            <a:ext cx="11436169" cy="4068127"/>
          </a:xfrm>
        </p:spPr>
        <p:txBody>
          <a:bodyPr>
            <a:noAutofit/>
          </a:bodyPr>
          <a:lstStyle/>
          <a:p>
            <a:pPr marL="0" indent="0">
              <a:lnSpc>
                <a:spcPct val="100000"/>
              </a:lnSpc>
              <a:spcBef>
                <a:spcPts val="0"/>
              </a:spcBef>
              <a:spcAft>
                <a:spcPts val="1200"/>
              </a:spcAft>
              <a:buNone/>
            </a:pPr>
            <a:r>
              <a:rPr lang="en-US" sz="2800" dirty="0" smtClean="0">
                <a:latin typeface="Gill Sans MT" panose="020B0502020104020203" pitchFamily="34" charset="0"/>
              </a:rPr>
              <a:t>Credit Card companies were analyzing spending patterns using MCC (</a:t>
            </a:r>
            <a:r>
              <a:rPr lang="en-US" sz="2800" spc="-150" dirty="0" smtClean="0">
                <a:latin typeface="Gill Sans MT" panose="020B0502020104020203" pitchFamily="34" charset="0"/>
              </a:rPr>
              <a:t>Merchant Category Code</a:t>
            </a:r>
            <a:r>
              <a:rPr lang="en-US" sz="2800" dirty="0" smtClean="0">
                <a:latin typeface="Gill Sans MT" panose="020B0502020104020203" pitchFamily="34" charset="0"/>
              </a:rPr>
              <a:t>) acting accordingly:</a:t>
            </a:r>
          </a:p>
          <a:p>
            <a:pPr marL="2286000" indent="0">
              <a:lnSpc>
                <a:spcPct val="100000"/>
              </a:lnSpc>
              <a:spcBef>
                <a:spcPts val="0"/>
              </a:spcBef>
              <a:spcAft>
                <a:spcPts val="600"/>
              </a:spcAft>
              <a:buNone/>
            </a:pPr>
            <a:r>
              <a:rPr lang="en-US" sz="2800" b="1" dirty="0" smtClean="0">
                <a:latin typeface="Gill Sans MT" panose="020B0502020104020203" pitchFamily="34" charset="0"/>
              </a:rPr>
              <a:t>Pawnshops — 5933</a:t>
            </a:r>
          </a:p>
          <a:p>
            <a:pPr marL="2286000" indent="0">
              <a:lnSpc>
                <a:spcPct val="100000"/>
              </a:lnSpc>
              <a:spcBef>
                <a:spcPts val="0"/>
              </a:spcBef>
              <a:spcAft>
                <a:spcPts val="600"/>
              </a:spcAft>
              <a:buNone/>
            </a:pPr>
            <a:r>
              <a:rPr lang="en-US" sz="2800" b="1" dirty="0" smtClean="0">
                <a:latin typeface="Gill Sans MT" panose="020B0502020104020203" pitchFamily="34" charset="0"/>
              </a:rPr>
              <a:t>Wholesale </a:t>
            </a:r>
            <a:r>
              <a:rPr lang="en-US" sz="2800" b="1" dirty="0">
                <a:latin typeface="Gill Sans MT" panose="020B0502020104020203" pitchFamily="34" charset="0"/>
              </a:rPr>
              <a:t>Clubs — 5300</a:t>
            </a:r>
            <a:endParaRPr lang="en-US" sz="2800" b="1" dirty="0" smtClean="0">
              <a:latin typeface="Gill Sans MT" panose="020B0502020104020203" pitchFamily="34" charset="0"/>
            </a:endParaRPr>
          </a:p>
          <a:p>
            <a:pPr marL="2286000" indent="0">
              <a:lnSpc>
                <a:spcPct val="100000"/>
              </a:lnSpc>
              <a:spcBef>
                <a:spcPts val="0"/>
              </a:spcBef>
              <a:spcAft>
                <a:spcPts val="1200"/>
              </a:spcAft>
              <a:buNone/>
            </a:pPr>
            <a:r>
              <a:rPr lang="en-US" sz="2800" b="1" dirty="0" smtClean="0">
                <a:latin typeface="Gill Sans MT" panose="020B0502020104020203" pitchFamily="34" charset="0"/>
              </a:rPr>
              <a:t>Bail and Bail </a:t>
            </a:r>
            <a:r>
              <a:rPr lang="en-US" sz="2800" b="1" dirty="0">
                <a:latin typeface="Gill Sans MT" panose="020B0502020104020203" pitchFamily="34" charset="0"/>
              </a:rPr>
              <a:t>Payments — </a:t>
            </a:r>
            <a:r>
              <a:rPr lang="en-US" sz="2800" b="1" dirty="0" smtClean="0">
                <a:latin typeface="Gill Sans MT" panose="020B0502020104020203" pitchFamily="34" charset="0"/>
              </a:rPr>
              <a:t>4900</a:t>
            </a:r>
          </a:p>
          <a:p>
            <a:pPr marL="0" indent="0">
              <a:lnSpc>
                <a:spcPct val="100000"/>
              </a:lnSpc>
              <a:spcBef>
                <a:spcPts val="0"/>
              </a:spcBef>
              <a:spcAft>
                <a:spcPts val="1200"/>
              </a:spcAft>
              <a:buNone/>
            </a:pPr>
            <a:r>
              <a:rPr lang="en-US" sz="2800" dirty="0" smtClean="0">
                <a:latin typeface="Gill Sans MT" panose="020B0502020104020203" pitchFamily="34" charset="0"/>
              </a:rPr>
              <a:t>Buying </a:t>
            </a:r>
            <a:r>
              <a:rPr lang="en-US" sz="2800" dirty="0">
                <a:latin typeface="Gill Sans MT" panose="020B0502020104020203" pitchFamily="34" charset="0"/>
              </a:rPr>
              <a:t>used clothing or retread tires may be an indication of financial distress and a preamble to missed credit card payments or defaults.</a:t>
            </a:r>
          </a:p>
        </p:txBody>
      </p:sp>
      <p:sp>
        <p:nvSpPr>
          <p:cNvPr id="4" name="Text Placeholder 3"/>
          <p:cNvSpPr>
            <a:spLocks noGrp="1"/>
          </p:cNvSpPr>
          <p:nvPr>
            <p:ph type="body" sz="half" idx="2"/>
          </p:nvPr>
        </p:nvSpPr>
        <p:spPr>
          <a:xfrm>
            <a:off x="594043" y="5279571"/>
            <a:ext cx="10658792" cy="1378857"/>
          </a:xfrm>
        </p:spPr>
        <p:txBody>
          <a:bodyPr>
            <a:noAutofit/>
          </a:bodyPr>
          <a:lstStyle/>
          <a:p>
            <a:pPr algn="ctr">
              <a:lnSpc>
                <a:spcPct val="100000"/>
              </a:lnSpc>
              <a:spcBef>
                <a:spcPts val="0"/>
              </a:spcBef>
              <a:spcAft>
                <a:spcPts val="600"/>
              </a:spcAft>
            </a:pPr>
            <a:r>
              <a:rPr lang="en-US" sz="2600" b="1" dirty="0" smtClean="0">
                <a:solidFill>
                  <a:schemeClr val="bg1">
                    <a:lumMod val="95000"/>
                  </a:schemeClr>
                </a:solidFill>
                <a:effectLst>
                  <a:outerShdw blurRad="50800" dist="38100" dir="2700000" algn="tl" rotWithShape="0">
                    <a:schemeClr val="tx2">
                      <a:alpha val="40000"/>
                    </a:schemeClr>
                  </a:outerShdw>
                </a:effectLst>
                <a:latin typeface="Gill Sans MT" panose="020B0502020104020203" pitchFamily="34" charset="0"/>
              </a:rPr>
              <a:t>“</a:t>
            </a:r>
            <a:r>
              <a:rPr lang="en-US" sz="2600" b="1" i="1" dirty="0" smtClean="0">
                <a:solidFill>
                  <a:schemeClr val="bg1">
                    <a:lumMod val="95000"/>
                  </a:schemeClr>
                </a:solidFill>
                <a:effectLst>
                  <a:outerShdw blurRad="50800" dist="38100" dir="2700000" algn="tl" rotWithShape="0">
                    <a:schemeClr val="tx2">
                      <a:alpha val="40000"/>
                    </a:schemeClr>
                  </a:outerShdw>
                </a:effectLst>
                <a:latin typeface="Gill Sans MT" panose="020B0502020104020203" pitchFamily="34" charset="0"/>
              </a:rPr>
              <a:t>WHERE </a:t>
            </a:r>
            <a:r>
              <a:rPr lang="en-US" sz="2600" b="1" i="1" dirty="0">
                <a:solidFill>
                  <a:schemeClr val="bg1">
                    <a:lumMod val="95000"/>
                  </a:schemeClr>
                </a:solidFill>
                <a:effectLst>
                  <a:outerShdw blurRad="50800" dist="38100" dir="2700000" algn="tl" rotWithShape="0">
                    <a:schemeClr val="tx2">
                      <a:alpha val="40000"/>
                    </a:schemeClr>
                  </a:outerShdw>
                </a:effectLst>
                <a:latin typeface="Gill Sans MT" panose="020B0502020104020203" pitchFamily="34" charset="0"/>
              </a:rPr>
              <a:t>A PERSON SHOPS, IN MY </a:t>
            </a:r>
            <a:r>
              <a:rPr lang="en-US" sz="2600" b="1" i="1" dirty="0" smtClean="0">
                <a:solidFill>
                  <a:schemeClr val="bg1">
                    <a:lumMod val="95000"/>
                  </a:schemeClr>
                </a:solidFill>
                <a:effectLst>
                  <a:outerShdw blurRad="50800" dist="38100" dir="2700000" algn="tl" rotWithShape="0">
                    <a:schemeClr val="tx2">
                      <a:alpha val="40000"/>
                    </a:schemeClr>
                  </a:outerShdw>
                </a:effectLst>
                <a:latin typeface="Gill Sans MT" panose="020B0502020104020203" pitchFamily="34" charset="0"/>
              </a:rPr>
              <a:t>OPINION, HAS </a:t>
            </a:r>
            <a:r>
              <a:rPr lang="en-US" sz="2600" b="1" i="1" dirty="0">
                <a:solidFill>
                  <a:schemeClr val="bg1">
                    <a:lumMod val="95000"/>
                  </a:schemeClr>
                </a:solidFill>
                <a:effectLst>
                  <a:outerShdw blurRad="50800" dist="38100" dir="2700000" algn="tl" rotWithShape="0">
                    <a:schemeClr val="tx2">
                      <a:alpha val="40000"/>
                    </a:schemeClr>
                  </a:outerShdw>
                </a:effectLst>
                <a:latin typeface="Gill Sans MT" panose="020B0502020104020203" pitchFamily="34" charset="0"/>
              </a:rPr>
              <a:t>LITTLE BEARING ON WHETHER THEY CAN PAY BACK A CREDIT CARD BALANCE</a:t>
            </a:r>
            <a:r>
              <a:rPr lang="en-US" sz="2600" b="1" i="1" dirty="0" smtClean="0">
                <a:solidFill>
                  <a:schemeClr val="bg1">
                    <a:lumMod val="95000"/>
                  </a:schemeClr>
                </a:solidFill>
                <a:effectLst>
                  <a:outerShdw blurRad="50800" dist="38100" dir="2700000" algn="tl" rotWithShape="0">
                    <a:schemeClr val="tx2">
                      <a:alpha val="40000"/>
                    </a:schemeClr>
                  </a:outerShdw>
                </a:effectLst>
                <a:latin typeface="Gill Sans MT" panose="020B0502020104020203" pitchFamily="34" charset="0"/>
              </a:rPr>
              <a:t>.”</a:t>
            </a:r>
          </a:p>
          <a:p>
            <a:pPr algn="r">
              <a:lnSpc>
                <a:spcPct val="100000"/>
              </a:lnSpc>
              <a:spcBef>
                <a:spcPts val="0"/>
              </a:spcBef>
            </a:pPr>
            <a:r>
              <a:rPr lang="en-US" sz="2400" b="1" dirty="0" smtClean="0">
                <a:solidFill>
                  <a:schemeClr val="bg1">
                    <a:lumMod val="95000"/>
                  </a:schemeClr>
                </a:solidFill>
                <a:effectLst>
                  <a:outerShdw blurRad="50800" dist="38100" dir="2700000" algn="tl" rotWithShape="0">
                    <a:schemeClr val="tx2">
                      <a:alpha val="40000"/>
                    </a:schemeClr>
                  </a:outerShdw>
                </a:effectLst>
                <a:latin typeface="Gill Sans MT" panose="020B0502020104020203" pitchFamily="34" charset="0"/>
              </a:rPr>
              <a:t>		  – U.S. Congresswoman Maxine Waters	</a:t>
            </a:r>
            <a:endParaRPr lang="en-US" sz="2400" b="1" dirty="0">
              <a:solidFill>
                <a:schemeClr val="bg1">
                  <a:lumMod val="95000"/>
                </a:schemeClr>
              </a:solidFill>
              <a:effectLst>
                <a:outerShdw blurRad="50800" dist="38100" dir="2700000" algn="tl" rotWithShape="0">
                  <a:schemeClr val="tx2">
                    <a:alpha val="40000"/>
                  </a:schemeClr>
                </a:outerShdw>
              </a:effectLst>
              <a:latin typeface="Gill Sans MT" panose="020B0502020104020203" pitchFamily="34" charset="0"/>
            </a:endParaRPr>
          </a:p>
        </p:txBody>
      </p:sp>
    </p:spTree>
    <p:extLst>
      <p:ext uri="{BB962C8B-B14F-4D97-AF65-F5344CB8AC3E}">
        <p14:creationId xmlns:p14="http://schemas.microsoft.com/office/powerpoint/2010/main" val="622490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6" y="152400"/>
            <a:ext cx="11612880" cy="1148080"/>
          </a:xfrm>
        </p:spPr>
        <p:txBody>
          <a:bodyPr anchor="ctr">
            <a:noAutofit/>
          </a:bodyPr>
          <a:lstStyle/>
          <a:p>
            <a:pPr algn="ctr"/>
            <a:r>
              <a:rPr lang="en-US" sz="4400" b="1" dirty="0" smtClean="0">
                <a:latin typeface="Gill Sans MT" panose="020B0502020104020203" pitchFamily="34" charset="0"/>
              </a:rPr>
              <a:t>It Started With Good Intentions</a:t>
            </a:r>
            <a:endParaRPr lang="en-US" sz="4400" dirty="0">
              <a:latin typeface="Gill Sans MT" panose="020B0502020104020203" pitchFamily="34" charset="0"/>
            </a:endParaRPr>
          </a:p>
        </p:txBody>
      </p:sp>
      <p:sp>
        <p:nvSpPr>
          <p:cNvPr id="3" name="Content Placeholder 2"/>
          <p:cNvSpPr>
            <a:spLocks noGrp="1"/>
          </p:cNvSpPr>
          <p:nvPr>
            <p:ph idx="1"/>
          </p:nvPr>
        </p:nvSpPr>
        <p:spPr>
          <a:xfrm>
            <a:off x="8343900" y="800100"/>
            <a:ext cx="3011488" cy="5060950"/>
          </a:xfrm>
        </p:spPr>
        <p:txBody>
          <a:bodyPr>
            <a:normAutofit/>
          </a:bodyPr>
          <a:lstStyle/>
          <a:p>
            <a:endParaRPr lang="en-US" dirty="0" smtClean="0"/>
          </a:p>
          <a:p>
            <a:endParaRPr lang="en-US" dirty="0"/>
          </a:p>
        </p:txBody>
      </p:sp>
      <p:sp>
        <p:nvSpPr>
          <p:cNvPr id="4" name="Text Placeholder 3"/>
          <p:cNvSpPr>
            <a:spLocks noGrp="1"/>
          </p:cNvSpPr>
          <p:nvPr>
            <p:ph type="body" sz="half" idx="2"/>
          </p:nvPr>
        </p:nvSpPr>
        <p:spPr>
          <a:xfrm>
            <a:off x="451531" y="5632849"/>
            <a:ext cx="11292114" cy="1046380"/>
          </a:xfrm>
        </p:spPr>
        <p:txBody>
          <a:bodyPr>
            <a:normAutofit/>
          </a:bodyPr>
          <a:lstStyle/>
          <a:p>
            <a:pPr>
              <a:lnSpc>
                <a:spcPct val="110000"/>
              </a:lnSpc>
              <a:spcBef>
                <a:spcPts val="0"/>
              </a:spcBef>
              <a:spcAft>
                <a:spcPts val="1200"/>
              </a:spcAft>
            </a:pPr>
            <a:r>
              <a:rPr lang="en-US" sz="2400" b="1" dirty="0" smtClean="0">
                <a:latin typeface="Gill Sans MT" panose="020B0502020104020203" pitchFamily="34" charset="0"/>
              </a:rPr>
              <a:t>Instead, </a:t>
            </a:r>
            <a:r>
              <a:rPr lang="en-US" sz="2400" b="1" dirty="0" smtClean="0">
                <a:solidFill>
                  <a:srgbClr val="FF0000"/>
                </a:solidFill>
                <a:latin typeface="Gill Sans MT" panose="020B0502020104020203" pitchFamily="34" charset="0"/>
              </a:rPr>
              <a:t>REDLINING</a:t>
            </a:r>
            <a:r>
              <a:rPr lang="en-US" sz="2400" b="1" dirty="0" smtClean="0">
                <a:latin typeface="Gill Sans MT" panose="020B0502020104020203" pitchFamily="34" charset="0"/>
              </a:rPr>
              <a:t> where </a:t>
            </a:r>
            <a:r>
              <a:rPr lang="en-US" sz="2400" b="1" dirty="0">
                <a:latin typeface="Gill Sans MT" panose="020B0502020104020203" pitchFamily="34" charset="0"/>
              </a:rPr>
              <a:t>low income cardholders (minorities and students) were </a:t>
            </a:r>
            <a:r>
              <a:rPr lang="en-US" sz="2400" b="1" dirty="0" smtClean="0">
                <a:latin typeface="Gill Sans MT" panose="020B0502020104020203" pitchFamily="34" charset="0"/>
              </a:rPr>
              <a:t>seeing decreased </a:t>
            </a:r>
            <a:r>
              <a:rPr lang="en-US" sz="2400" b="1" dirty="0">
                <a:latin typeface="Gill Sans MT" panose="020B0502020104020203" pitchFamily="34" charset="0"/>
              </a:rPr>
              <a:t>credit limits and increased interest rates</a:t>
            </a:r>
            <a:r>
              <a:rPr lang="en-US" sz="2400" b="1" dirty="0" smtClean="0">
                <a:latin typeface="Gill Sans MT" panose="020B0502020104020203" pitchFamily="34" charset="0"/>
              </a:rPr>
              <a:t>.</a:t>
            </a:r>
            <a:endParaRPr lang="en-US" sz="2400" b="1" dirty="0">
              <a:latin typeface="Gill Sans MT" panose="020B0502020104020203"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491091336"/>
              </p:ext>
            </p:extLst>
          </p:nvPr>
        </p:nvGraphicFramePr>
        <p:xfrm>
          <a:off x="261256" y="1300480"/>
          <a:ext cx="11612880" cy="4228116"/>
        </p:xfrm>
        <a:graphic>
          <a:graphicData uri="http://schemas.openxmlformats.org/drawingml/2006/table">
            <a:tbl>
              <a:tblPr firstRow="1" bandRow="1">
                <a:noFill/>
                <a:effectLst/>
                <a:tableStyleId>{638B1855-1B75-4FBE-930C-398BA8C253C6}</a:tableStyleId>
              </a:tblPr>
              <a:tblGrid>
                <a:gridCol w="3309258">
                  <a:extLst>
                    <a:ext uri="{9D8B030D-6E8A-4147-A177-3AD203B41FA5}">
                      <a16:colId xmlns:a16="http://schemas.microsoft.com/office/drawing/2014/main" val="2557836246"/>
                    </a:ext>
                  </a:extLst>
                </a:gridCol>
                <a:gridCol w="8303622">
                  <a:extLst>
                    <a:ext uri="{9D8B030D-6E8A-4147-A177-3AD203B41FA5}">
                      <a16:colId xmlns:a16="http://schemas.microsoft.com/office/drawing/2014/main" val="113173494"/>
                    </a:ext>
                  </a:extLst>
                </a:gridCol>
              </a:tblGrid>
              <a:tr h="1103310">
                <a:tc>
                  <a:txBody>
                    <a:bodyPr/>
                    <a:lstStyle/>
                    <a:p>
                      <a:pPr>
                        <a:lnSpc>
                          <a:spcPct val="100000"/>
                        </a:lnSpc>
                        <a:spcAft>
                          <a:spcPts val="1200"/>
                        </a:spcAft>
                      </a:pPr>
                      <a:r>
                        <a:rPr lang="en-US" sz="2800" b="1" dirty="0" smtClean="0">
                          <a:ln>
                            <a:noFill/>
                          </a:ln>
                          <a:solidFill>
                            <a:schemeClr val="tx1"/>
                          </a:solidFill>
                          <a:latin typeface="Gill Sans MT" panose="020B0502020104020203" pitchFamily="34" charset="0"/>
                        </a:rPr>
                        <a:t>Marketing</a:t>
                      </a:r>
                      <a:endParaRPr lang="en-US" sz="2800" b="1" dirty="0">
                        <a:ln>
                          <a:noFill/>
                        </a:ln>
                        <a:solidFill>
                          <a:schemeClr val="tx1"/>
                        </a:solidFill>
                        <a:latin typeface="Gill Sans MT" panose="020B0502020104020203"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Additional products/Add-on discounts. </a:t>
                      </a:r>
                      <a:br>
                        <a:rPr kumimoji="0" lang="en-US" sz="28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br>
                      <a:r>
                        <a:rPr kumimoji="0" lang="en-US" sz="28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Airline ticket leads to car rental discount offers.</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999931491"/>
                  </a:ext>
                </a:extLst>
              </a:tr>
              <a:tr h="726642">
                <a:tc>
                  <a:txBody>
                    <a:bodyPr/>
                    <a:lstStyle/>
                    <a:p>
                      <a:pPr>
                        <a:lnSpc>
                          <a:spcPct val="100000"/>
                        </a:lnSpc>
                        <a:spcAft>
                          <a:spcPts val="1200"/>
                        </a:spcAft>
                      </a:pPr>
                      <a:r>
                        <a:rPr lang="en-US" sz="2800" b="1" dirty="0" smtClean="0">
                          <a:ln>
                            <a:noFill/>
                          </a:ln>
                          <a:solidFill>
                            <a:schemeClr val="tx1"/>
                          </a:solidFill>
                          <a:latin typeface="Gill Sans MT" panose="020B0502020104020203" pitchFamily="34" charset="0"/>
                        </a:rPr>
                        <a:t>Fraud Detection</a:t>
                      </a:r>
                      <a:endParaRPr lang="en-US" sz="2800" b="1" dirty="0">
                        <a:ln>
                          <a:noFill/>
                        </a:ln>
                        <a:solidFill>
                          <a:schemeClr val="tx1"/>
                        </a:solidFill>
                        <a:latin typeface="Gill Sans MT" panose="020B0502020104020203"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nSpc>
                          <a:spcPct val="100000"/>
                        </a:lnSpc>
                        <a:spcAft>
                          <a:spcPts val="1200"/>
                        </a:spcAft>
                      </a:pPr>
                      <a:r>
                        <a:rPr lang="en-US" sz="2800" b="0" dirty="0" smtClean="0">
                          <a:ln>
                            <a:noFill/>
                          </a:ln>
                          <a:solidFill>
                            <a:schemeClr val="tx1"/>
                          </a:solidFill>
                          <a:latin typeface="Gill Sans MT" panose="020B0502020104020203" pitchFamily="34" charset="0"/>
                        </a:rPr>
                        <a:t>Unusual purchasing habits, out-of-area purchases.</a:t>
                      </a:r>
                      <a:endParaRPr lang="en-US" sz="2800" b="0" dirty="0">
                        <a:ln>
                          <a:noFill/>
                        </a:ln>
                        <a:solidFill>
                          <a:schemeClr val="tx1"/>
                        </a:solidFill>
                        <a:latin typeface="Gill Sans MT" panose="020B0502020104020203"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870504673"/>
                  </a:ext>
                </a:extLst>
              </a:tr>
              <a:tr h="1453284">
                <a:tc>
                  <a:txBody>
                    <a:bodyPr/>
                    <a:lstStyle/>
                    <a:p>
                      <a:pPr>
                        <a:lnSpc>
                          <a:spcPct val="100000"/>
                        </a:lnSpc>
                        <a:spcAft>
                          <a:spcPts val="1200"/>
                        </a:spcAft>
                      </a:pPr>
                      <a:r>
                        <a:rPr lang="en-US" sz="2800" b="1" dirty="0" smtClean="0">
                          <a:ln>
                            <a:noFill/>
                          </a:ln>
                          <a:solidFill>
                            <a:schemeClr val="tx1"/>
                          </a:solidFill>
                          <a:latin typeface="Gill Sans MT" panose="020B0502020104020203" pitchFamily="34" charset="0"/>
                        </a:rPr>
                        <a:t>Law Enforcement</a:t>
                      </a:r>
                      <a:endParaRPr lang="en-US" sz="2800" b="1" dirty="0">
                        <a:ln>
                          <a:noFill/>
                        </a:ln>
                        <a:solidFill>
                          <a:schemeClr val="tx1"/>
                        </a:solidFill>
                        <a:latin typeface="Gill Sans MT" panose="020B0502020104020203"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nSpc>
                          <a:spcPct val="100000"/>
                        </a:lnSpc>
                        <a:spcAft>
                          <a:spcPts val="1200"/>
                        </a:spcAft>
                      </a:pPr>
                      <a:r>
                        <a:rPr lang="en-US" sz="2800" b="0" dirty="0" smtClean="0">
                          <a:ln>
                            <a:noFill/>
                          </a:ln>
                          <a:solidFill>
                            <a:schemeClr val="tx1"/>
                          </a:solidFill>
                          <a:latin typeface="Gill Sans MT" panose="020B0502020104020203" pitchFamily="34" charset="0"/>
                        </a:rPr>
                        <a:t>Subpoena records for last known location for crime victim or suspect; </a:t>
                      </a:r>
                      <a:br>
                        <a:rPr lang="en-US" sz="2800" b="0" dirty="0" smtClean="0">
                          <a:ln>
                            <a:noFill/>
                          </a:ln>
                          <a:solidFill>
                            <a:schemeClr val="tx1"/>
                          </a:solidFill>
                          <a:latin typeface="Gill Sans MT" panose="020B0502020104020203" pitchFamily="34" charset="0"/>
                        </a:rPr>
                      </a:br>
                      <a:r>
                        <a:rPr lang="en-US" sz="2800" b="0" dirty="0" smtClean="0">
                          <a:ln>
                            <a:noFill/>
                          </a:ln>
                          <a:solidFill>
                            <a:schemeClr val="tx1"/>
                          </a:solidFill>
                          <a:latin typeface="Gill Sans MT" panose="020B0502020104020203" pitchFamily="34" charset="0"/>
                        </a:rPr>
                        <a:t>Homeland Security for terrorist</a:t>
                      </a:r>
                      <a:r>
                        <a:rPr lang="en-US" sz="2800" b="0" baseline="0" dirty="0" smtClean="0">
                          <a:ln>
                            <a:noFill/>
                          </a:ln>
                          <a:solidFill>
                            <a:schemeClr val="tx1"/>
                          </a:solidFill>
                          <a:latin typeface="Gill Sans MT" panose="020B0502020104020203" pitchFamily="34" charset="0"/>
                        </a:rPr>
                        <a:t> </a:t>
                      </a:r>
                      <a:r>
                        <a:rPr lang="en-US" sz="2800" b="0" dirty="0" smtClean="0">
                          <a:ln>
                            <a:noFill/>
                          </a:ln>
                          <a:solidFill>
                            <a:schemeClr val="tx1"/>
                          </a:solidFill>
                          <a:latin typeface="Gill Sans MT" panose="020B0502020104020203" pitchFamily="34" charset="0"/>
                        </a:rPr>
                        <a:t>activity.</a:t>
                      </a:r>
                      <a:endParaRPr lang="en-US" sz="2800" b="0" dirty="0">
                        <a:ln>
                          <a:noFill/>
                        </a:ln>
                        <a:solidFill>
                          <a:schemeClr val="tx1"/>
                        </a:solidFill>
                        <a:latin typeface="Gill Sans MT" panose="020B0502020104020203"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02859937"/>
                  </a:ext>
                </a:extLst>
              </a:tr>
              <a:tr h="902683">
                <a:tc>
                  <a:txBody>
                    <a:bodyPr/>
                    <a:lstStyle/>
                    <a:p>
                      <a:pPr>
                        <a:lnSpc>
                          <a:spcPct val="100000"/>
                        </a:lnSpc>
                        <a:spcAft>
                          <a:spcPts val="1200"/>
                        </a:spcAft>
                      </a:pPr>
                      <a:r>
                        <a:rPr lang="en-US" sz="2800" b="1" i="0" dirty="0" smtClean="0">
                          <a:ln>
                            <a:noFill/>
                          </a:ln>
                          <a:solidFill>
                            <a:schemeClr val="tx1"/>
                          </a:solidFill>
                          <a:latin typeface="Gill Sans MT" panose="020B0502020104020203" pitchFamily="34" charset="0"/>
                        </a:rPr>
                        <a:t>Risk Management</a:t>
                      </a:r>
                      <a:endParaRPr lang="en-US" sz="2800" b="1" i="0" dirty="0">
                        <a:ln>
                          <a:noFill/>
                        </a:ln>
                        <a:solidFill>
                          <a:schemeClr val="tx1"/>
                        </a:solidFill>
                        <a:latin typeface="Gill Sans MT" panose="020B0502020104020203"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nSpc>
                          <a:spcPct val="100000"/>
                        </a:lnSpc>
                        <a:spcAft>
                          <a:spcPts val="1200"/>
                        </a:spcAft>
                      </a:pPr>
                      <a:r>
                        <a:rPr lang="en-US" sz="2800" b="0" i="0" dirty="0" smtClean="0">
                          <a:ln>
                            <a:noFill/>
                          </a:ln>
                          <a:solidFill>
                            <a:schemeClr val="tx1"/>
                          </a:solidFill>
                          <a:latin typeface="Gill Sans MT" panose="020B0502020104020203" pitchFamily="34" charset="0"/>
                        </a:rPr>
                        <a:t>Pass credit limits or exhibit unusual spending habits</a:t>
                      </a:r>
                      <a:r>
                        <a:rPr lang="en-US" sz="2800" b="0" i="0" baseline="0" dirty="0" smtClean="0">
                          <a:ln>
                            <a:noFill/>
                          </a:ln>
                          <a:solidFill>
                            <a:schemeClr val="tx1"/>
                          </a:solidFill>
                          <a:latin typeface="Gill Sans MT" panose="020B0502020104020203" pitchFamily="34" charset="0"/>
                        </a:rPr>
                        <a:t> </a:t>
                      </a:r>
                      <a:r>
                        <a:rPr lang="en-US" sz="2800" b="0" i="0" dirty="0" smtClean="0">
                          <a:ln>
                            <a:noFill/>
                          </a:ln>
                          <a:solidFill>
                            <a:schemeClr val="tx1"/>
                          </a:solidFill>
                          <a:latin typeface="Gill Sans MT" panose="020B0502020104020203" pitchFamily="34" charset="0"/>
                        </a:rPr>
                        <a:t>may be at greater risk.</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30457876"/>
                  </a:ext>
                </a:extLst>
              </a:tr>
            </a:tbl>
          </a:graphicData>
        </a:graphic>
      </p:graphicFrame>
    </p:spTree>
    <p:extLst>
      <p:ext uri="{BB962C8B-B14F-4D97-AF65-F5344CB8AC3E}">
        <p14:creationId xmlns:p14="http://schemas.microsoft.com/office/powerpoint/2010/main" val="1844656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031" y="436375"/>
            <a:ext cx="11596914" cy="740229"/>
          </a:xfrm>
        </p:spPr>
        <p:txBody>
          <a:bodyPr>
            <a:noAutofit/>
          </a:bodyPr>
          <a:lstStyle/>
          <a:p>
            <a:pPr algn="ctr"/>
            <a:r>
              <a:rPr lang="en-US" sz="5400" b="1" dirty="0" smtClean="0">
                <a:latin typeface="Gill Sans MT" panose="020B0502020104020203" pitchFamily="34" charset="0"/>
              </a:rPr>
              <a:t>10 Years Later…</a:t>
            </a:r>
            <a:endParaRPr lang="en-US" sz="5400" b="1" dirty="0">
              <a:latin typeface="Gill Sans MT" panose="020B0502020104020203" pitchFamily="34" charset="0"/>
            </a:endParaRPr>
          </a:p>
        </p:txBody>
      </p:sp>
      <p:sp>
        <p:nvSpPr>
          <p:cNvPr id="3" name="Content Placeholder 2"/>
          <p:cNvSpPr>
            <a:spLocks noGrp="1"/>
          </p:cNvSpPr>
          <p:nvPr>
            <p:ph idx="1"/>
          </p:nvPr>
        </p:nvSpPr>
        <p:spPr>
          <a:xfrm>
            <a:off x="618670" y="1427678"/>
            <a:ext cx="11091635" cy="4994036"/>
          </a:xfrm>
        </p:spPr>
        <p:txBody>
          <a:bodyPr>
            <a:normAutofit/>
          </a:bodyPr>
          <a:lstStyle/>
          <a:p>
            <a:pPr marL="457200" indent="-457200">
              <a:lnSpc>
                <a:spcPct val="100000"/>
              </a:lnSpc>
              <a:spcBef>
                <a:spcPts val="0"/>
              </a:spcBef>
              <a:spcAft>
                <a:spcPts val="1200"/>
              </a:spcAft>
              <a:buClr>
                <a:srgbClr val="00848E"/>
              </a:buClr>
              <a:buSzPct val="110000"/>
              <a:buFont typeface="Wingdings" panose="05000000000000000000" pitchFamily="2" charset="2"/>
              <a:buChar char="§"/>
            </a:pPr>
            <a:r>
              <a:rPr lang="en-US" sz="3600" dirty="0" smtClean="0">
                <a:latin typeface="Gill Sans MT" panose="020B0502020104020203" pitchFamily="34" charset="0"/>
              </a:rPr>
              <a:t>Hindered students’ efforts </a:t>
            </a:r>
            <a:r>
              <a:rPr lang="en-US" sz="3600" dirty="0">
                <a:latin typeface="Gill Sans MT" panose="020B0502020104020203" pitchFamily="34" charset="0"/>
              </a:rPr>
              <a:t>to establish credit in their own names until </a:t>
            </a:r>
            <a:r>
              <a:rPr lang="en-US" sz="3600" dirty="0" smtClean="0">
                <a:latin typeface="Gill Sans MT" panose="020B0502020104020203" pitchFamily="34" charset="0"/>
              </a:rPr>
              <a:t>21.</a:t>
            </a:r>
          </a:p>
          <a:p>
            <a:pPr marL="457200" indent="-457200">
              <a:lnSpc>
                <a:spcPct val="100000"/>
              </a:lnSpc>
              <a:spcBef>
                <a:spcPts val="0"/>
              </a:spcBef>
              <a:spcAft>
                <a:spcPts val="1200"/>
              </a:spcAft>
              <a:buClr>
                <a:srgbClr val="00848E"/>
              </a:buClr>
              <a:buSzPct val="110000"/>
              <a:buFont typeface="Wingdings" panose="05000000000000000000" pitchFamily="2" charset="2"/>
              <a:buChar char="§"/>
            </a:pPr>
            <a:r>
              <a:rPr lang="en-US" sz="3600" dirty="0" smtClean="0">
                <a:latin typeface="Gill Sans MT" panose="020B0502020104020203" pitchFamily="34" charset="0"/>
              </a:rPr>
              <a:t>Asking parents </a:t>
            </a:r>
            <a:r>
              <a:rPr lang="en-US" sz="3600" dirty="0">
                <a:latin typeface="Gill Sans MT" panose="020B0502020104020203" pitchFamily="34" charset="0"/>
              </a:rPr>
              <a:t>t</a:t>
            </a:r>
            <a:r>
              <a:rPr lang="en-US" sz="3600" dirty="0" smtClean="0">
                <a:latin typeface="Gill Sans MT" panose="020B0502020104020203" pitchFamily="34" charset="0"/>
              </a:rPr>
              <a:t>o co-sign or add them as authorized users — major step backward </a:t>
            </a:r>
            <a:r>
              <a:rPr lang="en-US" sz="3600" dirty="0">
                <a:latin typeface="Gill Sans MT" panose="020B0502020104020203" pitchFamily="34" charset="0"/>
              </a:rPr>
              <a:t>in their quest for financial </a:t>
            </a:r>
            <a:r>
              <a:rPr lang="en-US" sz="3600" dirty="0" smtClean="0">
                <a:latin typeface="Gill Sans MT" panose="020B0502020104020203" pitchFamily="34" charset="0"/>
              </a:rPr>
              <a:t>independence.</a:t>
            </a:r>
          </a:p>
          <a:p>
            <a:pPr marL="457200" indent="-457200">
              <a:lnSpc>
                <a:spcPct val="100000"/>
              </a:lnSpc>
              <a:spcBef>
                <a:spcPts val="0"/>
              </a:spcBef>
              <a:spcAft>
                <a:spcPts val="1200"/>
              </a:spcAft>
              <a:buClr>
                <a:srgbClr val="00848E"/>
              </a:buClr>
              <a:buSzPct val="110000"/>
              <a:buFont typeface="Wingdings" panose="05000000000000000000" pitchFamily="2" charset="2"/>
              <a:buChar char="§"/>
            </a:pPr>
            <a:r>
              <a:rPr lang="en-US" sz="3600" dirty="0" smtClean="0">
                <a:solidFill>
                  <a:srgbClr val="FF0000"/>
                </a:solidFill>
                <a:latin typeface="Gill Sans MT" panose="020B0502020104020203" pitchFamily="34" charset="0"/>
              </a:rPr>
              <a:t>Enters a new player — a non-traditional industry disruptor.</a:t>
            </a:r>
          </a:p>
        </p:txBody>
      </p:sp>
    </p:spTree>
    <p:extLst>
      <p:ext uri="{BB962C8B-B14F-4D97-AF65-F5344CB8AC3E}">
        <p14:creationId xmlns:p14="http://schemas.microsoft.com/office/powerpoint/2010/main" val="1547847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3783846" y="2575561"/>
            <a:ext cx="3744277" cy="3744277"/>
          </a:xfrm>
          <a:prstGeom prst="rect">
            <a:avLst/>
          </a:prstGeom>
        </p:spPr>
      </p:pic>
      <p:pic>
        <p:nvPicPr>
          <p:cNvPr id="5" name="Picture 4"/>
          <p:cNvPicPr>
            <a:picLocks noChangeAspect="1"/>
          </p:cNvPicPr>
          <p:nvPr/>
        </p:nvPicPr>
        <p:blipFill>
          <a:blip r:embed="rId3"/>
          <a:stretch>
            <a:fillRect/>
          </a:stretch>
        </p:blipFill>
        <p:spPr>
          <a:xfrm>
            <a:off x="1480185" y="970598"/>
            <a:ext cx="2143125" cy="2143125"/>
          </a:xfrm>
          <a:prstGeom prst="rect">
            <a:avLst/>
          </a:prstGeom>
        </p:spPr>
      </p:pic>
      <p:pic>
        <p:nvPicPr>
          <p:cNvPr id="6" name="Picture 5"/>
          <p:cNvPicPr>
            <a:picLocks noChangeAspect="1"/>
          </p:cNvPicPr>
          <p:nvPr/>
        </p:nvPicPr>
        <p:blipFill>
          <a:blip r:embed="rId4"/>
          <a:stretch>
            <a:fillRect/>
          </a:stretch>
        </p:blipFill>
        <p:spPr>
          <a:xfrm>
            <a:off x="4504154" y="970598"/>
            <a:ext cx="2143125" cy="2143125"/>
          </a:xfrm>
          <a:prstGeom prst="rect">
            <a:avLst/>
          </a:prstGeom>
        </p:spPr>
      </p:pic>
      <p:pic>
        <p:nvPicPr>
          <p:cNvPr id="7" name="Picture 6"/>
          <p:cNvPicPr>
            <a:picLocks noChangeAspect="1"/>
          </p:cNvPicPr>
          <p:nvPr/>
        </p:nvPicPr>
        <p:blipFill>
          <a:blip r:embed="rId5"/>
          <a:stretch>
            <a:fillRect/>
          </a:stretch>
        </p:blipFill>
        <p:spPr>
          <a:xfrm>
            <a:off x="7688659" y="3929795"/>
            <a:ext cx="2943225" cy="1552575"/>
          </a:xfrm>
          <a:prstGeom prst="rect">
            <a:avLst/>
          </a:prstGeom>
        </p:spPr>
      </p:pic>
      <p:pic>
        <p:nvPicPr>
          <p:cNvPr id="8" name="Picture 7"/>
          <p:cNvPicPr>
            <a:picLocks noChangeAspect="1"/>
          </p:cNvPicPr>
          <p:nvPr/>
        </p:nvPicPr>
        <p:blipFill>
          <a:blip r:embed="rId6"/>
          <a:stretch>
            <a:fillRect/>
          </a:stretch>
        </p:blipFill>
        <p:spPr>
          <a:xfrm>
            <a:off x="594360" y="3929795"/>
            <a:ext cx="3028950" cy="1514475"/>
          </a:xfrm>
          <a:prstGeom prst="rect">
            <a:avLst/>
          </a:prstGeom>
        </p:spPr>
      </p:pic>
      <p:pic>
        <p:nvPicPr>
          <p:cNvPr id="9" name="Picture 8"/>
          <p:cNvPicPr>
            <a:picLocks noChangeAspect="1"/>
          </p:cNvPicPr>
          <p:nvPr/>
        </p:nvPicPr>
        <p:blipFill>
          <a:blip r:embed="rId7"/>
          <a:stretch>
            <a:fillRect/>
          </a:stretch>
        </p:blipFill>
        <p:spPr>
          <a:xfrm>
            <a:off x="7528123" y="1508761"/>
            <a:ext cx="4286250" cy="1066800"/>
          </a:xfrm>
          <a:prstGeom prst="rect">
            <a:avLst/>
          </a:prstGeom>
        </p:spPr>
      </p:pic>
    </p:spTree>
    <p:extLst>
      <p:ext uri="{BB962C8B-B14F-4D97-AF65-F5344CB8AC3E}">
        <p14:creationId xmlns:p14="http://schemas.microsoft.com/office/powerpoint/2010/main" val="2060209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2192001" cy="6858000"/>
          </a:xfrm>
          <a:prstGeom prst="rect">
            <a:avLst/>
          </a:prstGeom>
        </p:spPr>
      </p:pic>
      <p:sp>
        <p:nvSpPr>
          <p:cNvPr id="3" name="Title 1"/>
          <p:cNvSpPr>
            <a:spLocks noGrp="1"/>
          </p:cNvSpPr>
          <p:nvPr>
            <p:ph type="title"/>
          </p:nvPr>
        </p:nvSpPr>
        <p:spPr>
          <a:xfrm>
            <a:off x="297542" y="186729"/>
            <a:ext cx="11596914" cy="740229"/>
          </a:xfrm>
        </p:spPr>
        <p:txBody>
          <a:bodyPr>
            <a:noAutofit/>
          </a:bodyPr>
          <a:lstStyle/>
          <a:p>
            <a:pPr algn="ctr"/>
            <a:r>
              <a:rPr lang="en-US" sz="4800" b="1" dirty="0" smtClean="0">
                <a:latin typeface="Gill Sans MT" panose="020B0502020104020203" pitchFamily="34" charset="0"/>
              </a:rPr>
              <a:t>What Makes Up A FICO Score?</a:t>
            </a:r>
            <a:endParaRPr lang="en-US" sz="4800" b="1" dirty="0">
              <a:latin typeface="Gill Sans MT" panose="020B0502020104020203" pitchFamily="34" charset="0"/>
            </a:endParaRPr>
          </a:p>
        </p:txBody>
      </p:sp>
    </p:spTree>
    <p:extLst>
      <p:ext uri="{BB962C8B-B14F-4D97-AF65-F5344CB8AC3E}">
        <p14:creationId xmlns:p14="http://schemas.microsoft.com/office/powerpoint/2010/main" val="1380565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493" y="268515"/>
            <a:ext cx="10293032" cy="834390"/>
          </a:xfrm>
        </p:spPr>
        <p:txBody>
          <a:bodyPr>
            <a:normAutofit/>
          </a:bodyPr>
          <a:lstStyle/>
          <a:p>
            <a:pPr algn="ctr"/>
            <a:r>
              <a:rPr lang="en-US" sz="4800" b="1" dirty="0" smtClean="0">
                <a:latin typeface="Gill Sans MT" panose="020B0502020104020203" pitchFamily="34" charset="0"/>
              </a:rPr>
              <a:t>850 Perfect FICO</a:t>
            </a:r>
            <a:endParaRPr lang="en-US" sz="4800" b="1" dirty="0">
              <a:latin typeface="Gill Sans MT" panose="020B0502020104020203" pitchFamily="34" charset="0"/>
            </a:endParaRPr>
          </a:p>
        </p:txBody>
      </p:sp>
      <p:sp>
        <p:nvSpPr>
          <p:cNvPr id="4" name="Text Placeholder 3"/>
          <p:cNvSpPr>
            <a:spLocks noGrp="1"/>
          </p:cNvSpPr>
          <p:nvPr>
            <p:ph type="body" sz="half" idx="2"/>
          </p:nvPr>
        </p:nvSpPr>
        <p:spPr>
          <a:xfrm>
            <a:off x="449944" y="1524000"/>
            <a:ext cx="11107056" cy="4838700"/>
          </a:xfrm>
        </p:spPr>
        <p:txBody>
          <a:bodyPr>
            <a:normAutofit fontScale="92500"/>
          </a:bodyPr>
          <a:lstStyle/>
          <a:p>
            <a:pPr marL="685800" indent="-457200">
              <a:lnSpc>
                <a:spcPct val="100000"/>
              </a:lnSpc>
              <a:spcBef>
                <a:spcPts val="0"/>
              </a:spcBef>
              <a:spcAft>
                <a:spcPts val="1200"/>
              </a:spcAft>
              <a:buClr>
                <a:srgbClr val="00848E"/>
              </a:buClr>
              <a:buFont typeface="Wingdings" panose="05000000000000000000" pitchFamily="2" charset="2"/>
              <a:buChar char="§"/>
            </a:pPr>
            <a:r>
              <a:rPr lang="en-US" sz="3600" dirty="0" smtClean="0">
                <a:latin typeface="Gill Sans MT" panose="020B0502020104020203" pitchFamily="34" charset="0"/>
              </a:rPr>
              <a:t>Yes! They do exist. 1.2% of all FICO scores stand at 850.</a:t>
            </a:r>
          </a:p>
          <a:p>
            <a:pPr marL="685800" indent="-457200">
              <a:lnSpc>
                <a:spcPct val="100000"/>
              </a:lnSpc>
              <a:spcBef>
                <a:spcPts val="0"/>
              </a:spcBef>
              <a:spcAft>
                <a:spcPts val="1200"/>
              </a:spcAft>
              <a:buClr>
                <a:srgbClr val="00848E"/>
              </a:buClr>
              <a:buFont typeface="Wingdings" panose="05000000000000000000" pitchFamily="2" charset="2"/>
              <a:buChar char="§"/>
            </a:pPr>
            <a:r>
              <a:rPr lang="en-US" sz="3600" dirty="0" smtClean="0">
                <a:latin typeface="Gill Sans MT" panose="020B0502020104020203" pitchFamily="34" charset="0"/>
              </a:rPr>
              <a:t>Credit scores are constantly changing. Even those who reach 850 don’t always stay there.</a:t>
            </a:r>
          </a:p>
          <a:p>
            <a:pPr marL="685800" indent="-457200">
              <a:lnSpc>
                <a:spcPct val="100000"/>
              </a:lnSpc>
              <a:spcBef>
                <a:spcPts val="0"/>
              </a:spcBef>
              <a:spcAft>
                <a:spcPts val="1200"/>
              </a:spcAft>
              <a:buClr>
                <a:srgbClr val="00848E"/>
              </a:buClr>
              <a:buFont typeface="Wingdings" panose="05000000000000000000" pitchFamily="2" charset="2"/>
              <a:buChar char="§"/>
            </a:pPr>
            <a:r>
              <a:rPr lang="en-US" sz="3600" dirty="0" smtClean="0">
                <a:latin typeface="Gill Sans MT" panose="020B0502020104020203" pitchFamily="34" charset="0"/>
              </a:rPr>
              <a:t>Perfect FICO scores carry debt. More trade lines, credit products, multiple credit cards.</a:t>
            </a:r>
          </a:p>
          <a:p>
            <a:pPr marL="685800" indent="-457200">
              <a:lnSpc>
                <a:spcPct val="100000"/>
              </a:lnSpc>
              <a:spcBef>
                <a:spcPts val="0"/>
              </a:spcBef>
              <a:spcAft>
                <a:spcPts val="1200"/>
              </a:spcAft>
              <a:buClr>
                <a:srgbClr val="00848E"/>
              </a:buClr>
              <a:buFont typeface="Wingdings" panose="05000000000000000000" pitchFamily="2" charset="2"/>
              <a:buChar char="§"/>
            </a:pPr>
            <a:r>
              <a:rPr lang="en-US" sz="3600" dirty="0" smtClean="0">
                <a:latin typeface="Gill Sans MT" panose="020B0502020104020203" pitchFamily="34" charset="0"/>
              </a:rPr>
              <a:t>Less Debt. $3,025 debt compared to the $6,445 national average.</a:t>
            </a:r>
          </a:p>
          <a:p>
            <a:pPr marL="685800" indent="-457200">
              <a:lnSpc>
                <a:spcPct val="100000"/>
              </a:lnSpc>
              <a:spcBef>
                <a:spcPts val="0"/>
              </a:spcBef>
              <a:spcAft>
                <a:spcPts val="1200"/>
              </a:spcAft>
              <a:buClr>
                <a:srgbClr val="00848E"/>
              </a:buClr>
              <a:buFont typeface="Wingdings" panose="05000000000000000000" pitchFamily="2" charset="2"/>
              <a:buChar char="§"/>
            </a:pPr>
            <a:r>
              <a:rPr lang="en-US" sz="3600" dirty="0" smtClean="0">
                <a:latin typeface="Gill Sans MT" panose="020B0502020104020203" pitchFamily="34" charset="0"/>
              </a:rPr>
              <a:t>Income is not a factor. </a:t>
            </a:r>
          </a:p>
        </p:txBody>
      </p:sp>
    </p:spTree>
    <p:extLst>
      <p:ext uri="{BB962C8B-B14F-4D97-AF65-F5344CB8AC3E}">
        <p14:creationId xmlns:p14="http://schemas.microsoft.com/office/powerpoint/2010/main" val="3126192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779" y="457200"/>
            <a:ext cx="10515600" cy="777240"/>
          </a:xfrm>
        </p:spPr>
        <p:txBody>
          <a:bodyPr>
            <a:normAutofit/>
          </a:bodyPr>
          <a:lstStyle/>
          <a:p>
            <a:pPr algn="ctr"/>
            <a:r>
              <a:rPr lang="en-US" sz="4800" b="1" dirty="0" smtClean="0">
                <a:latin typeface="Gill Sans MT" panose="020B0502020104020203" pitchFamily="34" charset="0"/>
              </a:rPr>
              <a:t>Reality	</a:t>
            </a:r>
            <a:endParaRPr lang="en-US" sz="4800" b="1" dirty="0">
              <a:latin typeface="Gill Sans MT" panose="020B0502020104020203" pitchFamily="34" charset="0"/>
            </a:endParaRPr>
          </a:p>
        </p:txBody>
      </p:sp>
      <p:sp>
        <p:nvSpPr>
          <p:cNvPr id="4" name="Text Placeholder 3"/>
          <p:cNvSpPr>
            <a:spLocks noGrp="1"/>
          </p:cNvSpPr>
          <p:nvPr>
            <p:ph type="body" sz="half" idx="2"/>
          </p:nvPr>
        </p:nvSpPr>
        <p:spPr>
          <a:xfrm>
            <a:off x="642778" y="1451429"/>
            <a:ext cx="11258935" cy="4876800"/>
          </a:xfrm>
        </p:spPr>
        <p:txBody>
          <a:bodyPr>
            <a:normAutofit lnSpcReduction="10000"/>
          </a:bodyPr>
          <a:lstStyle/>
          <a:p>
            <a:pPr marL="571500" indent="-571500">
              <a:lnSpc>
                <a:spcPct val="110000"/>
              </a:lnSpc>
              <a:spcBef>
                <a:spcPts val="0"/>
              </a:spcBef>
              <a:spcAft>
                <a:spcPts val="1200"/>
              </a:spcAft>
              <a:buClr>
                <a:srgbClr val="00848E"/>
              </a:buClr>
              <a:buSzPct val="125000"/>
              <a:buFont typeface="Wingdings" panose="05000000000000000000" pitchFamily="2" charset="2"/>
              <a:buChar char="§"/>
            </a:pPr>
            <a:r>
              <a:rPr lang="en-US" sz="3600" dirty="0" smtClean="0">
                <a:latin typeface="Gill Sans MT" panose="020B0502020104020203" pitchFamily="34" charset="0"/>
              </a:rPr>
              <a:t>Millennials (23-38) have an average FICO Score of 665 — national average is 701 and average total debt balance </a:t>
            </a:r>
            <a:r>
              <a:rPr lang="en-US" sz="3600" dirty="0" smtClean="0">
                <a:latin typeface="Gill Sans MT" panose="020B0502020104020203" pitchFamily="34" charset="0"/>
              </a:rPr>
              <a:t>over $8,000.</a:t>
            </a:r>
            <a:endParaRPr lang="en-US" sz="3600" dirty="0" smtClean="0">
              <a:latin typeface="Gill Sans MT" panose="020B0502020104020203" pitchFamily="34" charset="0"/>
            </a:endParaRPr>
          </a:p>
          <a:p>
            <a:pPr marL="571500" indent="-571500">
              <a:lnSpc>
                <a:spcPct val="110000"/>
              </a:lnSpc>
              <a:spcBef>
                <a:spcPts val="0"/>
              </a:spcBef>
              <a:spcAft>
                <a:spcPts val="1200"/>
              </a:spcAft>
              <a:buClr>
                <a:srgbClr val="00848E"/>
              </a:buClr>
              <a:buSzPct val="125000"/>
              <a:buFont typeface="Wingdings" panose="05000000000000000000" pitchFamily="2" charset="2"/>
              <a:buChar char="§"/>
            </a:pPr>
            <a:r>
              <a:rPr lang="en-US" sz="3600" dirty="0" smtClean="0">
                <a:latin typeface="Gill Sans MT" panose="020B0502020104020203" pitchFamily="34" charset="0"/>
              </a:rPr>
              <a:t>Generation </a:t>
            </a:r>
            <a:r>
              <a:rPr lang="en-US" sz="3600" dirty="0">
                <a:latin typeface="Gill Sans MT" panose="020B0502020104020203" pitchFamily="34" charset="0"/>
              </a:rPr>
              <a:t>Z </a:t>
            </a:r>
            <a:r>
              <a:rPr lang="en-US" sz="3600" dirty="0" smtClean="0">
                <a:latin typeface="Gill Sans MT" panose="020B0502020104020203" pitchFamily="34" charset="0"/>
              </a:rPr>
              <a:t>(18-22) increased their average total debt amount by 26% since last year. They carry an average total debt balance of </a:t>
            </a:r>
            <a:r>
              <a:rPr lang="en-US" sz="3600" dirty="0" smtClean="0">
                <a:latin typeface="Gill Sans MT" panose="020B0502020104020203" pitchFamily="34" charset="0"/>
              </a:rPr>
              <a:t>over $10,000.</a:t>
            </a:r>
            <a:endParaRPr lang="en-US" sz="3600" dirty="0" smtClean="0">
              <a:latin typeface="Gill Sans MT" panose="020B0502020104020203" pitchFamily="34" charset="0"/>
            </a:endParaRPr>
          </a:p>
          <a:p>
            <a:pPr marL="571500" indent="-571500">
              <a:lnSpc>
                <a:spcPct val="110000"/>
              </a:lnSpc>
              <a:spcBef>
                <a:spcPts val="0"/>
              </a:spcBef>
              <a:spcAft>
                <a:spcPts val="1200"/>
              </a:spcAft>
              <a:buClr>
                <a:srgbClr val="00848E"/>
              </a:buClr>
              <a:buSzPct val="125000"/>
              <a:buFont typeface="Wingdings" panose="05000000000000000000" pitchFamily="2" charset="2"/>
              <a:buChar char="§"/>
            </a:pPr>
            <a:r>
              <a:rPr lang="en-US" sz="3600" dirty="0" smtClean="0">
                <a:latin typeface="Gill Sans MT" panose="020B0502020104020203" pitchFamily="34" charset="0"/>
              </a:rPr>
              <a:t>Student loan balances increased for both Millennials and Generation Z.</a:t>
            </a:r>
          </a:p>
        </p:txBody>
      </p:sp>
    </p:spTree>
    <p:extLst>
      <p:ext uri="{BB962C8B-B14F-4D97-AF65-F5344CB8AC3E}">
        <p14:creationId xmlns:p14="http://schemas.microsoft.com/office/powerpoint/2010/main" val="22697771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4240" y="167640"/>
            <a:ext cx="10328715" cy="6537442"/>
          </a:xfrm>
        </p:spPr>
      </p:pic>
    </p:spTree>
    <p:extLst>
      <p:ext uri="{BB962C8B-B14F-4D97-AF65-F5344CB8AC3E}">
        <p14:creationId xmlns:p14="http://schemas.microsoft.com/office/powerpoint/2010/main" val="158042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299" y="314324"/>
            <a:ext cx="9429750" cy="651510"/>
          </a:xfrm>
        </p:spPr>
        <p:txBody>
          <a:bodyPr>
            <a:noAutofit/>
          </a:bodyPr>
          <a:lstStyle/>
          <a:p>
            <a:pPr algn="ctr"/>
            <a:r>
              <a:rPr lang="en-US" sz="4800" b="1" dirty="0" smtClean="0">
                <a:latin typeface="Gill Sans MT" panose="020B0502020104020203" pitchFamily="34" charset="0"/>
              </a:rPr>
              <a:t>Who’s to Blame?</a:t>
            </a:r>
            <a:endParaRPr lang="en-US" sz="4800" b="1" dirty="0">
              <a:latin typeface="Gill Sans MT" panose="020B0502020104020203" pitchFamily="34" charset="0"/>
            </a:endParaRPr>
          </a:p>
        </p:txBody>
      </p:sp>
      <p:sp>
        <p:nvSpPr>
          <p:cNvPr id="5" name="AutoShape 2" descr="Image result for influencers"/>
          <p:cNvSpPr>
            <a:spLocks noChangeAspect="1" noChangeArrowheads="1"/>
          </p:cNvSpPr>
          <p:nvPr/>
        </p:nvSpPr>
        <p:spPr bwMode="auto">
          <a:xfrm>
            <a:off x="155575" y="-144463"/>
            <a:ext cx="2853364" cy="285337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080" y="1424621"/>
            <a:ext cx="2812777" cy="281277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9101" y="1424621"/>
            <a:ext cx="2143125" cy="214312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823" y="3663587"/>
            <a:ext cx="5059680" cy="284607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8080" y="4542982"/>
            <a:ext cx="3775531" cy="1966675"/>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3957" y="1424621"/>
            <a:ext cx="4782044" cy="2969902"/>
          </a:xfrm>
          <a:prstGeom prst="rect">
            <a:avLst/>
          </a:prstGeom>
        </p:spPr>
      </p:pic>
    </p:spTree>
    <p:extLst>
      <p:ext uri="{BB962C8B-B14F-4D97-AF65-F5344CB8AC3E}">
        <p14:creationId xmlns:p14="http://schemas.microsoft.com/office/powerpoint/2010/main" val="157762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26" presetClass="emph" presetSubtype="0" repeatCount="3000" fill="hold" nodeType="withEffect">
                                  <p:stCondLst>
                                    <p:cond delay="0"/>
                                  </p:stCondLst>
                                  <p:childTnLst>
                                    <p:animEffect transition="out" filter="fade">
                                      <p:cBhvr>
                                        <p:cTn id="11" dur="1500" tmFilter="0, 0; .2, .5; .8, .5; 1, 0"/>
                                        <p:tgtEl>
                                          <p:spTgt spid="13"/>
                                        </p:tgtEl>
                                      </p:cBhvr>
                                    </p:animEffect>
                                    <p:animScale>
                                      <p:cBhvr>
                                        <p:cTn id="12" dur="7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03549"/>
            <a:ext cx="12191999" cy="4436291"/>
          </a:xfrm>
        </p:spPr>
        <p:txBody>
          <a:bodyPr>
            <a:noAutofit/>
          </a:bodyPr>
          <a:lstStyle/>
          <a:p>
            <a:r>
              <a:rPr lang="en-US" sz="7200" b="1" dirty="0" smtClean="0">
                <a:ln w="0"/>
                <a:effectLst>
                  <a:outerShdw blurRad="38100" dist="19050" dir="2700000" algn="tl" rotWithShape="0">
                    <a:schemeClr val="dk1">
                      <a:alpha val="40000"/>
                    </a:schemeClr>
                  </a:outerShdw>
                </a:effectLst>
                <a:latin typeface="Gill Sans MT" panose="020B0502020104020203" pitchFamily="34" charset="0"/>
              </a:rPr>
              <a:t>Students Know</a:t>
            </a:r>
            <a:br>
              <a:rPr lang="en-US" sz="7200" b="1" dirty="0" smtClean="0">
                <a:ln w="0"/>
                <a:effectLst>
                  <a:outerShdw blurRad="38100" dist="19050" dir="2700000" algn="tl" rotWithShape="0">
                    <a:schemeClr val="dk1">
                      <a:alpha val="40000"/>
                    </a:schemeClr>
                  </a:outerShdw>
                </a:effectLst>
                <a:latin typeface="Gill Sans MT" panose="020B0502020104020203" pitchFamily="34" charset="0"/>
              </a:rPr>
            </a:br>
            <a:r>
              <a:rPr lang="en-US" sz="8000" b="1" dirty="0" smtClean="0">
                <a:ln w="0"/>
                <a:solidFill>
                  <a:srgbClr val="FF0000"/>
                </a:solidFill>
                <a:effectLst>
                  <a:outerShdw blurRad="38100" dist="19050" dir="2700000" algn="tl" rotWithShape="0">
                    <a:schemeClr val="dk1">
                      <a:alpha val="40000"/>
                    </a:schemeClr>
                  </a:outerShdw>
                </a:effectLst>
                <a:latin typeface="Gill Sans MT" panose="020B0502020104020203" pitchFamily="34" charset="0"/>
              </a:rPr>
              <a:t>ROFL</a:t>
            </a:r>
            <a:r>
              <a:rPr lang="en-US" sz="7200" b="1" dirty="0" smtClean="0">
                <a:ln w="0"/>
                <a:solidFill>
                  <a:srgbClr val="FF0000"/>
                </a:solidFill>
                <a:effectLst>
                  <a:outerShdw blurRad="38100" dist="19050" dir="2700000" algn="tl" rotWithShape="0">
                    <a:schemeClr val="dk1">
                      <a:alpha val="40000"/>
                    </a:schemeClr>
                  </a:outerShdw>
                </a:effectLst>
                <a:latin typeface="Gill Sans MT" panose="020B0502020104020203" pitchFamily="34" charset="0"/>
              </a:rPr>
              <a:t> &amp; </a:t>
            </a:r>
            <a:r>
              <a:rPr lang="en-US" sz="8000" b="1" dirty="0" smtClean="0">
                <a:ln w="0"/>
                <a:solidFill>
                  <a:srgbClr val="FF0000"/>
                </a:solidFill>
                <a:effectLst>
                  <a:outerShdw blurRad="38100" dist="19050" dir="2700000" algn="tl" rotWithShape="0">
                    <a:schemeClr val="dk1">
                      <a:alpha val="40000"/>
                    </a:schemeClr>
                  </a:outerShdw>
                </a:effectLst>
                <a:latin typeface="Gill Sans MT" panose="020B0502020104020203" pitchFamily="34" charset="0"/>
              </a:rPr>
              <a:t>EOD</a:t>
            </a:r>
            <a:r>
              <a:rPr lang="en-US" sz="7200" b="1" dirty="0" smtClean="0">
                <a:ln w="0"/>
                <a:solidFill>
                  <a:srgbClr val="FF0000"/>
                </a:solidFill>
                <a:effectLst>
                  <a:outerShdw blurRad="38100" dist="19050" dir="2700000" algn="tl" rotWithShape="0">
                    <a:schemeClr val="dk1">
                      <a:alpha val="40000"/>
                    </a:schemeClr>
                  </a:outerShdw>
                </a:effectLst>
                <a:latin typeface="Gill Sans MT" panose="020B0502020104020203" pitchFamily="34" charset="0"/>
              </a:rPr>
              <a:t/>
            </a:r>
            <a:br>
              <a:rPr lang="en-US" sz="7200" b="1" dirty="0" smtClean="0">
                <a:ln w="0"/>
                <a:solidFill>
                  <a:srgbClr val="FF0000"/>
                </a:solidFill>
                <a:effectLst>
                  <a:outerShdw blurRad="38100" dist="19050" dir="2700000" algn="tl" rotWithShape="0">
                    <a:schemeClr val="dk1">
                      <a:alpha val="40000"/>
                    </a:schemeClr>
                  </a:outerShdw>
                </a:effectLst>
                <a:latin typeface="Gill Sans MT" panose="020B0502020104020203" pitchFamily="34" charset="0"/>
              </a:rPr>
            </a:br>
            <a:r>
              <a:rPr lang="en-US" b="1" dirty="0" smtClean="0">
                <a:ln w="0"/>
                <a:effectLst>
                  <a:outerShdw blurRad="38100" dist="19050" dir="2700000" algn="tl" rotWithShape="0">
                    <a:schemeClr val="dk1">
                      <a:alpha val="40000"/>
                    </a:schemeClr>
                  </a:outerShdw>
                </a:effectLst>
                <a:latin typeface="Gill Sans MT" panose="020B0502020104020203" pitchFamily="34" charset="0"/>
              </a:rPr>
              <a:t>But Do They Know </a:t>
            </a:r>
            <a:r>
              <a:rPr lang="en-US" sz="7200" b="1" dirty="0" smtClean="0">
                <a:ln w="0"/>
                <a:effectLst>
                  <a:outerShdw blurRad="38100" dist="19050" dir="2700000" algn="tl" rotWithShape="0">
                    <a:schemeClr val="dk1">
                      <a:alpha val="40000"/>
                    </a:schemeClr>
                  </a:outerShdw>
                </a:effectLst>
                <a:latin typeface="Gill Sans MT" panose="020B0502020104020203" pitchFamily="34" charset="0"/>
              </a:rPr>
              <a:t/>
            </a:r>
            <a:br>
              <a:rPr lang="en-US" sz="7200" b="1" dirty="0" smtClean="0">
                <a:ln w="0"/>
                <a:effectLst>
                  <a:outerShdw blurRad="38100" dist="19050" dir="2700000" algn="tl" rotWithShape="0">
                    <a:schemeClr val="dk1">
                      <a:alpha val="40000"/>
                    </a:schemeClr>
                  </a:outerShdw>
                </a:effectLst>
                <a:latin typeface="Gill Sans MT" panose="020B0502020104020203" pitchFamily="34" charset="0"/>
              </a:rPr>
            </a:br>
            <a:r>
              <a:rPr lang="en-US" sz="8000" b="1" dirty="0" smtClean="0">
                <a:ln w="0"/>
                <a:solidFill>
                  <a:srgbClr val="FF0000"/>
                </a:solidFill>
                <a:effectLst>
                  <a:outerShdw blurRad="38100" dist="19050" dir="2700000" algn="tl" rotWithShape="0">
                    <a:schemeClr val="dk1">
                      <a:alpha val="40000"/>
                    </a:schemeClr>
                  </a:outerShdw>
                </a:effectLst>
                <a:latin typeface="Gill Sans MT" panose="020B0502020104020203" pitchFamily="34" charset="0"/>
              </a:rPr>
              <a:t>FICO</a:t>
            </a:r>
            <a:r>
              <a:rPr lang="en-US" sz="7200" b="1" dirty="0" smtClean="0">
                <a:ln w="0"/>
                <a:solidFill>
                  <a:srgbClr val="FF0000"/>
                </a:solidFill>
                <a:effectLst>
                  <a:outerShdw blurRad="38100" dist="19050" dir="2700000" algn="tl" rotWithShape="0">
                    <a:schemeClr val="dk1">
                      <a:alpha val="40000"/>
                    </a:schemeClr>
                  </a:outerShdw>
                </a:effectLst>
                <a:latin typeface="Gill Sans MT" panose="020B0502020104020203" pitchFamily="34" charset="0"/>
              </a:rPr>
              <a:t>?</a:t>
            </a:r>
            <a:r>
              <a:rPr lang="en-US" sz="7200" b="1" dirty="0" smtClean="0">
                <a:ln w="0"/>
                <a:effectLst>
                  <a:outerShdw blurRad="38100" dist="19050" dir="2700000" algn="tl" rotWithShape="0">
                    <a:schemeClr val="dk1">
                      <a:alpha val="40000"/>
                    </a:schemeClr>
                  </a:outerShdw>
                </a:effectLst>
                <a:latin typeface="Gill Sans MT" panose="020B0502020104020203" pitchFamily="34" charset="0"/>
              </a:rPr>
              <a:t> </a:t>
            </a:r>
            <a:endParaRPr lang="en-US" sz="7200" b="1" dirty="0">
              <a:ln w="0"/>
              <a:effectLst>
                <a:outerShdw blurRad="38100" dist="19050" dir="2700000" algn="tl" rotWithShape="0">
                  <a:schemeClr val="dk1">
                    <a:alpha val="40000"/>
                  </a:schemeClr>
                </a:outerShdw>
              </a:effectLst>
              <a:latin typeface="Gill Sans MT" panose="020B0502020104020203" pitchFamily="34" charset="0"/>
            </a:endParaRPr>
          </a:p>
        </p:txBody>
      </p:sp>
    </p:spTree>
    <p:extLst>
      <p:ext uri="{BB962C8B-B14F-4D97-AF65-F5344CB8AC3E}">
        <p14:creationId xmlns:p14="http://schemas.microsoft.com/office/powerpoint/2010/main" val="37045217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3783846" y="2575561"/>
            <a:ext cx="3744277" cy="3744277"/>
          </a:xfrm>
          <a:prstGeom prst="rect">
            <a:avLst/>
          </a:prstGeom>
        </p:spPr>
      </p:pic>
      <p:pic>
        <p:nvPicPr>
          <p:cNvPr id="5" name="Picture 4"/>
          <p:cNvPicPr>
            <a:picLocks noChangeAspect="1"/>
          </p:cNvPicPr>
          <p:nvPr/>
        </p:nvPicPr>
        <p:blipFill>
          <a:blip r:embed="rId3"/>
          <a:stretch>
            <a:fillRect/>
          </a:stretch>
        </p:blipFill>
        <p:spPr>
          <a:xfrm>
            <a:off x="1480185" y="970598"/>
            <a:ext cx="2143125" cy="2143125"/>
          </a:xfrm>
          <a:prstGeom prst="rect">
            <a:avLst/>
          </a:prstGeom>
        </p:spPr>
      </p:pic>
      <p:pic>
        <p:nvPicPr>
          <p:cNvPr id="6" name="Picture 5"/>
          <p:cNvPicPr>
            <a:picLocks noChangeAspect="1"/>
          </p:cNvPicPr>
          <p:nvPr/>
        </p:nvPicPr>
        <p:blipFill>
          <a:blip r:embed="rId4"/>
          <a:stretch>
            <a:fillRect/>
          </a:stretch>
        </p:blipFill>
        <p:spPr>
          <a:xfrm>
            <a:off x="4504154" y="970598"/>
            <a:ext cx="2143125" cy="2143125"/>
          </a:xfrm>
          <a:prstGeom prst="rect">
            <a:avLst/>
          </a:prstGeom>
        </p:spPr>
      </p:pic>
      <p:pic>
        <p:nvPicPr>
          <p:cNvPr id="7" name="Picture 6"/>
          <p:cNvPicPr>
            <a:picLocks noChangeAspect="1"/>
          </p:cNvPicPr>
          <p:nvPr/>
        </p:nvPicPr>
        <p:blipFill>
          <a:blip r:embed="rId5"/>
          <a:stretch>
            <a:fillRect/>
          </a:stretch>
        </p:blipFill>
        <p:spPr>
          <a:xfrm>
            <a:off x="7688659" y="3929795"/>
            <a:ext cx="2943225" cy="1552575"/>
          </a:xfrm>
          <a:prstGeom prst="rect">
            <a:avLst/>
          </a:prstGeom>
        </p:spPr>
      </p:pic>
      <p:pic>
        <p:nvPicPr>
          <p:cNvPr id="8" name="Picture 7"/>
          <p:cNvPicPr>
            <a:picLocks noChangeAspect="1"/>
          </p:cNvPicPr>
          <p:nvPr/>
        </p:nvPicPr>
        <p:blipFill>
          <a:blip r:embed="rId6"/>
          <a:stretch>
            <a:fillRect/>
          </a:stretch>
        </p:blipFill>
        <p:spPr>
          <a:xfrm>
            <a:off x="594360" y="3929795"/>
            <a:ext cx="3028950" cy="1514475"/>
          </a:xfrm>
          <a:prstGeom prst="rect">
            <a:avLst/>
          </a:prstGeom>
        </p:spPr>
      </p:pic>
      <p:pic>
        <p:nvPicPr>
          <p:cNvPr id="9" name="Picture 8"/>
          <p:cNvPicPr>
            <a:picLocks noChangeAspect="1"/>
          </p:cNvPicPr>
          <p:nvPr/>
        </p:nvPicPr>
        <p:blipFill>
          <a:blip r:embed="rId7"/>
          <a:stretch>
            <a:fillRect/>
          </a:stretch>
        </p:blipFill>
        <p:spPr>
          <a:xfrm>
            <a:off x="7528123" y="1508761"/>
            <a:ext cx="4286250" cy="1066800"/>
          </a:xfrm>
          <a:prstGeom prst="rect">
            <a:avLst/>
          </a:prstGeom>
        </p:spPr>
      </p:pic>
    </p:spTree>
    <p:extLst>
      <p:ext uri="{BB962C8B-B14F-4D97-AF65-F5344CB8AC3E}">
        <p14:creationId xmlns:p14="http://schemas.microsoft.com/office/powerpoint/2010/main" val="2608186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291831"/>
            <a:ext cx="10815183" cy="1478912"/>
          </a:xfrm>
        </p:spPr>
        <p:txBody>
          <a:bodyPr>
            <a:noAutofit/>
          </a:bodyPr>
          <a:lstStyle/>
          <a:p>
            <a:pPr algn="ctr"/>
            <a:r>
              <a:rPr lang="en-US" sz="4800" b="1" dirty="0" smtClean="0">
                <a:latin typeface="Gill Sans MT" panose="020B0502020104020203" pitchFamily="34" charset="0"/>
              </a:rPr>
              <a:t>Welcome to the World of</a:t>
            </a:r>
            <a:br>
              <a:rPr lang="en-US" sz="4800" b="1" dirty="0" smtClean="0">
                <a:latin typeface="Gill Sans MT" panose="020B0502020104020203" pitchFamily="34" charset="0"/>
              </a:rPr>
            </a:br>
            <a:r>
              <a:rPr lang="en-US" sz="4800" b="1" dirty="0" smtClean="0">
                <a:latin typeface="Gill Sans MT" panose="020B0502020104020203" pitchFamily="34" charset="0"/>
              </a:rPr>
              <a:t>Frictionless Payments	</a:t>
            </a:r>
            <a:endParaRPr lang="en-US" sz="4800" b="1" dirty="0">
              <a:latin typeface="Gill Sans MT" panose="020B0502020104020203" pitchFamily="34" charset="0"/>
            </a:endParaRPr>
          </a:p>
        </p:txBody>
      </p:sp>
      <p:sp>
        <p:nvSpPr>
          <p:cNvPr id="4" name="Text Placeholder 3"/>
          <p:cNvSpPr>
            <a:spLocks noGrp="1"/>
          </p:cNvSpPr>
          <p:nvPr>
            <p:ph type="body" sz="half" idx="2"/>
          </p:nvPr>
        </p:nvSpPr>
        <p:spPr>
          <a:xfrm>
            <a:off x="839788" y="1770742"/>
            <a:ext cx="9790112" cy="4641488"/>
          </a:xfrm>
        </p:spPr>
        <p:txBody>
          <a:bodyPr>
            <a:noAutofit/>
          </a:bodyPr>
          <a:lstStyle/>
          <a:p>
            <a:pPr marL="571500" indent="-571500">
              <a:lnSpc>
                <a:spcPct val="100000"/>
              </a:lnSpc>
              <a:spcBef>
                <a:spcPts val="0"/>
              </a:spcBef>
              <a:spcAft>
                <a:spcPts val="1200"/>
              </a:spcAft>
              <a:buClr>
                <a:srgbClr val="00848E"/>
              </a:buClr>
              <a:buFont typeface="Wingdings" panose="05000000000000000000" pitchFamily="2" charset="2"/>
              <a:buChar char="§"/>
            </a:pPr>
            <a:r>
              <a:rPr lang="en-US" sz="3600" dirty="0" smtClean="0">
                <a:latin typeface="Gill Sans MT" panose="020B0502020104020203" pitchFamily="34" charset="0"/>
              </a:rPr>
              <a:t>Uber</a:t>
            </a:r>
          </a:p>
          <a:p>
            <a:pPr marL="571500" indent="-571500">
              <a:lnSpc>
                <a:spcPct val="100000"/>
              </a:lnSpc>
              <a:spcBef>
                <a:spcPts val="0"/>
              </a:spcBef>
              <a:spcAft>
                <a:spcPts val="1200"/>
              </a:spcAft>
              <a:buClr>
                <a:srgbClr val="00848E"/>
              </a:buClr>
              <a:buFont typeface="Wingdings" panose="05000000000000000000" pitchFamily="2" charset="2"/>
              <a:buChar char="§"/>
            </a:pPr>
            <a:r>
              <a:rPr lang="en-US" sz="3600" dirty="0" smtClean="0">
                <a:latin typeface="Gill Sans MT" panose="020B0502020104020203" pitchFamily="34" charset="0"/>
              </a:rPr>
              <a:t>Disney MagicBands</a:t>
            </a:r>
          </a:p>
          <a:p>
            <a:pPr marL="571500" indent="-571500">
              <a:lnSpc>
                <a:spcPct val="100000"/>
              </a:lnSpc>
              <a:spcBef>
                <a:spcPts val="0"/>
              </a:spcBef>
              <a:spcAft>
                <a:spcPts val="1200"/>
              </a:spcAft>
              <a:buClr>
                <a:srgbClr val="00848E"/>
              </a:buClr>
              <a:buFont typeface="Wingdings" panose="05000000000000000000" pitchFamily="2" charset="2"/>
              <a:buChar char="§"/>
            </a:pPr>
            <a:r>
              <a:rPr lang="en-US" sz="3600" dirty="0" smtClean="0">
                <a:latin typeface="Gill Sans MT" panose="020B0502020104020203" pitchFamily="34" charset="0"/>
              </a:rPr>
              <a:t>Starbucks Mobile Order</a:t>
            </a:r>
          </a:p>
          <a:p>
            <a:pPr marL="571500" indent="-571500">
              <a:lnSpc>
                <a:spcPct val="100000"/>
              </a:lnSpc>
              <a:spcBef>
                <a:spcPts val="0"/>
              </a:spcBef>
              <a:spcAft>
                <a:spcPts val="1200"/>
              </a:spcAft>
              <a:buClr>
                <a:srgbClr val="00848E"/>
              </a:buClr>
              <a:buFont typeface="Wingdings" panose="05000000000000000000" pitchFamily="2" charset="2"/>
              <a:buChar char="§"/>
            </a:pPr>
            <a:r>
              <a:rPr lang="en-US" sz="3600" dirty="0" smtClean="0">
                <a:latin typeface="Gill Sans MT" panose="020B0502020104020203" pitchFamily="34" charset="0"/>
              </a:rPr>
              <a:t>Amazon Go convenience stores</a:t>
            </a:r>
          </a:p>
          <a:p>
            <a:pPr marL="571500" indent="-571500">
              <a:lnSpc>
                <a:spcPct val="100000"/>
              </a:lnSpc>
              <a:spcBef>
                <a:spcPts val="0"/>
              </a:spcBef>
              <a:spcAft>
                <a:spcPts val="1200"/>
              </a:spcAft>
              <a:buClr>
                <a:srgbClr val="00848E"/>
              </a:buClr>
              <a:buFont typeface="Wingdings" panose="05000000000000000000" pitchFamily="2" charset="2"/>
              <a:buChar char="§"/>
            </a:pPr>
            <a:r>
              <a:rPr lang="en-US" sz="3600" dirty="0" smtClean="0">
                <a:latin typeface="Gill Sans MT" panose="020B0502020104020203" pitchFamily="34" charset="0"/>
              </a:rPr>
              <a:t>One-click ordering</a:t>
            </a:r>
            <a:br>
              <a:rPr lang="en-US" sz="3600" dirty="0" smtClean="0">
                <a:latin typeface="Gill Sans MT" panose="020B0502020104020203" pitchFamily="34" charset="0"/>
              </a:rPr>
            </a:br>
            <a:r>
              <a:rPr lang="en-US" sz="3600" dirty="0" smtClean="0">
                <a:latin typeface="Gill Sans MT" panose="020B0502020104020203" pitchFamily="34" charset="0"/>
              </a:rPr>
              <a:t>(eBay, Amazon, Nordstrom, Best Buy)</a:t>
            </a:r>
          </a:p>
          <a:p>
            <a:pPr marL="571500" indent="-571500">
              <a:lnSpc>
                <a:spcPct val="100000"/>
              </a:lnSpc>
              <a:spcBef>
                <a:spcPts val="0"/>
              </a:spcBef>
              <a:spcAft>
                <a:spcPts val="1200"/>
              </a:spcAft>
              <a:buClr>
                <a:srgbClr val="00848E"/>
              </a:buClr>
              <a:buFont typeface="Wingdings" panose="05000000000000000000" pitchFamily="2" charset="2"/>
              <a:buChar char="§"/>
            </a:pPr>
            <a:r>
              <a:rPr lang="en-US" sz="3600" dirty="0" smtClean="0">
                <a:latin typeface="Gill Sans MT" panose="020B0502020104020203" pitchFamily="34" charset="0"/>
              </a:rPr>
              <a:t>In-App purchases</a:t>
            </a:r>
            <a:endParaRPr lang="en-US" sz="3600" dirty="0">
              <a:latin typeface="Gill Sans MT" panose="020B0502020104020203" pitchFamily="34" charset="0"/>
            </a:endParaRPr>
          </a:p>
        </p:txBody>
      </p:sp>
    </p:spTree>
    <p:extLst>
      <p:ext uri="{BB962C8B-B14F-4D97-AF65-F5344CB8AC3E}">
        <p14:creationId xmlns:p14="http://schemas.microsoft.com/office/powerpoint/2010/main" val="3572528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12" y="283027"/>
            <a:ext cx="11495315" cy="1139372"/>
          </a:xfrm>
        </p:spPr>
        <p:txBody>
          <a:bodyPr>
            <a:noAutofit/>
          </a:bodyPr>
          <a:lstStyle/>
          <a:p>
            <a:pPr algn="ctr"/>
            <a:r>
              <a:rPr lang="en-US" sz="4800" b="1" dirty="0" smtClean="0">
                <a:latin typeface="Gill Sans MT" panose="020B0502020104020203" pitchFamily="34" charset="0"/>
              </a:rPr>
              <a:t>21…21…21…Can’t Drink —</a:t>
            </a:r>
            <a:br>
              <a:rPr lang="en-US" sz="4800" b="1" dirty="0" smtClean="0">
                <a:latin typeface="Gill Sans MT" panose="020B0502020104020203" pitchFamily="34" charset="0"/>
              </a:rPr>
            </a:br>
            <a:r>
              <a:rPr lang="en-US" sz="4800" b="1" dirty="0" smtClean="0">
                <a:latin typeface="Gill Sans MT" panose="020B0502020104020203" pitchFamily="34" charset="0"/>
              </a:rPr>
              <a:t>But Can They Have Credit?</a:t>
            </a:r>
            <a:endParaRPr lang="en-US" sz="4800" b="1" dirty="0">
              <a:latin typeface="Gill Sans MT" panose="020B0502020104020203" pitchFamily="34" charset="0"/>
            </a:endParaRPr>
          </a:p>
        </p:txBody>
      </p:sp>
      <p:sp>
        <p:nvSpPr>
          <p:cNvPr id="4" name="Text Placeholder 3"/>
          <p:cNvSpPr>
            <a:spLocks noGrp="1"/>
          </p:cNvSpPr>
          <p:nvPr>
            <p:ph type="body" sz="half" idx="2"/>
          </p:nvPr>
        </p:nvSpPr>
        <p:spPr>
          <a:xfrm>
            <a:off x="319312" y="1422399"/>
            <a:ext cx="11495314" cy="5326744"/>
          </a:xfrm>
        </p:spPr>
        <p:txBody>
          <a:bodyPr>
            <a:normAutofit fontScale="92500" lnSpcReduction="10000"/>
          </a:bodyPr>
          <a:lstStyle/>
          <a:p>
            <a:pPr>
              <a:lnSpc>
                <a:spcPct val="110000"/>
              </a:lnSpc>
              <a:spcBef>
                <a:spcPts val="0"/>
              </a:spcBef>
              <a:spcAft>
                <a:spcPts val="1200"/>
              </a:spcAft>
            </a:pPr>
            <a:r>
              <a:rPr lang="en-US" sz="2800" b="1" dirty="0" smtClean="0">
                <a:latin typeface="Gill Sans MT" panose="020B0502020104020203" pitchFamily="34" charset="0"/>
              </a:rPr>
              <a:t>Option 1: </a:t>
            </a:r>
            <a:r>
              <a:rPr lang="en-US" sz="2800" dirty="0" smtClean="0">
                <a:latin typeface="Gill Sans MT" panose="020B0502020104020203" pitchFamily="34" charset="0"/>
              </a:rPr>
              <a:t>With a job, even a part time job, </a:t>
            </a:r>
            <a:r>
              <a:rPr lang="en-US" sz="2800" dirty="0" smtClean="0">
                <a:solidFill>
                  <a:srgbClr val="FF0000"/>
                </a:solidFill>
                <a:latin typeface="Gill Sans MT" panose="020B0502020104020203" pitchFamily="34" charset="0"/>
              </a:rPr>
              <a:t>apply for a low-limit credit card</a:t>
            </a:r>
            <a:r>
              <a:rPr lang="en-US" sz="2800" dirty="0" smtClean="0">
                <a:latin typeface="Gill Sans MT" panose="020B0502020104020203" pitchFamily="34" charset="0"/>
              </a:rPr>
              <a:t>. Spend with it occasionally. Never carry a balance. Pay on time. </a:t>
            </a:r>
          </a:p>
          <a:p>
            <a:pPr>
              <a:lnSpc>
                <a:spcPct val="110000"/>
              </a:lnSpc>
              <a:spcBef>
                <a:spcPts val="0"/>
              </a:spcBef>
              <a:spcAft>
                <a:spcPts val="1200"/>
              </a:spcAft>
            </a:pPr>
            <a:r>
              <a:rPr lang="en-US" sz="2800" b="1" dirty="0" smtClean="0">
                <a:latin typeface="Gill Sans MT" panose="020B0502020104020203" pitchFamily="34" charset="0"/>
              </a:rPr>
              <a:t>Option 2: </a:t>
            </a:r>
            <a:r>
              <a:rPr lang="en-US" sz="2800" dirty="0" smtClean="0">
                <a:solidFill>
                  <a:srgbClr val="FF0000"/>
                </a:solidFill>
                <a:latin typeface="Gill Sans MT" panose="020B0502020104020203" pitchFamily="34" charset="0"/>
              </a:rPr>
              <a:t>Apply for a secured </a:t>
            </a:r>
            <a:r>
              <a:rPr lang="en-US" sz="2800" dirty="0">
                <a:solidFill>
                  <a:srgbClr val="FF0000"/>
                </a:solidFill>
                <a:latin typeface="Gill Sans MT" panose="020B0502020104020203" pitchFamily="34" charset="0"/>
              </a:rPr>
              <a:t>credit </a:t>
            </a:r>
            <a:r>
              <a:rPr lang="en-US" sz="2800" dirty="0" smtClean="0">
                <a:solidFill>
                  <a:srgbClr val="FF0000"/>
                </a:solidFill>
                <a:latin typeface="Gill Sans MT" panose="020B0502020104020203" pitchFamily="34" charset="0"/>
              </a:rPr>
              <a:t>card</a:t>
            </a:r>
            <a:r>
              <a:rPr lang="en-US" sz="2800" dirty="0" smtClean="0">
                <a:latin typeface="Gill Sans MT" panose="020B0502020104020203" pitchFamily="34" charset="0"/>
              </a:rPr>
              <a:t>. Require a </a:t>
            </a:r>
            <a:r>
              <a:rPr lang="en-US" sz="2800" dirty="0">
                <a:latin typeface="Gill Sans MT" panose="020B0502020104020203" pitchFamily="34" charset="0"/>
              </a:rPr>
              <a:t>deposit </a:t>
            </a:r>
            <a:r>
              <a:rPr lang="en-US" sz="2800" dirty="0" smtClean="0">
                <a:latin typeface="Gill Sans MT" panose="020B0502020104020203" pitchFamily="34" charset="0"/>
              </a:rPr>
              <a:t>or link to a savings account that’s </a:t>
            </a:r>
            <a:r>
              <a:rPr lang="en-US" sz="2800" dirty="0">
                <a:latin typeface="Gill Sans MT" panose="020B0502020104020203" pitchFamily="34" charset="0"/>
              </a:rPr>
              <a:t>usually equal to your credit limit</a:t>
            </a:r>
            <a:r>
              <a:rPr lang="en-US" sz="2800" dirty="0" smtClean="0">
                <a:latin typeface="Gill Sans MT" panose="020B0502020104020203" pitchFamily="34" charset="0"/>
              </a:rPr>
              <a:t>. Same rules as above apply.</a:t>
            </a:r>
          </a:p>
          <a:p>
            <a:pPr>
              <a:lnSpc>
                <a:spcPct val="110000"/>
              </a:lnSpc>
              <a:spcBef>
                <a:spcPts val="0"/>
              </a:spcBef>
              <a:spcAft>
                <a:spcPts val="1200"/>
              </a:spcAft>
            </a:pPr>
            <a:r>
              <a:rPr lang="en-US" sz="2800" b="1" dirty="0" smtClean="0">
                <a:latin typeface="Gill Sans MT" panose="020B0502020104020203" pitchFamily="34" charset="0"/>
              </a:rPr>
              <a:t>Option 3:</a:t>
            </a:r>
            <a:r>
              <a:rPr lang="en-US" sz="2800" dirty="0" smtClean="0">
                <a:latin typeface="Gill Sans MT" panose="020B0502020104020203" pitchFamily="34" charset="0"/>
              </a:rPr>
              <a:t> </a:t>
            </a:r>
            <a:r>
              <a:rPr lang="en-US" sz="2800" dirty="0" smtClean="0">
                <a:solidFill>
                  <a:srgbClr val="FF0000"/>
                </a:solidFill>
                <a:latin typeface="Gill Sans MT" panose="020B0502020104020203" pitchFamily="34" charset="0"/>
              </a:rPr>
              <a:t>Become a co-signer</a:t>
            </a:r>
            <a:r>
              <a:rPr lang="en-US" sz="2800" dirty="0" smtClean="0">
                <a:latin typeface="Gill Sans MT" panose="020B0502020104020203" pitchFamily="34" charset="0"/>
              </a:rPr>
              <a:t>. Open an account as a joint owner. Both are responsible to repay the balance. Activity is reported to credit bureaus to help build credit history.</a:t>
            </a:r>
          </a:p>
          <a:p>
            <a:pPr>
              <a:lnSpc>
                <a:spcPct val="110000"/>
              </a:lnSpc>
              <a:spcBef>
                <a:spcPts val="0"/>
              </a:spcBef>
              <a:spcAft>
                <a:spcPts val="1200"/>
              </a:spcAft>
            </a:pPr>
            <a:r>
              <a:rPr lang="en-US" sz="2800" b="1" dirty="0" smtClean="0">
                <a:latin typeface="Gill Sans MT" panose="020B0502020104020203" pitchFamily="34" charset="0"/>
              </a:rPr>
              <a:t>Option 4:</a:t>
            </a:r>
            <a:r>
              <a:rPr lang="en-US" sz="2800" dirty="0" smtClean="0">
                <a:latin typeface="Gill Sans MT" panose="020B0502020104020203" pitchFamily="34" charset="0"/>
              </a:rPr>
              <a:t> </a:t>
            </a:r>
            <a:r>
              <a:rPr lang="en-US" sz="2800" dirty="0" smtClean="0">
                <a:solidFill>
                  <a:srgbClr val="FF0000"/>
                </a:solidFill>
                <a:latin typeface="Gill Sans MT" panose="020B0502020104020203" pitchFamily="34" charset="0"/>
              </a:rPr>
              <a:t>Become an authorized user</a:t>
            </a:r>
            <a:r>
              <a:rPr lang="en-US" sz="2800" dirty="0" smtClean="0">
                <a:latin typeface="Gill Sans MT" panose="020B0502020104020203" pitchFamily="34" charset="0"/>
              </a:rPr>
              <a:t>. Authorized user can make purchases with the card, but they are not on the hook for payments. Still reported, but FICO credit scoring model gives less weight to authorized user activity because they are not ultimately responsible for paying.</a:t>
            </a:r>
          </a:p>
        </p:txBody>
      </p:sp>
    </p:spTree>
    <p:extLst>
      <p:ext uri="{BB962C8B-B14F-4D97-AF65-F5344CB8AC3E}">
        <p14:creationId xmlns:p14="http://schemas.microsoft.com/office/powerpoint/2010/main" val="26278056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210457"/>
            <a:ext cx="9310052" cy="834390"/>
          </a:xfrm>
        </p:spPr>
        <p:txBody>
          <a:bodyPr>
            <a:normAutofit/>
          </a:bodyPr>
          <a:lstStyle/>
          <a:p>
            <a:pPr algn="ctr"/>
            <a:r>
              <a:rPr lang="en-US" sz="4800" b="1" dirty="0" smtClean="0">
                <a:latin typeface="Gill Sans MT" panose="020B0502020104020203" pitchFamily="34" charset="0"/>
              </a:rPr>
              <a:t>Credit Card Musts</a:t>
            </a:r>
            <a:endParaRPr lang="en-US" sz="4800" b="1" dirty="0">
              <a:latin typeface="Gill Sans MT" panose="020B0502020104020203" pitchFamily="34" charset="0"/>
            </a:endParaRPr>
          </a:p>
        </p:txBody>
      </p:sp>
      <p:sp>
        <p:nvSpPr>
          <p:cNvPr id="4" name="Text Placeholder 3"/>
          <p:cNvSpPr>
            <a:spLocks noGrp="1"/>
          </p:cNvSpPr>
          <p:nvPr>
            <p:ph type="body" sz="half" idx="2"/>
          </p:nvPr>
        </p:nvSpPr>
        <p:spPr>
          <a:xfrm>
            <a:off x="624114" y="1393371"/>
            <a:ext cx="11297376" cy="5110299"/>
          </a:xfrm>
        </p:spPr>
        <p:txBody>
          <a:bodyPr>
            <a:noAutofit/>
          </a:bodyPr>
          <a:lstStyle/>
          <a:p>
            <a:pPr marL="457200" indent="-457200">
              <a:lnSpc>
                <a:spcPct val="100000"/>
              </a:lnSpc>
              <a:spcBef>
                <a:spcPts val="0"/>
              </a:spcBef>
              <a:spcAft>
                <a:spcPts val="1800"/>
              </a:spcAft>
              <a:buSzPct val="100000"/>
              <a:buAutoNum type="arabicPeriod"/>
            </a:pPr>
            <a:r>
              <a:rPr lang="en-US" sz="3600" dirty="0" smtClean="0">
                <a:latin typeface="Gill Sans MT" panose="020B0502020104020203" pitchFamily="34" charset="0"/>
              </a:rPr>
              <a:t>Pay bills on time. Every account should be set on AutoPay — even if it’s the minimum balance. </a:t>
            </a:r>
          </a:p>
          <a:p>
            <a:pPr marL="457200" indent="-457200">
              <a:lnSpc>
                <a:spcPct val="100000"/>
              </a:lnSpc>
              <a:spcBef>
                <a:spcPts val="0"/>
              </a:spcBef>
              <a:spcAft>
                <a:spcPts val="1800"/>
              </a:spcAft>
              <a:buSzPct val="100000"/>
              <a:buAutoNum type="arabicPeriod"/>
            </a:pPr>
            <a:r>
              <a:rPr lang="en-US" sz="3600" dirty="0" smtClean="0">
                <a:latin typeface="Gill Sans MT" panose="020B0502020104020203" pitchFamily="34" charset="0"/>
              </a:rPr>
              <a:t>Do not spend close to your credit limit every month.</a:t>
            </a:r>
          </a:p>
          <a:p>
            <a:pPr marL="457200" indent="-457200">
              <a:lnSpc>
                <a:spcPct val="100000"/>
              </a:lnSpc>
              <a:spcBef>
                <a:spcPts val="0"/>
              </a:spcBef>
              <a:spcAft>
                <a:spcPts val="1800"/>
              </a:spcAft>
              <a:buSzPct val="100000"/>
              <a:buAutoNum type="arabicPeriod"/>
            </a:pPr>
            <a:r>
              <a:rPr lang="en-US" sz="3600" dirty="0" smtClean="0">
                <a:latin typeface="Gill Sans MT" panose="020B0502020104020203" pitchFamily="34" charset="0"/>
              </a:rPr>
              <a:t>Change Spending Habits. Deactivate Instagram for a few months, stick to a lean budget, review monthly payments.</a:t>
            </a:r>
          </a:p>
          <a:p>
            <a:pPr marL="457200" indent="-457200">
              <a:lnSpc>
                <a:spcPct val="100000"/>
              </a:lnSpc>
              <a:spcBef>
                <a:spcPts val="0"/>
              </a:spcBef>
              <a:spcAft>
                <a:spcPts val="1800"/>
              </a:spcAft>
              <a:buSzPct val="100000"/>
              <a:buAutoNum type="arabicPeriod"/>
            </a:pPr>
            <a:r>
              <a:rPr lang="en-US" sz="3600" dirty="0" smtClean="0">
                <a:latin typeface="Gill Sans MT" panose="020B0502020104020203" pitchFamily="34" charset="0"/>
              </a:rPr>
              <a:t>Apply for a 2</a:t>
            </a:r>
            <a:r>
              <a:rPr lang="en-US" sz="3600" baseline="30000" dirty="0" smtClean="0">
                <a:latin typeface="Gill Sans MT" panose="020B0502020104020203" pitchFamily="34" charset="0"/>
              </a:rPr>
              <a:t>nd</a:t>
            </a:r>
            <a:r>
              <a:rPr lang="en-US" sz="3600" dirty="0" smtClean="0">
                <a:latin typeface="Gill Sans MT" panose="020B0502020104020203" pitchFamily="34" charset="0"/>
              </a:rPr>
              <a:t> or 3</a:t>
            </a:r>
            <a:r>
              <a:rPr lang="en-US" sz="3600" baseline="30000" dirty="0" smtClean="0">
                <a:latin typeface="Gill Sans MT" panose="020B0502020104020203" pitchFamily="34" charset="0"/>
              </a:rPr>
              <a:t>rd</a:t>
            </a:r>
            <a:r>
              <a:rPr lang="en-US" sz="3600" dirty="0" smtClean="0">
                <a:latin typeface="Gill Sans MT" panose="020B0502020104020203" pitchFamily="34" charset="0"/>
              </a:rPr>
              <a:t> credit card only when you need it. Match your lifestyle to your credit card.</a:t>
            </a:r>
            <a:endParaRPr lang="en-US" sz="3600" dirty="0">
              <a:latin typeface="Gill Sans MT" panose="020B0502020104020203" pitchFamily="34" charset="0"/>
            </a:endParaRPr>
          </a:p>
        </p:txBody>
      </p:sp>
    </p:spTree>
    <p:extLst>
      <p:ext uri="{BB962C8B-B14F-4D97-AF65-F5344CB8AC3E}">
        <p14:creationId xmlns:p14="http://schemas.microsoft.com/office/powerpoint/2010/main" val="4106279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8" y="365126"/>
            <a:ext cx="11121573" cy="723446"/>
          </a:xfrm>
        </p:spPr>
        <p:txBody>
          <a:bodyPr>
            <a:noAutofit/>
          </a:bodyPr>
          <a:lstStyle/>
          <a:p>
            <a:pPr algn="ctr"/>
            <a:r>
              <a:rPr lang="en-US" sz="4800" b="1" dirty="0" smtClean="0">
                <a:latin typeface="Gill Sans MT" panose="020B0502020104020203" pitchFamily="34" charset="0"/>
              </a:rPr>
              <a:t>Match Your Card to Your Lifestyle</a:t>
            </a:r>
            <a:endParaRPr lang="en-US" sz="4800" b="1" dirty="0">
              <a:latin typeface="Gill Sans MT" panose="020B0502020104020203"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99703667"/>
              </p:ext>
            </p:extLst>
          </p:nvPr>
        </p:nvGraphicFramePr>
        <p:xfrm>
          <a:off x="537028" y="1097644"/>
          <a:ext cx="11121573" cy="5667100"/>
        </p:xfrm>
        <a:graphic>
          <a:graphicData uri="http://schemas.openxmlformats.org/drawingml/2006/table">
            <a:tbl>
              <a:tblPr firstRow="1" bandRow="1">
                <a:tableStyleId>{5C22544A-7EE6-4342-B048-85BDC9FD1C3A}</a:tableStyleId>
              </a:tblPr>
              <a:tblGrid>
                <a:gridCol w="4253086">
                  <a:extLst>
                    <a:ext uri="{9D8B030D-6E8A-4147-A177-3AD203B41FA5}">
                      <a16:colId xmlns:a16="http://schemas.microsoft.com/office/drawing/2014/main" val="20000"/>
                    </a:ext>
                  </a:extLst>
                </a:gridCol>
                <a:gridCol w="2231471">
                  <a:extLst>
                    <a:ext uri="{9D8B030D-6E8A-4147-A177-3AD203B41FA5}">
                      <a16:colId xmlns:a16="http://schemas.microsoft.com/office/drawing/2014/main" val="20001"/>
                    </a:ext>
                  </a:extLst>
                </a:gridCol>
                <a:gridCol w="4637016">
                  <a:extLst>
                    <a:ext uri="{9D8B030D-6E8A-4147-A177-3AD203B41FA5}">
                      <a16:colId xmlns:a16="http://schemas.microsoft.com/office/drawing/2014/main" val="20002"/>
                    </a:ext>
                  </a:extLst>
                </a:gridCol>
              </a:tblGrid>
              <a:tr h="532094">
                <a:tc>
                  <a:txBody>
                    <a:bodyPr/>
                    <a:lstStyle/>
                    <a:p>
                      <a:r>
                        <a:rPr lang="en-US" sz="2700" dirty="0" smtClean="0"/>
                        <a:t>TYPE OF CARD</a:t>
                      </a:r>
                      <a:endParaRPr lang="en-US" sz="2700" dirty="0"/>
                    </a:p>
                  </a:txBody>
                  <a:tcPr marL="122791" marR="122791" marT="61395" marB="61395"/>
                </a:tc>
                <a:tc>
                  <a:txBody>
                    <a:bodyPr/>
                    <a:lstStyle/>
                    <a:p>
                      <a:r>
                        <a:rPr lang="en-US" sz="2700" dirty="0" smtClean="0"/>
                        <a:t>COST</a:t>
                      </a:r>
                      <a:endParaRPr lang="en-US" sz="2700" dirty="0"/>
                    </a:p>
                  </a:txBody>
                  <a:tcPr marL="122791" marR="122791" marT="61395" marB="61395"/>
                </a:tc>
                <a:tc>
                  <a:txBody>
                    <a:bodyPr/>
                    <a:lstStyle/>
                    <a:p>
                      <a:r>
                        <a:rPr lang="en-US" sz="2700" dirty="0" smtClean="0"/>
                        <a:t>INCENTIVES</a:t>
                      </a:r>
                      <a:endParaRPr lang="en-US" sz="2700" dirty="0"/>
                    </a:p>
                  </a:txBody>
                  <a:tcPr marL="122791" marR="122791" marT="61395" marB="61395"/>
                </a:tc>
                <a:extLst>
                  <a:ext uri="{0D108BD9-81ED-4DB2-BD59-A6C34878D82A}">
                    <a16:rowId xmlns:a16="http://schemas.microsoft.com/office/drawing/2014/main" val="10000"/>
                  </a:ext>
                </a:extLst>
              </a:tr>
              <a:tr h="1350700">
                <a:tc>
                  <a:txBody>
                    <a:bodyPr/>
                    <a:lstStyle/>
                    <a:p>
                      <a:r>
                        <a:rPr lang="en-US" sz="2800" b="1" dirty="0" smtClean="0">
                          <a:latin typeface="Gill Sans MT" panose="020B0502020104020203" pitchFamily="34" charset="0"/>
                        </a:rPr>
                        <a:t>REWARD CARD</a:t>
                      </a:r>
                      <a:br>
                        <a:rPr lang="en-US" sz="2800" b="1" dirty="0" smtClean="0">
                          <a:latin typeface="Gill Sans MT" panose="020B0502020104020203" pitchFamily="34" charset="0"/>
                        </a:rPr>
                      </a:br>
                      <a:r>
                        <a:rPr lang="en-US" sz="2800" i="1" dirty="0" smtClean="0">
                          <a:latin typeface="Gill Sans MT" panose="020B0502020104020203" pitchFamily="34" charset="0"/>
                        </a:rPr>
                        <a:t>(American Airlines,</a:t>
                      </a:r>
                      <a:r>
                        <a:rPr lang="en-US" sz="2800" i="1" baseline="0" dirty="0" smtClean="0">
                          <a:latin typeface="Gill Sans MT" panose="020B0502020104020203" pitchFamily="34" charset="0"/>
                        </a:rPr>
                        <a:t/>
                      </a:r>
                      <a:br>
                        <a:rPr lang="en-US" sz="2800" i="1" baseline="0" dirty="0" smtClean="0">
                          <a:latin typeface="Gill Sans MT" panose="020B0502020104020203" pitchFamily="34" charset="0"/>
                        </a:rPr>
                      </a:br>
                      <a:r>
                        <a:rPr lang="en-US" sz="2800" i="1" baseline="0" dirty="0" smtClean="0">
                          <a:latin typeface="Gill Sans MT" panose="020B0502020104020203" pitchFamily="34" charset="0"/>
                        </a:rPr>
                        <a:t>76 Gasoline, Marriott)</a:t>
                      </a:r>
                      <a:endParaRPr lang="en-US" sz="2800" i="1" dirty="0">
                        <a:latin typeface="Gill Sans MT" panose="020B0502020104020203" pitchFamily="34" charset="0"/>
                      </a:endParaRPr>
                    </a:p>
                  </a:txBody>
                  <a:tcPr marL="122791" marR="122791" marT="61395" marB="61395"/>
                </a:tc>
                <a:tc>
                  <a:txBody>
                    <a:bodyPr/>
                    <a:lstStyle/>
                    <a:p>
                      <a:r>
                        <a:rPr lang="en-US" sz="2800" dirty="0" smtClean="0">
                          <a:latin typeface="Gill Sans MT" panose="020B0502020104020203" pitchFamily="34" charset="0"/>
                        </a:rPr>
                        <a:t>Medium-High</a:t>
                      </a:r>
                      <a:endParaRPr lang="en-US" sz="2800" dirty="0">
                        <a:latin typeface="Gill Sans MT" panose="020B0502020104020203" pitchFamily="34" charset="0"/>
                      </a:endParaRPr>
                    </a:p>
                  </a:txBody>
                  <a:tcPr marL="122791" marR="122791" marT="61395" marB="61395"/>
                </a:tc>
                <a:tc>
                  <a:txBody>
                    <a:bodyPr/>
                    <a:lstStyle/>
                    <a:p>
                      <a:r>
                        <a:rPr lang="en-US" sz="2800" dirty="0" smtClean="0">
                          <a:latin typeface="Gill Sans MT" panose="020B0502020104020203" pitchFamily="34" charset="0"/>
                        </a:rPr>
                        <a:t>Perks</a:t>
                      </a:r>
                      <a:r>
                        <a:rPr lang="en-US" sz="2800" baseline="0" dirty="0" smtClean="0">
                          <a:latin typeface="Gill Sans MT" panose="020B0502020104020203" pitchFamily="34" charset="0"/>
                        </a:rPr>
                        <a:t> in the form of rewards and points</a:t>
                      </a:r>
                      <a:endParaRPr lang="en-US" sz="2800" dirty="0">
                        <a:latin typeface="Gill Sans MT" panose="020B0502020104020203" pitchFamily="34" charset="0"/>
                      </a:endParaRPr>
                    </a:p>
                  </a:txBody>
                  <a:tcPr marL="122791" marR="122791" marT="61395" marB="61395"/>
                </a:tc>
                <a:extLst>
                  <a:ext uri="{0D108BD9-81ED-4DB2-BD59-A6C34878D82A}">
                    <a16:rowId xmlns:a16="http://schemas.microsoft.com/office/drawing/2014/main" val="10001"/>
                  </a:ext>
                </a:extLst>
              </a:tr>
              <a:tr h="1350700">
                <a:tc>
                  <a:txBody>
                    <a:bodyPr/>
                    <a:lstStyle/>
                    <a:p>
                      <a:r>
                        <a:rPr lang="en-US" sz="2800" b="1" dirty="0" smtClean="0">
                          <a:latin typeface="Gill Sans MT" panose="020B0502020104020203" pitchFamily="34" charset="0"/>
                        </a:rPr>
                        <a:t>CASH</a:t>
                      </a:r>
                      <a:r>
                        <a:rPr lang="en-US" sz="2800" b="1" baseline="0" dirty="0" smtClean="0">
                          <a:latin typeface="Gill Sans MT" panose="020B0502020104020203" pitchFamily="34" charset="0"/>
                        </a:rPr>
                        <a:t> BACK CARD</a:t>
                      </a:r>
                      <a:br>
                        <a:rPr lang="en-US" sz="2800" b="1" baseline="0" dirty="0" smtClean="0">
                          <a:latin typeface="Gill Sans MT" panose="020B0502020104020203" pitchFamily="34" charset="0"/>
                        </a:rPr>
                      </a:br>
                      <a:r>
                        <a:rPr lang="en-US" sz="2800" i="1" baseline="0" dirty="0" smtClean="0">
                          <a:latin typeface="Gill Sans MT" panose="020B0502020104020203" pitchFamily="34" charset="0"/>
                        </a:rPr>
                        <a:t>(Bank or Retailer)</a:t>
                      </a:r>
                      <a:endParaRPr lang="en-US" sz="2800" i="1" dirty="0">
                        <a:latin typeface="Gill Sans MT" panose="020B0502020104020203" pitchFamily="34" charset="0"/>
                      </a:endParaRPr>
                    </a:p>
                  </a:txBody>
                  <a:tcPr marL="122791" marR="122791" marT="61395" marB="61395"/>
                </a:tc>
                <a:tc>
                  <a:txBody>
                    <a:bodyPr/>
                    <a:lstStyle/>
                    <a:p>
                      <a:r>
                        <a:rPr lang="en-US" sz="2800" dirty="0" smtClean="0">
                          <a:latin typeface="Gill Sans MT" panose="020B0502020104020203" pitchFamily="34" charset="0"/>
                        </a:rPr>
                        <a:t>Medium-High</a:t>
                      </a:r>
                      <a:endParaRPr lang="en-US" sz="2800" dirty="0">
                        <a:latin typeface="Gill Sans MT" panose="020B0502020104020203" pitchFamily="34" charset="0"/>
                      </a:endParaRPr>
                    </a:p>
                  </a:txBody>
                  <a:tcPr marL="122791" marR="122791" marT="61395" marB="61395"/>
                </a:tc>
                <a:tc>
                  <a:txBody>
                    <a:bodyPr/>
                    <a:lstStyle/>
                    <a:p>
                      <a:r>
                        <a:rPr lang="en-US" sz="2800" dirty="0" smtClean="0">
                          <a:latin typeface="Gill Sans MT" panose="020B0502020104020203" pitchFamily="34" charset="0"/>
                        </a:rPr>
                        <a:t>Percent of</a:t>
                      </a:r>
                      <a:r>
                        <a:rPr lang="en-US" sz="2800" baseline="0" dirty="0" smtClean="0">
                          <a:latin typeface="Gill Sans MT" panose="020B0502020104020203" pitchFamily="34" charset="0"/>
                        </a:rPr>
                        <a:t> spent $$$ back in the form of cash credit</a:t>
                      </a:r>
                      <a:endParaRPr lang="en-US" sz="2800" dirty="0">
                        <a:latin typeface="Gill Sans MT" panose="020B0502020104020203" pitchFamily="34" charset="0"/>
                      </a:endParaRPr>
                    </a:p>
                  </a:txBody>
                  <a:tcPr marL="122791" marR="122791" marT="61395" marB="61395"/>
                </a:tc>
                <a:extLst>
                  <a:ext uri="{0D108BD9-81ED-4DB2-BD59-A6C34878D82A}">
                    <a16:rowId xmlns:a16="http://schemas.microsoft.com/office/drawing/2014/main" val="10002"/>
                  </a:ext>
                </a:extLst>
              </a:tr>
              <a:tr h="1350700">
                <a:tc>
                  <a:txBody>
                    <a:bodyPr/>
                    <a:lstStyle/>
                    <a:p>
                      <a:r>
                        <a:rPr lang="en-US" sz="2800" b="1" dirty="0" smtClean="0">
                          <a:latin typeface="Gill Sans MT" panose="020B0502020104020203" pitchFamily="34" charset="0"/>
                        </a:rPr>
                        <a:t>STORE CARD</a:t>
                      </a:r>
                      <a:br>
                        <a:rPr lang="en-US" sz="2800" b="1" dirty="0" smtClean="0">
                          <a:latin typeface="Gill Sans MT" panose="020B0502020104020203" pitchFamily="34" charset="0"/>
                        </a:rPr>
                      </a:br>
                      <a:r>
                        <a:rPr lang="en-US" sz="2800" i="1" dirty="0" smtClean="0">
                          <a:latin typeface="Gill Sans MT" panose="020B0502020104020203" pitchFamily="34" charset="0"/>
                        </a:rPr>
                        <a:t>(Target, Macys,</a:t>
                      </a:r>
                      <a:r>
                        <a:rPr lang="en-US" sz="2800" i="1" baseline="0" dirty="0" smtClean="0">
                          <a:latin typeface="Gill Sans MT" panose="020B0502020104020203" pitchFamily="34" charset="0"/>
                        </a:rPr>
                        <a:t> GAP)</a:t>
                      </a:r>
                      <a:endParaRPr lang="en-US" sz="2800" i="1" dirty="0">
                        <a:latin typeface="Gill Sans MT" panose="020B0502020104020203" pitchFamily="34" charset="0"/>
                      </a:endParaRPr>
                    </a:p>
                  </a:txBody>
                  <a:tcPr marL="122791" marR="122791" marT="61395" marB="61395"/>
                </a:tc>
                <a:tc>
                  <a:txBody>
                    <a:bodyPr/>
                    <a:lstStyle/>
                    <a:p>
                      <a:r>
                        <a:rPr lang="en-US" sz="2800" dirty="0" smtClean="0">
                          <a:latin typeface="Gill Sans MT" panose="020B0502020104020203" pitchFamily="34" charset="0"/>
                        </a:rPr>
                        <a:t>High</a:t>
                      </a:r>
                      <a:endParaRPr lang="en-US" sz="2800" dirty="0">
                        <a:latin typeface="Gill Sans MT" panose="020B0502020104020203" pitchFamily="34" charset="0"/>
                      </a:endParaRPr>
                    </a:p>
                  </a:txBody>
                  <a:tcPr marL="122791" marR="122791" marT="61395" marB="61395"/>
                </a:tc>
                <a:tc>
                  <a:txBody>
                    <a:bodyPr/>
                    <a:lstStyle/>
                    <a:p>
                      <a:r>
                        <a:rPr lang="en-US" sz="2800" dirty="0" smtClean="0">
                          <a:latin typeface="Gill Sans MT" panose="020B0502020104020203" pitchFamily="34" charset="0"/>
                        </a:rPr>
                        <a:t>One time discount, email marketing with additional discounts</a:t>
                      </a:r>
                    </a:p>
                  </a:txBody>
                  <a:tcPr marL="122791" marR="122791" marT="61395" marB="61395"/>
                </a:tc>
                <a:extLst>
                  <a:ext uri="{0D108BD9-81ED-4DB2-BD59-A6C34878D82A}">
                    <a16:rowId xmlns:a16="http://schemas.microsoft.com/office/drawing/2014/main" val="10003"/>
                  </a:ext>
                </a:extLst>
              </a:tr>
              <a:tr h="532094">
                <a:tc>
                  <a:txBody>
                    <a:bodyPr/>
                    <a:lstStyle/>
                    <a:p>
                      <a:r>
                        <a:rPr lang="en-US" sz="2800" b="1" dirty="0" smtClean="0">
                          <a:latin typeface="Gill Sans MT" panose="020B0502020104020203" pitchFamily="34" charset="0"/>
                        </a:rPr>
                        <a:t>BANK</a:t>
                      </a:r>
                      <a:r>
                        <a:rPr lang="en-US" sz="2800" b="1" baseline="0" dirty="0" smtClean="0">
                          <a:latin typeface="Gill Sans MT" panose="020B0502020104020203" pitchFamily="34" charset="0"/>
                        </a:rPr>
                        <a:t> CARD</a:t>
                      </a:r>
                      <a:br>
                        <a:rPr lang="en-US" sz="2800" b="1" baseline="0" dirty="0" smtClean="0">
                          <a:latin typeface="Gill Sans MT" panose="020B0502020104020203" pitchFamily="34" charset="0"/>
                        </a:rPr>
                      </a:br>
                      <a:r>
                        <a:rPr lang="en-US" sz="2800" i="1" u="none" baseline="0" dirty="0" smtClean="0">
                          <a:latin typeface="Gill Sans MT" panose="020B0502020104020203" pitchFamily="34" charset="0"/>
                        </a:rPr>
                        <a:t>(CEFCU)</a:t>
                      </a:r>
                      <a:endParaRPr lang="en-US" sz="2800" i="1" u="none" dirty="0">
                        <a:latin typeface="Gill Sans MT" panose="020B0502020104020203" pitchFamily="34" charset="0"/>
                      </a:endParaRPr>
                    </a:p>
                  </a:txBody>
                  <a:tcPr marL="122791" marR="122791" marT="61395" marB="61395"/>
                </a:tc>
                <a:tc>
                  <a:txBody>
                    <a:bodyPr/>
                    <a:lstStyle/>
                    <a:p>
                      <a:r>
                        <a:rPr lang="en-US" sz="2800" dirty="0" smtClean="0">
                          <a:latin typeface="Gill Sans MT" panose="020B0502020104020203" pitchFamily="34" charset="0"/>
                        </a:rPr>
                        <a:t>Low</a:t>
                      </a:r>
                      <a:endParaRPr lang="en-US" sz="2800" dirty="0">
                        <a:latin typeface="Gill Sans MT" panose="020B0502020104020203" pitchFamily="34" charset="0"/>
                      </a:endParaRPr>
                    </a:p>
                  </a:txBody>
                  <a:tcPr marL="122791" marR="122791" marT="61395" marB="61395"/>
                </a:tc>
                <a:tc>
                  <a:txBody>
                    <a:bodyPr/>
                    <a:lstStyle/>
                    <a:p>
                      <a:r>
                        <a:rPr lang="en-US" sz="2800" dirty="0" smtClean="0">
                          <a:latin typeface="Gill Sans MT" panose="020B0502020104020203" pitchFamily="34" charset="0"/>
                        </a:rPr>
                        <a:t>No incentive</a:t>
                      </a:r>
                    </a:p>
                  </a:txBody>
                  <a:tcPr marL="122791" marR="122791" marT="61395" marB="61395"/>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04859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190" y="379891"/>
            <a:ext cx="10515600" cy="739775"/>
          </a:xfrm>
        </p:spPr>
        <p:txBody>
          <a:bodyPr>
            <a:noAutofit/>
          </a:bodyPr>
          <a:lstStyle/>
          <a:p>
            <a:pPr algn="ctr"/>
            <a:r>
              <a:rPr lang="en-US" sz="4800" b="1" dirty="0" smtClean="0">
                <a:latin typeface="Gill Sans MT" panose="020B0502020104020203" pitchFamily="34" charset="0"/>
              </a:rPr>
              <a:t>APR (Annual Percentage Rate)</a:t>
            </a:r>
            <a:endParaRPr lang="en-US" sz="4800" b="1" dirty="0">
              <a:latin typeface="Gill Sans MT" panose="020B0502020104020203" pitchFamily="34" charset="0"/>
            </a:endParaRPr>
          </a:p>
        </p:txBody>
      </p:sp>
      <p:sp>
        <p:nvSpPr>
          <p:cNvPr id="3" name="Content Placeholder 2"/>
          <p:cNvSpPr>
            <a:spLocks noGrp="1"/>
          </p:cNvSpPr>
          <p:nvPr>
            <p:ph sz="half" idx="1"/>
          </p:nvPr>
        </p:nvSpPr>
        <p:spPr>
          <a:xfrm>
            <a:off x="195440" y="1119666"/>
            <a:ext cx="11341100" cy="4506686"/>
          </a:xfrm>
        </p:spPr>
        <p:txBody>
          <a:bodyPr>
            <a:noAutofit/>
          </a:bodyPr>
          <a:lstStyle/>
          <a:p>
            <a:pPr marL="457200" indent="-457200">
              <a:lnSpc>
                <a:spcPct val="100000"/>
              </a:lnSpc>
              <a:spcBef>
                <a:spcPts val="0"/>
              </a:spcBef>
              <a:spcAft>
                <a:spcPts val="1200"/>
              </a:spcAft>
              <a:buClr>
                <a:srgbClr val="00848E"/>
              </a:buClr>
              <a:buSzPct val="110000"/>
              <a:buFont typeface="Wingdings" panose="05000000000000000000" pitchFamily="2" charset="2"/>
              <a:buChar char="§"/>
            </a:pPr>
            <a:r>
              <a:rPr lang="en-US" sz="3200" dirty="0" smtClean="0">
                <a:latin typeface="Gill Sans MT" panose="020B0502020104020203" pitchFamily="34" charset="0"/>
              </a:rPr>
              <a:t>You </a:t>
            </a:r>
            <a:r>
              <a:rPr lang="en-US" sz="3200" dirty="0">
                <a:latin typeface="Gill Sans MT" panose="020B0502020104020203" pitchFamily="34" charset="0"/>
              </a:rPr>
              <a:t>may have several different finance rates on one </a:t>
            </a:r>
            <a:r>
              <a:rPr lang="en-US" sz="3200" dirty="0" smtClean="0">
                <a:latin typeface="Gill Sans MT" panose="020B0502020104020203" pitchFamily="34" charset="0"/>
              </a:rPr>
              <a:t>card — one </a:t>
            </a:r>
            <a:r>
              <a:rPr lang="en-US" sz="3200" dirty="0">
                <a:latin typeface="Gill Sans MT" panose="020B0502020104020203" pitchFamily="34" charset="0"/>
              </a:rPr>
              <a:t>for balance transfers, one for cash </a:t>
            </a:r>
            <a:r>
              <a:rPr lang="en-US" sz="3200" dirty="0" smtClean="0">
                <a:latin typeface="Gill Sans MT" panose="020B0502020104020203" pitchFamily="34" charset="0"/>
              </a:rPr>
              <a:t>advances</a:t>
            </a:r>
            <a:r>
              <a:rPr lang="en-US" sz="3200" dirty="0">
                <a:latin typeface="Gill Sans MT" panose="020B0502020104020203" pitchFamily="34" charset="0"/>
              </a:rPr>
              <a:t>, etc</a:t>
            </a:r>
            <a:r>
              <a:rPr lang="en-US" sz="3200" dirty="0" smtClean="0">
                <a:latin typeface="Gill Sans MT" panose="020B0502020104020203" pitchFamily="34" charset="0"/>
              </a:rPr>
              <a:t>.</a:t>
            </a:r>
          </a:p>
          <a:p>
            <a:pPr marL="457200" indent="-457200">
              <a:lnSpc>
                <a:spcPct val="100000"/>
              </a:lnSpc>
              <a:spcBef>
                <a:spcPts val="0"/>
              </a:spcBef>
              <a:spcAft>
                <a:spcPts val="1200"/>
              </a:spcAft>
              <a:buClr>
                <a:srgbClr val="00848E"/>
              </a:buClr>
              <a:buSzPct val="110000"/>
              <a:buFont typeface="Wingdings" panose="05000000000000000000" pitchFamily="2" charset="2"/>
              <a:buChar char="§"/>
            </a:pPr>
            <a:r>
              <a:rPr lang="en-US" sz="3200" dirty="0" smtClean="0">
                <a:latin typeface="Gill Sans MT" panose="020B0502020104020203" pitchFamily="34" charset="0"/>
              </a:rPr>
              <a:t>The </a:t>
            </a:r>
            <a:r>
              <a:rPr lang="en-US" sz="3200" dirty="0">
                <a:latin typeface="Gill Sans MT" panose="020B0502020104020203" pitchFamily="34" charset="0"/>
              </a:rPr>
              <a:t>lower the rate, the less the cardholder will pay in interest.</a:t>
            </a:r>
          </a:p>
          <a:p>
            <a:pPr marL="457200" indent="-457200">
              <a:lnSpc>
                <a:spcPct val="100000"/>
              </a:lnSpc>
              <a:spcBef>
                <a:spcPts val="0"/>
              </a:spcBef>
              <a:spcAft>
                <a:spcPts val="1200"/>
              </a:spcAft>
              <a:buClr>
                <a:srgbClr val="00848E"/>
              </a:buClr>
              <a:buSzPct val="110000"/>
              <a:buFont typeface="Wingdings" panose="05000000000000000000" pitchFamily="2" charset="2"/>
              <a:buChar char="§"/>
            </a:pPr>
            <a:r>
              <a:rPr lang="en-US" sz="3200" dirty="0">
                <a:latin typeface="Gill Sans MT" panose="020B0502020104020203" pitchFamily="34" charset="0"/>
              </a:rPr>
              <a:t>Credit card companies can change the APR, even if the rate is “fixed,” which is one reason to check your statement monthly</a:t>
            </a:r>
            <a:r>
              <a:rPr lang="en-US" sz="3200" dirty="0" smtClean="0">
                <a:latin typeface="Gill Sans MT" panose="020B0502020104020203" pitchFamily="34" charset="0"/>
              </a:rPr>
              <a:t>. Look </a:t>
            </a:r>
            <a:r>
              <a:rPr lang="en-US" sz="3200" dirty="0">
                <a:latin typeface="Gill Sans MT" panose="020B0502020104020203" pitchFamily="34" charset="0"/>
              </a:rPr>
              <a:t>for change-in-terms notices. </a:t>
            </a:r>
            <a:endParaRPr lang="en-US" sz="3200" dirty="0" smtClean="0">
              <a:latin typeface="Gill Sans MT" panose="020B0502020104020203" pitchFamily="34" charset="0"/>
            </a:endParaRPr>
          </a:p>
          <a:p>
            <a:pPr marL="457200" indent="-457200">
              <a:lnSpc>
                <a:spcPct val="100000"/>
              </a:lnSpc>
              <a:spcBef>
                <a:spcPts val="0"/>
              </a:spcBef>
              <a:spcAft>
                <a:spcPts val="1200"/>
              </a:spcAft>
              <a:buClr>
                <a:srgbClr val="00848E"/>
              </a:buClr>
              <a:buSzPct val="110000"/>
              <a:buFont typeface="Wingdings" panose="05000000000000000000" pitchFamily="2" charset="2"/>
              <a:buChar char="§"/>
            </a:pPr>
            <a:r>
              <a:rPr lang="en-US" sz="3200" dirty="0">
                <a:latin typeface="Gill Sans MT" panose="020B0502020104020203" pitchFamily="34" charset="0"/>
              </a:rPr>
              <a:t>Beware of penalty </a:t>
            </a:r>
            <a:r>
              <a:rPr lang="en-US" sz="3200" dirty="0" smtClean="0">
                <a:latin typeface="Gill Sans MT" panose="020B0502020104020203" pitchFamily="34" charset="0"/>
              </a:rPr>
              <a:t>rates.</a:t>
            </a: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6700" y="4007891"/>
            <a:ext cx="4305300" cy="2850109"/>
          </a:xfrm>
          <a:prstGeom prst="rect">
            <a:avLst/>
          </a:prstGeom>
        </p:spPr>
      </p:pic>
    </p:spTree>
    <p:extLst>
      <p:ext uri="{BB962C8B-B14F-4D97-AF65-F5344CB8AC3E}">
        <p14:creationId xmlns:p14="http://schemas.microsoft.com/office/powerpoint/2010/main" val="26748879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1010"/>
            <a:ext cx="10744200" cy="879475"/>
          </a:xfrm>
        </p:spPr>
        <p:txBody>
          <a:bodyPr>
            <a:normAutofit/>
          </a:bodyPr>
          <a:lstStyle/>
          <a:p>
            <a:pPr algn="ctr"/>
            <a:r>
              <a:rPr lang="en-US" sz="4800" b="1" dirty="0" smtClean="0">
                <a:latin typeface="Gill Sans MT" panose="020B0502020104020203" pitchFamily="34" charset="0"/>
              </a:rPr>
              <a:t>Late Payments</a:t>
            </a:r>
            <a:endParaRPr lang="en-US" sz="4800" b="1" dirty="0">
              <a:latin typeface="Gill Sans MT" panose="020B0502020104020203"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4296229"/>
            <a:ext cx="4267200" cy="2844800"/>
          </a:xfrm>
          <a:prstGeom prst="rect">
            <a:avLst/>
          </a:prstGeom>
        </p:spPr>
      </p:pic>
      <p:sp>
        <p:nvSpPr>
          <p:cNvPr id="3" name="Content Placeholder 2"/>
          <p:cNvSpPr>
            <a:spLocks noGrp="1"/>
          </p:cNvSpPr>
          <p:nvPr>
            <p:ph sz="half" idx="1"/>
          </p:nvPr>
        </p:nvSpPr>
        <p:spPr>
          <a:xfrm>
            <a:off x="609600" y="1120485"/>
            <a:ext cx="11328399" cy="4810415"/>
          </a:xfrm>
        </p:spPr>
        <p:txBody>
          <a:bodyPr>
            <a:noAutofit/>
          </a:bodyPr>
          <a:lstStyle/>
          <a:p>
            <a:pPr marL="457200" indent="-457200">
              <a:lnSpc>
                <a:spcPct val="100000"/>
              </a:lnSpc>
              <a:spcBef>
                <a:spcPts val="0"/>
              </a:spcBef>
              <a:spcAft>
                <a:spcPts val="1200"/>
              </a:spcAft>
              <a:buClr>
                <a:srgbClr val="00848E"/>
              </a:buClr>
              <a:buSzPct val="110000"/>
              <a:buFont typeface="Wingdings" panose="05000000000000000000" pitchFamily="2" charset="2"/>
              <a:buChar char="§"/>
            </a:pPr>
            <a:r>
              <a:rPr lang="en-US" sz="3600" dirty="0" smtClean="0">
                <a:latin typeface="Gill Sans MT" panose="020B0502020104020203" pitchFamily="34" charset="0"/>
              </a:rPr>
              <a:t>Although it may be fewer than 30 days late, a late payment on a credit card can be reported as late to the credit bureaus and impact your credit score.</a:t>
            </a:r>
            <a:endParaRPr lang="en-US" sz="3600" dirty="0">
              <a:latin typeface="Gill Sans MT" panose="020B0502020104020203" pitchFamily="34" charset="0"/>
            </a:endParaRPr>
          </a:p>
          <a:p>
            <a:pPr marL="457200" indent="-457200">
              <a:lnSpc>
                <a:spcPct val="100000"/>
              </a:lnSpc>
              <a:spcBef>
                <a:spcPts val="0"/>
              </a:spcBef>
              <a:spcAft>
                <a:spcPts val="1200"/>
              </a:spcAft>
              <a:buClr>
                <a:srgbClr val="00848E"/>
              </a:buClr>
              <a:buSzPct val="110000"/>
              <a:buFont typeface="Wingdings" panose="05000000000000000000" pitchFamily="2" charset="2"/>
              <a:buChar char="§"/>
            </a:pPr>
            <a:r>
              <a:rPr lang="en-US" sz="3600" dirty="0" smtClean="0">
                <a:latin typeface="Gill Sans MT" panose="020B0502020104020203" pitchFamily="34" charset="0"/>
              </a:rPr>
              <a:t>Late payment fees range from $20.00 to $45.00 and up.</a:t>
            </a:r>
            <a:endParaRPr lang="en-US" sz="3600" dirty="0">
              <a:latin typeface="Gill Sans MT" panose="020B0502020104020203" pitchFamily="34" charset="0"/>
            </a:endParaRPr>
          </a:p>
          <a:p>
            <a:pPr marL="457200" indent="-457200">
              <a:lnSpc>
                <a:spcPct val="100000"/>
              </a:lnSpc>
              <a:spcBef>
                <a:spcPts val="0"/>
              </a:spcBef>
              <a:spcAft>
                <a:spcPts val="1200"/>
              </a:spcAft>
              <a:buClr>
                <a:srgbClr val="00848E"/>
              </a:buClr>
              <a:buSzPct val="110000"/>
              <a:buFont typeface="Wingdings" panose="05000000000000000000" pitchFamily="2" charset="2"/>
              <a:buChar char="§"/>
            </a:pPr>
            <a:r>
              <a:rPr lang="en-US" sz="3600" dirty="0" smtClean="0">
                <a:latin typeface="Gill Sans MT" panose="020B0502020104020203" pitchFamily="34" charset="0"/>
              </a:rPr>
              <a:t>Late payments can also impact your interest rate in the form of a penalty fee.</a:t>
            </a:r>
          </a:p>
        </p:txBody>
      </p:sp>
    </p:spTree>
    <p:extLst>
      <p:ext uri="{BB962C8B-B14F-4D97-AF65-F5344CB8AC3E}">
        <p14:creationId xmlns:p14="http://schemas.microsoft.com/office/powerpoint/2010/main" val="12640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85" y="127000"/>
            <a:ext cx="11625943" cy="1206500"/>
          </a:xfrm>
        </p:spPr>
        <p:txBody>
          <a:bodyPr>
            <a:noAutofit/>
          </a:bodyPr>
          <a:lstStyle/>
          <a:p>
            <a:pPr algn="ctr"/>
            <a:r>
              <a:rPr lang="en-US" sz="4800" b="1" dirty="0" smtClean="0">
                <a:latin typeface="Gill Sans MT" panose="020B0502020104020203" pitchFamily="34" charset="0"/>
              </a:rPr>
              <a:t>Put Down the Credit Card Application!</a:t>
            </a:r>
            <a:endParaRPr lang="en-US" sz="4800" b="1" dirty="0">
              <a:latin typeface="Gill Sans MT" panose="020B0502020104020203" pitchFamily="34" charset="0"/>
            </a:endParaRPr>
          </a:p>
        </p:txBody>
      </p:sp>
      <p:sp>
        <p:nvSpPr>
          <p:cNvPr id="3" name="Content Placeholder 2"/>
          <p:cNvSpPr>
            <a:spLocks noGrp="1"/>
          </p:cNvSpPr>
          <p:nvPr>
            <p:ph sz="half" idx="1"/>
          </p:nvPr>
        </p:nvSpPr>
        <p:spPr>
          <a:xfrm>
            <a:off x="571500" y="1333500"/>
            <a:ext cx="11061700" cy="5270500"/>
          </a:xfrm>
        </p:spPr>
        <p:txBody>
          <a:bodyPr>
            <a:noAutofit/>
          </a:bodyPr>
          <a:lstStyle/>
          <a:p>
            <a:pPr marL="0" indent="0">
              <a:lnSpc>
                <a:spcPct val="100000"/>
              </a:lnSpc>
              <a:spcBef>
                <a:spcPts val="0"/>
              </a:spcBef>
              <a:spcAft>
                <a:spcPts val="1800"/>
              </a:spcAft>
              <a:buClr>
                <a:srgbClr val="00848E"/>
              </a:buClr>
              <a:buSzPct val="110000"/>
              <a:buNone/>
            </a:pPr>
            <a:r>
              <a:rPr lang="en-US" sz="3600" dirty="0" smtClean="0">
                <a:latin typeface="Gill Sans MT" panose="020B0502020104020203" pitchFamily="34" charset="0"/>
              </a:rPr>
              <a:t>Missing payments </a:t>
            </a:r>
            <a:r>
              <a:rPr lang="en-US" sz="3600" dirty="0">
                <a:latin typeface="Gill Sans MT" panose="020B0502020104020203" pitchFamily="34" charset="0"/>
              </a:rPr>
              <a:t>or carrying </a:t>
            </a:r>
            <a:r>
              <a:rPr lang="en-US" sz="3600" dirty="0" smtClean="0">
                <a:latin typeface="Gill Sans MT" panose="020B0502020104020203" pitchFamily="34" charset="0"/>
              </a:rPr>
              <a:t>too </a:t>
            </a:r>
            <a:r>
              <a:rPr lang="en-US" sz="3600" dirty="0">
                <a:latin typeface="Gill Sans MT" panose="020B0502020104020203" pitchFamily="34" charset="0"/>
              </a:rPr>
              <a:t>much debt can hurt your credit </a:t>
            </a:r>
            <a:r>
              <a:rPr lang="en-US" sz="3600" dirty="0" smtClean="0">
                <a:latin typeface="Gill Sans MT" panose="020B0502020104020203" pitchFamily="34" charset="0"/>
              </a:rPr>
              <a:t>score. But </a:t>
            </a:r>
            <a:r>
              <a:rPr lang="en-US" sz="3600" dirty="0">
                <a:latin typeface="Gill Sans MT" panose="020B0502020104020203" pitchFamily="34" charset="0"/>
              </a:rPr>
              <a:t>did you know that </a:t>
            </a:r>
            <a:r>
              <a:rPr lang="en-US" sz="3600" dirty="0" smtClean="0">
                <a:latin typeface="Gill Sans MT" panose="020B0502020104020203" pitchFamily="34" charset="0"/>
              </a:rPr>
              <a:t>it’s </a:t>
            </a:r>
            <a:r>
              <a:rPr lang="en-US" sz="3600" dirty="0">
                <a:latin typeface="Gill Sans MT" panose="020B0502020104020203" pitchFamily="34" charset="0"/>
              </a:rPr>
              <a:t>a mistake to fill out </a:t>
            </a:r>
            <a:r>
              <a:rPr lang="en-US" sz="3600" dirty="0" smtClean="0">
                <a:latin typeface="Gill Sans MT" panose="020B0502020104020203" pitchFamily="34" charset="0"/>
              </a:rPr>
              <a:t>too </a:t>
            </a:r>
            <a:r>
              <a:rPr lang="en-US" sz="3600" dirty="0">
                <a:latin typeface="Gill Sans MT" panose="020B0502020104020203" pitchFamily="34" charset="0"/>
              </a:rPr>
              <a:t>many credit card applications? </a:t>
            </a:r>
          </a:p>
          <a:p>
            <a:pPr marL="0" indent="0">
              <a:lnSpc>
                <a:spcPct val="100000"/>
              </a:lnSpc>
              <a:spcBef>
                <a:spcPts val="0"/>
              </a:spcBef>
              <a:spcAft>
                <a:spcPts val="1800"/>
              </a:spcAft>
              <a:buClr>
                <a:srgbClr val="00848E"/>
              </a:buClr>
              <a:buSzPct val="110000"/>
              <a:buNone/>
            </a:pPr>
            <a:r>
              <a:rPr lang="en-US" sz="3600" dirty="0">
                <a:latin typeface="Gill Sans MT" panose="020B0502020104020203" pitchFamily="34" charset="0"/>
              </a:rPr>
              <a:t>There are 2 kinds of inquiries: </a:t>
            </a:r>
            <a:r>
              <a:rPr lang="en-US" sz="3600" b="1" dirty="0">
                <a:latin typeface="Gill Sans MT" panose="020B0502020104020203" pitchFamily="34" charset="0"/>
              </a:rPr>
              <a:t>hard and soft. </a:t>
            </a:r>
            <a:endParaRPr lang="en-US" sz="3600" b="1" dirty="0" smtClean="0">
              <a:latin typeface="Gill Sans MT" panose="020B0502020104020203" pitchFamily="34" charset="0"/>
            </a:endParaRPr>
          </a:p>
          <a:p>
            <a:pPr marL="457200" indent="-457200">
              <a:lnSpc>
                <a:spcPct val="100000"/>
              </a:lnSpc>
              <a:spcBef>
                <a:spcPts val="0"/>
              </a:spcBef>
              <a:spcAft>
                <a:spcPts val="1800"/>
              </a:spcAft>
              <a:buClr>
                <a:srgbClr val="00848E"/>
              </a:buClr>
              <a:buSzPct val="110000"/>
              <a:buFont typeface="Wingdings" panose="05000000000000000000" pitchFamily="2" charset="2"/>
              <a:buChar char="§"/>
            </a:pPr>
            <a:r>
              <a:rPr lang="en-US" sz="3600" b="1" dirty="0" smtClean="0">
                <a:latin typeface="Gill Sans MT" panose="020B0502020104020203" pitchFamily="34" charset="0"/>
              </a:rPr>
              <a:t>Soft inquiry: </a:t>
            </a:r>
            <a:r>
              <a:rPr lang="en-US" sz="3600" dirty="0" smtClean="0">
                <a:latin typeface="Gill Sans MT" panose="020B0502020104020203" pitchFamily="34" charset="0"/>
              </a:rPr>
              <a:t>NO adverse effect on your credit score. </a:t>
            </a:r>
          </a:p>
          <a:p>
            <a:pPr marL="457200" indent="-457200">
              <a:lnSpc>
                <a:spcPct val="100000"/>
              </a:lnSpc>
              <a:spcBef>
                <a:spcPts val="0"/>
              </a:spcBef>
              <a:spcAft>
                <a:spcPts val="1800"/>
              </a:spcAft>
              <a:buClr>
                <a:srgbClr val="00848E"/>
              </a:buClr>
              <a:buSzPct val="110000"/>
              <a:buFont typeface="Wingdings" panose="05000000000000000000" pitchFamily="2" charset="2"/>
              <a:buChar char="§"/>
            </a:pPr>
            <a:r>
              <a:rPr lang="en-US" sz="3600" b="1" dirty="0" smtClean="0">
                <a:latin typeface="Gill Sans MT" panose="020B0502020104020203" pitchFamily="34" charset="0"/>
              </a:rPr>
              <a:t>Hard inquiries: </a:t>
            </a:r>
            <a:r>
              <a:rPr lang="en-US" sz="3600" dirty="0" smtClean="0">
                <a:latin typeface="Gill Sans MT" panose="020B0502020104020203" pitchFamily="34" charset="0"/>
              </a:rPr>
              <a:t>Result of actions YOU take.</a:t>
            </a:r>
          </a:p>
        </p:txBody>
      </p:sp>
    </p:spTree>
    <p:extLst>
      <p:ext uri="{BB962C8B-B14F-4D97-AF65-F5344CB8AC3E}">
        <p14:creationId xmlns:p14="http://schemas.microsoft.com/office/powerpoint/2010/main" val="15522337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4757"/>
            <a:ext cx="10744200" cy="945243"/>
          </a:xfrm>
        </p:spPr>
        <p:txBody>
          <a:bodyPr>
            <a:normAutofit/>
          </a:bodyPr>
          <a:lstStyle/>
          <a:p>
            <a:pPr algn="ctr"/>
            <a:r>
              <a:rPr lang="en-US" sz="4800" b="1" dirty="0" smtClean="0">
                <a:latin typeface="Gill Sans MT" panose="020B0502020104020203" pitchFamily="34" charset="0"/>
              </a:rPr>
              <a:t>Best Practices</a:t>
            </a:r>
            <a:endParaRPr lang="en-US" sz="4800" b="1" dirty="0">
              <a:latin typeface="Gill Sans MT" panose="020B0502020104020203" pitchFamily="34" charset="0"/>
            </a:endParaRPr>
          </a:p>
        </p:txBody>
      </p:sp>
      <p:sp>
        <p:nvSpPr>
          <p:cNvPr id="3" name="Content Placeholder 2"/>
          <p:cNvSpPr>
            <a:spLocks noGrp="1"/>
          </p:cNvSpPr>
          <p:nvPr>
            <p:ph idx="1"/>
          </p:nvPr>
        </p:nvSpPr>
        <p:spPr>
          <a:xfrm>
            <a:off x="609600" y="1346200"/>
            <a:ext cx="11341100" cy="5346700"/>
          </a:xfrm>
        </p:spPr>
        <p:txBody>
          <a:bodyPr>
            <a:normAutofit fontScale="92500"/>
          </a:bodyPr>
          <a:lstStyle/>
          <a:p>
            <a:pPr marL="457200" indent="-457200">
              <a:lnSpc>
                <a:spcPct val="100000"/>
              </a:lnSpc>
              <a:spcBef>
                <a:spcPts val="0"/>
              </a:spcBef>
              <a:spcAft>
                <a:spcPts val="600"/>
              </a:spcAft>
              <a:buClr>
                <a:srgbClr val="00848E"/>
              </a:buClr>
              <a:buSzPct val="110000"/>
              <a:buFont typeface="Wingdings" panose="05000000000000000000" pitchFamily="2" charset="2"/>
              <a:buChar char="§"/>
            </a:pPr>
            <a:r>
              <a:rPr lang="en-US" sz="3600" dirty="0" smtClean="0">
                <a:latin typeface="Gill Sans MT" panose="020B0502020104020203" pitchFamily="34" charset="0"/>
              </a:rPr>
              <a:t>Stick to 2 to 3 cards </a:t>
            </a:r>
            <a:r>
              <a:rPr lang="en-US" sz="3000" dirty="0" smtClean="0">
                <a:latin typeface="Gill Sans MT" panose="020B0502020104020203" pitchFamily="34" charset="0"/>
              </a:rPr>
              <a:t>(VISA, Mastercard, American Express, Discover)</a:t>
            </a:r>
            <a:r>
              <a:rPr lang="en-US" sz="3600" dirty="0" smtClean="0">
                <a:latin typeface="Gill Sans MT" panose="020B0502020104020203" pitchFamily="34" charset="0"/>
              </a:rPr>
              <a:t>.</a:t>
            </a:r>
          </a:p>
          <a:p>
            <a:pPr marL="457200" indent="-457200">
              <a:lnSpc>
                <a:spcPct val="100000"/>
              </a:lnSpc>
              <a:spcBef>
                <a:spcPts val="0"/>
              </a:spcBef>
              <a:spcAft>
                <a:spcPts val="600"/>
              </a:spcAft>
              <a:buClr>
                <a:srgbClr val="00848E"/>
              </a:buClr>
              <a:buSzPct val="110000"/>
              <a:buFont typeface="Wingdings" panose="05000000000000000000" pitchFamily="2" charset="2"/>
              <a:buChar char="§"/>
            </a:pPr>
            <a:r>
              <a:rPr lang="en-US" sz="3600" dirty="0" smtClean="0">
                <a:latin typeface="Gill Sans MT" panose="020B0502020104020203" pitchFamily="34" charset="0"/>
              </a:rPr>
              <a:t>If you carry a balance, keep it under 30% of the available balance.</a:t>
            </a:r>
          </a:p>
          <a:p>
            <a:pPr marL="457200" indent="-457200">
              <a:lnSpc>
                <a:spcPct val="100000"/>
              </a:lnSpc>
              <a:spcBef>
                <a:spcPts val="0"/>
              </a:spcBef>
              <a:spcAft>
                <a:spcPts val="600"/>
              </a:spcAft>
              <a:buClr>
                <a:srgbClr val="00848E"/>
              </a:buClr>
              <a:buSzPct val="110000"/>
              <a:buFont typeface="Wingdings" panose="05000000000000000000" pitchFamily="2" charset="2"/>
              <a:buChar char="§"/>
            </a:pPr>
            <a:r>
              <a:rPr lang="en-US" sz="3600" dirty="0" smtClean="0">
                <a:latin typeface="Gill Sans MT" panose="020B0502020104020203" pitchFamily="34" charset="0"/>
              </a:rPr>
              <a:t>Monitor your statements for unusual activity and accuracy.</a:t>
            </a:r>
          </a:p>
          <a:p>
            <a:pPr marL="457200" indent="-457200">
              <a:lnSpc>
                <a:spcPct val="100000"/>
              </a:lnSpc>
              <a:spcBef>
                <a:spcPts val="0"/>
              </a:spcBef>
              <a:spcAft>
                <a:spcPts val="600"/>
              </a:spcAft>
              <a:buClr>
                <a:srgbClr val="00848E"/>
              </a:buClr>
              <a:buSzPct val="110000"/>
              <a:buFont typeface="Wingdings" panose="05000000000000000000" pitchFamily="2" charset="2"/>
              <a:buChar char="§"/>
            </a:pPr>
            <a:r>
              <a:rPr lang="en-US" sz="3600" dirty="0" smtClean="0">
                <a:latin typeface="Gill Sans MT" panose="020B0502020104020203" pitchFamily="34" charset="0"/>
              </a:rPr>
              <a:t>Pay on time.</a:t>
            </a:r>
          </a:p>
          <a:p>
            <a:pPr marL="457200" indent="-457200">
              <a:lnSpc>
                <a:spcPct val="100000"/>
              </a:lnSpc>
              <a:spcBef>
                <a:spcPts val="0"/>
              </a:spcBef>
              <a:spcAft>
                <a:spcPts val="600"/>
              </a:spcAft>
              <a:buClr>
                <a:srgbClr val="00848E"/>
              </a:buClr>
              <a:buSzPct val="110000"/>
              <a:buFont typeface="Wingdings" panose="05000000000000000000" pitchFamily="2" charset="2"/>
              <a:buChar char="§"/>
            </a:pPr>
            <a:r>
              <a:rPr lang="en-US" sz="3600" dirty="0" smtClean="0">
                <a:latin typeface="Gill Sans MT" panose="020B0502020104020203" pitchFamily="34" charset="0"/>
              </a:rPr>
              <a:t>Never be afraid to ask.</a:t>
            </a:r>
          </a:p>
          <a:p>
            <a:pPr marL="457200" indent="-457200">
              <a:lnSpc>
                <a:spcPct val="100000"/>
              </a:lnSpc>
              <a:spcBef>
                <a:spcPts val="0"/>
              </a:spcBef>
              <a:spcAft>
                <a:spcPts val="600"/>
              </a:spcAft>
              <a:buClr>
                <a:srgbClr val="00848E"/>
              </a:buClr>
              <a:buSzPct val="110000"/>
              <a:buFont typeface="Wingdings" panose="05000000000000000000" pitchFamily="2" charset="2"/>
              <a:buChar char="§"/>
            </a:pPr>
            <a:r>
              <a:rPr lang="en-US" sz="3600" dirty="0" smtClean="0">
                <a:latin typeface="Gill Sans MT" panose="020B0502020104020203" pitchFamily="34" charset="0"/>
              </a:rPr>
              <a:t>Pull your credit annually.</a:t>
            </a:r>
          </a:p>
          <a:p>
            <a:pPr marL="457200" indent="-457200">
              <a:lnSpc>
                <a:spcPct val="100000"/>
              </a:lnSpc>
              <a:spcBef>
                <a:spcPts val="0"/>
              </a:spcBef>
              <a:spcAft>
                <a:spcPts val="600"/>
              </a:spcAft>
              <a:buClr>
                <a:srgbClr val="00848E"/>
              </a:buClr>
              <a:buSzPct val="110000"/>
              <a:buFont typeface="Wingdings" panose="05000000000000000000" pitchFamily="2" charset="2"/>
              <a:buChar char="§"/>
            </a:pPr>
            <a:r>
              <a:rPr lang="en-US" sz="3600" dirty="0" smtClean="0">
                <a:solidFill>
                  <a:srgbClr val="FF0000"/>
                </a:solidFill>
                <a:latin typeface="Gill Sans MT" panose="020B0502020104020203" pitchFamily="34" charset="0"/>
              </a:rPr>
              <a:t>BEWARE OF SCAMS. HIGHLY SOPHISTICATED.</a:t>
            </a:r>
            <a:br>
              <a:rPr lang="en-US" sz="3600" dirty="0" smtClean="0">
                <a:solidFill>
                  <a:srgbClr val="FF0000"/>
                </a:solidFill>
                <a:latin typeface="Gill Sans MT" panose="020B0502020104020203" pitchFamily="34" charset="0"/>
              </a:rPr>
            </a:br>
            <a:r>
              <a:rPr lang="en-US" sz="3600" dirty="0" smtClean="0">
                <a:solidFill>
                  <a:srgbClr val="FF0000"/>
                </a:solidFill>
                <a:latin typeface="Gill Sans MT" panose="020B0502020104020203" pitchFamily="34" charset="0"/>
              </a:rPr>
              <a:t>NO RECOURSE.</a:t>
            </a:r>
            <a:endParaRPr lang="en-US" sz="3600" dirty="0">
              <a:solidFill>
                <a:srgbClr val="FF0000"/>
              </a:solidFill>
              <a:latin typeface="Gill Sans MT" panose="020B0502020104020203" pitchFamily="34" charset="0"/>
            </a:endParaRPr>
          </a:p>
        </p:txBody>
      </p:sp>
    </p:spTree>
    <p:extLst>
      <p:ext uri="{BB962C8B-B14F-4D97-AF65-F5344CB8AC3E}">
        <p14:creationId xmlns:p14="http://schemas.microsoft.com/office/powerpoint/2010/main" val="27955132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73123">
            <a:off x="251343" y="3514596"/>
            <a:ext cx="4549553" cy="318798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8347" y="3072716"/>
            <a:ext cx="7263654" cy="378528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567" y="0"/>
            <a:ext cx="11254902" cy="3242784"/>
          </a:xfrm>
          <a:prstGeom prst="rect">
            <a:avLst/>
          </a:prstGeom>
        </p:spPr>
      </p:pic>
    </p:spTree>
    <p:extLst>
      <p:ext uri="{BB962C8B-B14F-4D97-AF65-F5344CB8AC3E}">
        <p14:creationId xmlns:p14="http://schemas.microsoft.com/office/powerpoint/2010/main" val="3530842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365125"/>
            <a:ext cx="10515600" cy="868589"/>
          </a:xfrm>
        </p:spPr>
        <p:txBody>
          <a:bodyPr>
            <a:noAutofit/>
          </a:bodyPr>
          <a:lstStyle/>
          <a:p>
            <a:pPr algn="ctr"/>
            <a:r>
              <a:rPr lang="en-US" sz="6000" b="1" dirty="0" smtClean="0">
                <a:latin typeface="Gill Sans MT" panose="020B0502020104020203" pitchFamily="34" charset="0"/>
              </a:rPr>
              <a:t>Numbers for Thought</a:t>
            </a:r>
            <a:endParaRPr lang="en-US" sz="6000" b="1" dirty="0">
              <a:latin typeface="Gill Sans MT" panose="020B0502020104020203" pitchFamily="34" charset="0"/>
            </a:endParaRPr>
          </a:p>
        </p:txBody>
      </p:sp>
      <p:sp>
        <p:nvSpPr>
          <p:cNvPr id="3" name="Content Placeholder 2"/>
          <p:cNvSpPr>
            <a:spLocks noGrp="1"/>
          </p:cNvSpPr>
          <p:nvPr>
            <p:ph idx="1"/>
          </p:nvPr>
        </p:nvSpPr>
        <p:spPr>
          <a:xfrm>
            <a:off x="596900" y="1436914"/>
            <a:ext cx="10985500" cy="4670271"/>
          </a:xfrm>
        </p:spPr>
        <p:txBody>
          <a:bodyPr>
            <a:noAutofit/>
          </a:bodyPr>
          <a:lstStyle/>
          <a:p>
            <a:pPr marL="457200" indent="-457200">
              <a:lnSpc>
                <a:spcPct val="100000"/>
              </a:lnSpc>
              <a:spcBef>
                <a:spcPts val="0"/>
              </a:spcBef>
              <a:spcAft>
                <a:spcPts val="1200"/>
              </a:spcAft>
              <a:buClr>
                <a:srgbClr val="00848E"/>
              </a:buClr>
              <a:buSzPct val="110000"/>
              <a:buFont typeface="Wingdings" panose="05000000000000000000" pitchFamily="2" charset="2"/>
              <a:buChar char="§"/>
            </a:pPr>
            <a:r>
              <a:rPr lang="en-US" sz="4000" dirty="0" smtClean="0">
                <a:latin typeface="Gill Sans MT" panose="020B0502020104020203" pitchFamily="34" charset="0"/>
              </a:rPr>
              <a:t>$834 billion in credit card debt in 2018.</a:t>
            </a:r>
            <a:br>
              <a:rPr lang="en-US" sz="4000" dirty="0" smtClean="0">
                <a:latin typeface="Gill Sans MT" panose="020B0502020104020203" pitchFamily="34" charset="0"/>
              </a:rPr>
            </a:br>
            <a:r>
              <a:rPr lang="en-US" sz="4000" dirty="0" smtClean="0">
                <a:latin typeface="Gill Sans MT" panose="020B0502020104020203" pitchFamily="34" charset="0"/>
              </a:rPr>
              <a:t>Compare that to $733 billion in 2015.</a:t>
            </a:r>
          </a:p>
          <a:p>
            <a:pPr marL="457200" indent="-457200">
              <a:lnSpc>
                <a:spcPct val="100000"/>
              </a:lnSpc>
              <a:spcBef>
                <a:spcPts val="0"/>
              </a:spcBef>
              <a:spcAft>
                <a:spcPts val="1200"/>
              </a:spcAft>
              <a:buClr>
                <a:srgbClr val="00848E"/>
              </a:buClr>
              <a:buSzPct val="110000"/>
              <a:buFont typeface="Wingdings" panose="05000000000000000000" pitchFamily="2" charset="2"/>
              <a:buChar char="§"/>
            </a:pPr>
            <a:r>
              <a:rPr lang="en-US" sz="4000" dirty="0" smtClean="0">
                <a:latin typeface="Gill Sans MT" panose="020B0502020104020203" pitchFamily="34" charset="0"/>
              </a:rPr>
              <a:t>$96 billion in retail credit card debt.</a:t>
            </a:r>
          </a:p>
          <a:p>
            <a:pPr marL="457200" indent="-457200">
              <a:lnSpc>
                <a:spcPct val="100000"/>
              </a:lnSpc>
              <a:spcBef>
                <a:spcPts val="0"/>
              </a:spcBef>
              <a:spcAft>
                <a:spcPts val="1200"/>
              </a:spcAft>
              <a:buClr>
                <a:srgbClr val="00848E"/>
              </a:buClr>
              <a:buSzPct val="110000"/>
              <a:buFont typeface="Wingdings" panose="05000000000000000000" pitchFamily="2" charset="2"/>
              <a:buChar char="§"/>
            </a:pPr>
            <a:r>
              <a:rPr lang="en-US" sz="4000" dirty="0" smtClean="0">
                <a:latin typeface="Gill Sans MT" panose="020B0502020104020203" pitchFamily="34" charset="0"/>
              </a:rPr>
              <a:t>Average balances grow at 3%.</a:t>
            </a:r>
          </a:p>
          <a:p>
            <a:pPr marL="457200" indent="-457200">
              <a:lnSpc>
                <a:spcPct val="100000"/>
              </a:lnSpc>
              <a:spcBef>
                <a:spcPts val="0"/>
              </a:spcBef>
              <a:spcAft>
                <a:spcPts val="1200"/>
              </a:spcAft>
              <a:buClr>
                <a:srgbClr val="00848E"/>
              </a:buClr>
              <a:buSzPct val="110000"/>
              <a:buFont typeface="Wingdings" panose="05000000000000000000" pitchFamily="2" charset="2"/>
              <a:buChar char="§"/>
            </a:pPr>
            <a:r>
              <a:rPr lang="en-US" sz="4000" b="1" dirty="0" smtClean="0">
                <a:solidFill>
                  <a:srgbClr val="FF0000"/>
                </a:solidFill>
                <a:latin typeface="Gill Sans MT" panose="020B0502020104020203" pitchFamily="34" charset="0"/>
              </a:rPr>
              <a:t>Generation Z (our college student population) balances grew at 12%.</a:t>
            </a:r>
            <a:endParaRPr lang="en-US" dirty="0" smtClean="0"/>
          </a:p>
        </p:txBody>
      </p:sp>
    </p:spTree>
    <p:extLst>
      <p:ext uri="{BB962C8B-B14F-4D97-AF65-F5344CB8AC3E}">
        <p14:creationId xmlns:p14="http://schemas.microsoft.com/office/powerpoint/2010/main" val="6107647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1811" y="1416467"/>
            <a:ext cx="7948929" cy="4265917"/>
          </a:xfrm>
        </p:spPr>
        <p:txBody>
          <a:bodyPr/>
          <a:lstStyle/>
          <a:p>
            <a:pPr algn="ctr"/>
            <a:r>
              <a:rPr lang="en-US" b="1" dirty="0" smtClean="0">
                <a:solidFill>
                  <a:srgbClr val="FF0000"/>
                </a:solidFill>
                <a:latin typeface="Gill Sans MT" panose="020B0502020104020203" pitchFamily="34" charset="0"/>
              </a:rPr>
              <a:t>AS IF SCAMMING</a:t>
            </a:r>
            <a:br>
              <a:rPr lang="en-US" b="1" dirty="0" smtClean="0">
                <a:solidFill>
                  <a:srgbClr val="FF0000"/>
                </a:solidFill>
                <a:latin typeface="Gill Sans MT" panose="020B0502020104020203" pitchFamily="34" charset="0"/>
              </a:rPr>
            </a:br>
            <a:r>
              <a:rPr lang="en-US" b="1" dirty="0" smtClean="0">
                <a:solidFill>
                  <a:srgbClr val="FF0000"/>
                </a:solidFill>
                <a:latin typeface="Gill Sans MT" panose="020B0502020104020203" pitchFamily="34" charset="0"/>
              </a:rPr>
              <a:t>THE MOST VULNERABLE</a:t>
            </a:r>
            <a:br>
              <a:rPr lang="en-US" b="1" dirty="0" smtClean="0">
                <a:solidFill>
                  <a:srgbClr val="FF0000"/>
                </a:solidFill>
                <a:latin typeface="Gill Sans MT" panose="020B0502020104020203" pitchFamily="34" charset="0"/>
              </a:rPr>
            </a:br>
            <a:r>
              <a:rPr lang="en-US" b="1" dirty="0" smtClean="0">
                <a:solidFill>
                  <a:srgbClr val="FF0000"/>
                </a:solidFill>
                <a:latin typeface="Gill Sans MT" panose="020B0502020104020203" pitchFamily="34" charset="0"/>
              </a:rPr>
              <a:t>WASN’T BAD ENOUGH…</a:t>
            </a:r>
            <a:endParaRPr lang="en-US" b="1" dirty="0">
              <a:solidFill>
                <a:srgbClr val="FF0000"/>
              </a:solidFill>
              <a:latin typeface="Gill Sans MT" panose="020B0502020104020203"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3068" y="1416467"/>
            <a:ext cx="2938743" cy="4265917"/>
          </a:xfrm>
        </p:spPr>
      </p:pic>
    </p:spTree>
    <p:extLst>
      <p:ext uri="{BB962C8B-B14F-4D97-AF65-F5344CB8AC3E}">
        <p14:creationId xmlns:p14="http://schemas.microsoft.com/office/powerpoint/2010/main" val="29645305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35075"/>
          </a:xfrm>
        </p:spPr>
        <p:txBody>
          <a:bodyPr>
            <a:normAutofit/>
          </a:bodyPr>
          <a:lstStyle/>
          <a:p>
            <a:pPr algn="ctr"/>
            <a:r>
              <a:rPr lang="en-US" sz="4800" b="1" dirty="0" smtClean="0">
                <a:latin typeface="Gill Sans MT" panose="020B0502020104020203" pitchFamily="34" charset="0"/>
              </a:rPr>
              <a:t>The Rise of FinTech</a:t>
            </a:r>
            <a:endParaRPr lang="en-US" sz="4800" b="1" dirty="0">
              <a:latin typeface="Gill Sans MT" panose="020B0502020104020203" pitchFamily="34" charset="0"/>
            </a:endParaRPr>
          </a:p>
        </p:txBody>
      </p:sp>
      <p:sp>
        <p:nvSpPr>
          <p:cNvPr id="3" name="Content Placeholder 2"/>
          <p:cNvSpPr>
            <a:spLocks noGrp="1"/>
          </p:cNvSpPr>
          <p:nvPr>
            <p:ph idx="1"/>
          </p:nvPr>
        </p:nvSpPr>
        <p:spPr>
          <a:xfrm>
            <a:off x="838200" y="1600200"/>
            <a:ext cx="10845800" cy="4907604"/>
          </a:xfrm>
        </p:spPr>
        <p:txBody>
          <a:bodyPr>
            <a:normAutofit fontScale="92500"/>
          </a:bodyPr>
          <a:lstStyle/>
          <a:p>
            <a:pPr>
              <a:lnSpc>
                <a:spcPct val="100000"/>
              </a:lnSpc>
              <a:spcBef>
                <a:spcPts val="0"/>
              </a:spcBef>
              <a:spcAft>
                <a:spcPts val="1200"/>
              </a:spcAft>
              <a:buClr>
                <a:srgbClr val="00848E"/>
              </a:buClr>
              <a:buFont typeface="Wingdings" panose="05000000000000000000" pitchFamily="2" charset="2"/>
              <a:buChar char="§"/>
            </a:pPr>
            <a:r>
              <a:rPr lang="en-US" sz="3600" dirty="0" smtClean="0">
                <a:latin typeface="Gill Sans MT" panose="020B0502020104020203" pitchFamily="34" charset="0"/>
              </a:rPr>
              <a:t>Financial tech companies have emerged in recent years and adapted online lending, banking, payment processing and credit.</a:t>
            </a:r>
          </a:p>
          <a:p>
            <a:pPr>
              <a:lnSpc>
                <a:spcPct val="100000"/>
              </a:lnSpc>
              <a:spcBef>
                <a:spcPts val="0"/>
              </a:spcBef>
              <a:spcAft>
                <a:spcPts val="1200"/>
              </a:spcAft>
              <a:buClr>
                <a:srgbClr val="00848E"/>
              </a:buClr>
              <a:buFont typeface="Wingdings" panose="05000000000000000000" pitchFamily="2" charset="2"/>
              <a:buChar char="§"/>
            </a:pPr>
            <a:r>
              <a:rPr lang="en-US" sz="3600" dirty="0" smtClean="0">
                <a:latin typeface="Gill Sans MT" panose="020B0502020104020203" pitchFamily="34" charset="0"/>
              </a:rPr>
              <a:t>FinTech providers are working with several types of credit channels to help make lending “easier” for consumers.</a:t>
            </a:r>
          </a:p>
          <a:p>
            <a:pPr>
              <a:lnSpc>
                <a:spcPct val="100000"/>
              </a:lnSpc>
              <a:spcBef>
                <a:spcPts val="0"/>
              </a:spcBef>
              <a:spcAft>
                <a:spcPts val="1200"/>
              </a:spcAft>
              <a:buClr>
                <a:srgbClr val="00848E"/>
              </a:buClr>
              <a:buFont typeface="Wingdings" panose="05000000000000000000" pitchFamily="2" charset="2"/>
              <a:buChar char="§"/>
            </a:pPr>
            <a:r>
              <a:rPr lang="en-US" sz="3600" dirty="0" smtClean="0">
                <a:latin typeface="Gill Sans MT" panose="020B0502020104020203" pitchFamily="34" charset="0"/>
              </a:rPr>
              <a:t>Using alternative data reports.</a:t>
            </a:r>
          </a:p>
          <a:p>
            <a:pPr>
              <a:lnSpc>
                <a:spcPct val="100000"/>
              </a:lnSpc>
              <a:spcBef>
                <a:spcPts val="0"/>
              </a:spcBef>
              <a:spcAft>
                <a:spcPts val="1200"/>
              </a:spcAft>
              <a:buClr>
                <a:srgbClr val="00848E"/>
              </a:buClr>
              <a:buFont typeface="Wingdings" panose="05000000000000000000" pitchFamily="2" charset="2"/>
              <a:buChar char="§"/>
            </a:pPr>
            <a:r>
              <a:rPr lang="en-US" sz="3600" dirty="0" smtClean="0">
                <a:latin typeface="Gill Sans MT" panose="020B0502020104020203" pitchFamily="34" charset="0"/>
              </a:rPr>
              <a:t>Relative to the numbers, millennials open more loans with FinTechs than any other age group.</a:t>
            </a:r>
            <a:endParaRPr lang="en-US" sz="3600" dirty="0">
              <a:latin typeface="Gill Sans MT" panose="020B0502020104020203" pitchFamily="34" charset="0"/>
            </a:endParaRPr>
          </a:p>
        </p:txBody>
      </p:sp>
    </p:spTree>
    <p:extLst>
      <p:ext uri="{BB962C8B-B14F-4D97-AF65-F5344CB8AC3E}">
        <p14:creationId xmlns:p14="http://schemas.microsoft.com/office/powerpoint/2010/main" val="4162224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3783846" y="2575561"/>
            <a:ext cx="3744277" cy="3744277"/>
          </a:xfrm>
          <a:prstGeom prst="rect">
            <a:avLst/>
          </a:prstGeom>
        </p:spPr>
      </p:pic>
      <p:pic>
        <p:nvPicPr>
          <p:cNvPr id="5" name="Picture 4"/>
          <p:cNvPicPr>
            <a:picLocks noChangeAspect="1"/>
          </p:cNvPicPr>
          <p:nvPr/>
        </p:nvPicPr>
        <p:blipFill>
          <a:blip r:embed="rId3"/>
          <a:stretch>
            <a:fillRect/>
          </a:stretch>
        </p:blipFill>
        <p:spPr>
          <a:xfrm>
            <a:off x="1480185" y="970598"/>
            <a:ext cx="2143125" cy="2143125"/>
          </a:xfrm>
          <a:prstGeom prst="rect">
            <a:avLst/>
          </a:prstGeom>
        </p:spPr>
      </p:pic>
      <p:pic>
        <p:nvPicPr>
          <p:cNvPr id="6" name="Picture 5"/>
          <p:cNvPicPr>
            <a:picLocks noChangeAspect="1"/>
          </p:cNvPicPr>
          <p:nvPr/>
        </p:nvPicPr>
        <p:blipFill>
          <a:blip r:embed="rId4"/>
          <a:stretch>
            <a:fillRect/>
          </a:stretch>
        </p:blipFill>
        <p:spPr>
          <a:xfrm>
            <a:off x="4504154" y="970598"/>
            <a:ext cx="2143125" cy="2143125"/>
          </a:xfrm>
          <a:prstGeom prst="rect">
            <a:avLst/>
          </a:prstGeom>
        </p:spPr>
      </p:pic>
      <p:pic>
        <p:nvPicPr>
          <p:cNvPr id="7" name="Picture 6"/>
          <p:cNvPicPr>
            <a:picLocks noChangeAspect="1"/>
          </p:cNvPicPr>
          <p:nvPr/>
        </p:nvPicPr>
        <p:blipFill>
          <a:blip r:embed="rId5"/>
          <a:stretch>
            <a:fillRect/>
          </a:stretch>
        </p:blipFill>
        <p:spPr>
          <a:xfrm>
            <a:off x="7688659" y="3929795"/>
            <a:ext cx="2943225" cy="1552575"/>
          </a:xfrm>
          <a:prstGeom prst="rect">
            <a:avLst/>
          </a:prstGeom>
        </p:spPr>
      </p:pic>
      <p:pic>
        <p:nvPicPr>
          <p:cNvPr id="8" name="Picture 7"/>
          <p:cNvPicPr>
            <a:picLocks noChangeAspect="1"/>
          </p:cNvPicPr>
          <p:nvPr/>
        </p:nvPicPr>
        <p:blipFill>
          <a:blip r:embed="rId6"/>
          <a:stretch>
            <a:fillRect/>
          </a:stretch>
        </p:blipFill>
        <p:spPr>
          <a:xfrm>
            <a:off x="594360" y="3929795"/>
            <a:ext cx="3028950" cy="1514475"/>
          </a:xfrm>
          <a:prstGeom prst="rect">
            <a:avLst/>
          </a:prstGeom>
        </p:spPr>
      </p:pic>
      <p:pic>
        <p:nvPicPr>
          <p:cNvPr id="9" name="Picture 8"/>
          <p:cNvPicPr>
            <a:picLocks noChangeAspect="1"/>
          </p:cNvPicPr>
          <p:nvPr/>
        </p:nvPicPr>
        <p:blipFill>
          <a:blip r:embed="rId7"/>
          <a:stretch>
            <a:fillRect/>
          </a:stretch>
        </p:blipFill>
        <p:spPr>
          <a:xfrm>
            <a:off x="7528123" y="1508761"/>
            <a:ext cx="4286250" cy="1066800"/>
          </a:xfrm>
          <a:prstGeom prst="rect">
            <a:avLst/>
          </a:prstGeom>
        </p:spPr>
      </p:pic>
    </p:spTree>
    <p:extLst>
      <p:ext uri="{BB962C8B-B14F-4D97-AF65-F5344CB8AC3E}">
        <p14:creationId xmlns:p14="http://schemas.microsoft.com/office/powerpoint/2010/main" val="34326570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844"/>
            <a:ext cx="10515600" cy="1325563"/>
          </a:xfrm>
        </p:spPr>
        <p:txBody>
          <a:bodyPr/>
          <a:lstStyle/>
          <a:p>
            <a:pPr algn="ctr"/>
            <a:r>
              <a:rPr lang="en-US" b="1" dirty="0" smtClean="0">
                <a:latin typeface="Gill Sans MT" panose="020B0502020104020203" pitchFamily="34" charset="0"/>
              </a:rPr>
              <a:t>What’s Alternative Data?</a:t>
            </a:r>
            <a:endParaRPr lang="en-US" b="1" dirty="0">
              <a:latin typeface="Gill Sans MT" panose="020B0502020104020203" pitchFamily="34" charset="0"/>
            </a:endParaRPr>
          </a:p>
        </p:txBody>
      </p:sp>
      <p:sp>
        <p:nvSpPr>
          <p:cNvPr id="3" name="Content Placeholder 2"/>
          <p:cNvSpPr>
            <a:spLocks noGrp="1"/>
          </p:cNvSpPr>
          <p:nvPr>
            <p:ph idx="1"/>
          </p:nvPr>
        </p:nvSpPr>
        <p:spPr>
          <a:xfrm>
            <a:off x="838200" y="1486407"/>
            <a:ext cx="10932268" cy="5060308"/>
          </a:xfrm>
        </p:spPr>
        <p:txBody>
          <a:bodyPr>
            <a:normAutofit fontScale="92500" lnSpcReduction="10000"/>
          </a:bodyPr>
          <a:lstStyle/>
          <a:p>
            <a:pPr>
              <a:lnSpc>
                <a:spcPct val="100000"/>
              </a:lnSpc>
              <a:spcBef>
                <a:spcPts val="0"/>
              </a:spcBef>
              <a:spcAft>
                <a:spcPts val="1200"/>
              </a:spcAft>
              <a:buClr>
                <a:srgbClr val="00848E"/>
              </a:buClr>
              <a:buFont typeface="Wingdings" panose="05000000000000000000" pitchFamily="2" charset="2"/>
              <a:buChar char="§"/>
            </a:pPr>
            <a:r>
              <a:rPr lang="en-US" sz="3600" dirty="0" smtClean="0">
                <a:latin typeface="Gill Sans MT" panose="020B0502020104020203" pitchFamily="34" charset="0"/>
              </a:rPr>
              <a:t>80% of lenders rely on a credit report (FICO, Vantage Score) to make a credit decision.</a:t>
            </a:r>
          </a:p>
          <a:p>
            <a:pPr>
              <a:lnSpc>
                <a:spcPct val="100000"/>
              </a:lnSpc>
              <a:spcBef>
                <a:spcPts val="0"/>
              </a:spcBef>
              <a:spcAft>
                <a:spcPts val="1200"/>
              </a:spcAft>
              <a:buClr>
                <a:srgbClr val="00848E"/>
              </a:buClr>
              <a:buFont typeface="Wingdings" panose="05000000000000000000" pitchFamily="2" charset="2"/>
              <a:buChar char="§"/>
            </a:pPr>
            <a:r>
              <a:rPr lang="en-US" sz="3600" dirty="0" smtClean="0">
                <a:latin typeface="Gill Sans MT" panose="020B0502020104020203" pitchFamily="34" charset="0"/>
              </a:rPr>
              <a:t>20% use alternative credit data to further evaluate a consumer for a more rounded view of their credit and payment history.</a:t>
            </a:r>
          </a:p>
          <a:p>
            <a:pPr>
              <a:lnSpc>
                <a:spcPct val="100000"/>
              </a:lnSpc>
              <a:spcBef>
                <a:spcPts val="0"/>
              </a:spcBef>
              <a:spcAft>
                <a:spcPts val="1200"/>
              </a:spcAft>
              <a:buClr>
                <a:srgbClr val="00848E"/>
              </a:buClr>
              <a:buFont typeface="Wingdings" panose="05000000000000000000" pitchFamily="2" charset="2"/>
              <a:buChar char="§"/>
            </a:pPr>
            <a:r>
              <a:rPr lang="en-US" sz="3600" dirty="0" smtClean="0">
                <a:latin typeface="Gill Sans MT" panose="020B0502020104020203" pitchFamily="34" charset="0"/>
              </a:rPr>
              <a:t>This is in the form of cell phone bills, rent and utility payment history and short term loans.</a:t>
            </a:r>
          </a:p>
          <a:p>
            <a:pPr>
              <a:lnSpc>
                <a:spcPct val="100000"/>
              </a:lnSpc>
              <a:spcBef>
                <a:spcPts val="0"/>
              </a:spcBef>
              <a:spcAft>
                <a:spcPts val="1200"/>
              </a:spcAft>
              <a:buClr>
                <a:srgbClr val="00848E"/>
              </a:buClr>
              <a:buFont typeface="Wingdings" panose="05000000000000000000" pitchFamily="2" charset="2"/>
              <a:buChar char="§"/>
            </a:pPr>
            <a:r>
              <a:rPr lang="en-US" sz="3600" dirty="0" smtClean="0">
                <a:latin typeface="Gill Sans MT" panose="020B0502020104020203" pitchFamily="34" charset="0"/>
              </a:rPr>
              <a:t>As well, other trending data and attributes such as social media.</a:t>
            </a:r>
          </a:p>
        </p:txBody>
      </p:sp>
    </p:spTree>
    <p:extLst>
      <p:ext uri="{BB962C8B-B14F-4D97-AF65-F5344CB8AC3E}">
        <p14:creationId xmlns:p14="http://schemas.microsoft.com/office/powerpoint/2010/main" val="24193396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9483"/>
            <a:ext cx="10515600" cy="1325563"/>
          </a:xfrm>
        </p:spPr>
        <p:txBody>
          <a:bodyPr/>
          <a:lstStyle/>
          <a:p>
            <a:pPr algn="ctr"/>
            <a:r>
              <a:rPr lang="en-US" b="1" dirty="0" smtClean="0">
                <a:latin typeface="Gill Sans MT" panose="020B0502020104020203" pitchFamily="34" charset="0"/>
              </a:rPr>
              <a:t>The Good, The Bad, The Ugly</a:t>
            </a:r>
            <a:endParaRPr lang="en-US" b="1" dirty="0">
              <a:latin typeface="Gill Sans MT" panose="020B0502020104020203" pitchFamily="34" charset="0"/>
            </a:endParaRPr>
          </a:p>
        </p:txBody>
      </p:sp>
      <p:sp>
        <p:nvSpPr>
          <p:cNvPr id="3" name="Content Placeholder 2"/>
          <p:cNvSpPr>
            <a:spLocks noGrp="1"/>
          </p:cNvSpPr>
          <p:nvPr>
            <p:ph idx="1"/>
          </p:nvPr>
        </p:nvSpPr>
        <p:spPr>
          <a:xfrm>
            <a:off x="838200" y="1535046"/>
            <a:ext cx="10941996" cy="5108945"/>
          </a:xfrm>
        </p:spPr>
        <p:txBody>
          <a:bodyPr>
            <a:normAutofit fontScale="92500" lnSpcReduction="20000"/>
          </a:bodyPr>
          <a:lstStyle/>
          <a:p>
            <a:pPr>
              <a:lnSpc>
                <a:spcPct val="100000"/>
              </a:lnSpc>
              <a:spcBef>
                <a:spcPts val="0"/>
              </a:spcBef>
              <a:spcAft>
                <a:spcPts val="1200"/>
              </a:spcAft>
              <a:buClr>
                <a:srgbClr val="00848E"/>
              </a:buClr>
              <a:buFont typeface="Wingdings" panose="05000000000000000000" pitchFamily="2" charset="2"/>
              <a:buChar char="§"/>
            </a:pPr>
            <a:r>
              <a:rPr lang="en-US" sz="3600" b="1" dirty="0" smtClean="0">
                <a:latin typeface="Gill Sans MT" panose="020B0502020104020203" pitchFamily="34" charset="0"/>
              </a:rPr>
              <a:t> The Good:</a:t>
            </a:r>
            <a:r>
              <a:rPr lang="en-US" sz="3600" dirty="0" smtClean="0">
                <a:latin typeface="Gill Sans MT" panose="020B0502020104020203" pitchFamily="34" charset="0"/>
              </a:rPr>
              <a:t> For many, a history of rent and utility payments is great. It helps build the entire picture for someone who does not have too much credit history. </a:t>
            </a:r>
            <a:r>
              <a:rPr lang="en-US" sz="3600" i="1" dirty="0" smtClean="0">
                <a:latin typeface="Gill Sans MT" panose="020B0502020104020203" pitchFamily="34" charset="0"/>
              </a:rPr>
              <a:t>2019 Launch–Experian Boost helps consumers with limited credit build their profile to include rent, mobile phone history, etc.</a:t>
            </a:r>
          </a:p>
          <a:p>
            <a:pPr>
              <a:lnSpc>
                <a:spcPct val="100000"/>
              </a:lnSpc>
              <a:spcBef>
                <a:spcPts val="0"/>
              </a:spcBef>
              <a:spcAft>
                <a:spcPts val="1200"/>
              </a:spcAft>
              <a:buClr>
                <a:srgbClr val="00848E"/>
              </a:buClr>
              <a:buFont typeface="Wingdings" panose="05000000000000000000" pitchFamily="2" charset="2"/>
              <a:buChar char="§"/>
            </a:pPr>
            <a:r>
              <a:rPr lang="en-US" sz="3600" b="1" dirty="0" smtClean="0">
                <a:latin typeface="Gill Sans MT" panose="020B0502020104020203" pitchFamily="34" charset="0"/>
              </a:rPr>
              <a:t> The Bad:</a:t>
            </a:r>
            <a:r>
              <a:rPr lang="en-US" sz="3600" dirty="0" smtClean="0">
                <a:latin typeface="Gill Sans MT" panose="020B0502020104020203" pitchFamily="34" charset="0"/>
              </a:rPr>
              <a:t> Trending also incorporates what we include with social media. Photos of back to back weekends at Coachella coupled with hundreds of photos of extra curricular activities.</a:t>
            </a:r>
          </a:p>
          <a:p>
            <a:pPr>
              <a:lnSpc>
                <a:spcPct val="100000"/>
              </a:lnSpc>
              <a:spcBef>
                <a:spcPts val="0"/>
              </a:spcBef>
              <a:spcAft>
                <a:spcPts val="1200"/>
              </a:spcAft>
              <a:buClr>
                <a:srgbClr val="00848E"/>
              </a:buClr>
              <a:buFont typeface="Wingdings" panose="05000000000000000000" pitchFamily="2" charset="2"/>
              <a:buChar char="§"/>
            </a:pPr>
            <a:r>
              <a:rPr lang="en-US" sz="3600" b="1" dirty="0" smtClean="0">
                <a:latin typeface="Gill Sans MT" panose="020B0502020104020203" pitchFamily="34" charset="0"/>
              </a:rPr>
              <a:t> The Ugly: </a:t>
            </a:r>
            <a:r>
              <a:rPr lang="en-US" sz="3600" dirty="0" smtClean="0">
                <a:latin typeface="Gill Sans MT" panose="020B0502020104020203" pitchFamily="34" charset="0"/>
              </a:rPr>
              <a:t>Peer-to-Peer lending with no rules, no regulations, no boundaries.</a:t>
            </a:r>
            <a:endParaRPr lang="en-US" sz="3600" dirty="0">
              <a:latin typeface="Gill Sans MT" panose="020B0502020104020203" pitchFamily="34" charset="0"/>
            </a:endParaRPr>
          </a:p>
        </p:txBody>
      </p:sp>
    </p:spTree>
    <p:extLst>
      <p:ext uri="{BB962C8B-B14F-4D97-AF65-F5344CB8AC3E}">
        <p14:creationId xmlns:p14="http://schemas.microsoft.com/office/powerpoint/2010/main" val="23174767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9755"/>
            <a:ext cx="10515600" cy="1325563"/>
          </a:xfrm>
        </p:spPr>
        <p:txBody>
          <a:bodyPr>
            <a:normAutofit/>
          </a:bodyPr>
          <a:lstStyle/>
          <a:p>
            <a:pPr algn="ctr"/>
            <a:r>
              <a:rPr lang="en-US" sz="4800" b="1" dirty="0" smtClean="0">
                <a:latin typeface="Gill Sans MT" panose="020B0502020104020203" pitchFamily="34" charset="0"/>
              </a:rPr>
              <a:t>Peer-to-Peer Lending</a:t>
            </a:r>
            <a:endParaRPr lang="en-US" sz="4800" b="1" dirty="0">
              <a:latin typeface="Gill Sans MT" panose="020B0502020104020203" pitchFamily="34" charset="0"/>
            </a:endParaRPr>
          </a:p>
        </p:txBody>
      </p:sp>
      <p:sp>
        <p:nvSpPr>
          <p:cNvPr id="3" name="Content Placeholder 2"/>
          <p:cNvSpPr>
            <a:spLocks noGrp="1"/>
          </p:cNvSpPr>
          <p:nvPr>
            <p:ph idx="1"/>
          </p:nvPr>
        </p:nvSpPr>
        <p:spPr>
          <a:xfrm>
            <a:off x="838200" y="1525318"/>
            <a:ext cx="10708532" cy="4651645"/>
          </a:xfrm>
        </p:spPr>
        <p:txBody>
          <a:bodyPr>
            <a:normAutofit lnSpcReduction="10000"/>
          </a:bodyPr>
          <a:lstStyle/>
          <a:p>
            <a:pPr marL="0" indent="0">
              <a:lnSpc>
                <a:spcPct val="114000"/>
              </a:lnSpc>
              <a:spcBef>
                <a:spcPts val="0"/>
              </a:spcBef>
              <a:spcAft>
                <a:spcPts val="1200"/>
              </a:spcAft>
              <a:buClr>
                <a:srgbClr val="00848E"/>
              </a:buClr>
              <a:buNone/>
            </a:pPr>
            <a:r>
              <a:rPr lang="en-US" sz="3600" dirty="0" smtClean="0">
                <a:latin typeface="Gill Sans MT" panose="020B0502020104020203" pitchFamily="34" charset="0"/>
              </a:rPr>
              <a:t> </a:t>
            </a:r>
            <a:r>
              <a:rPr lang="en-US" sz="3600" b="1" dirty="0" smtClean="0">
                <a:latin typeface="Gill Sans MT" panose="020B0502020104020203" pitchFamily="34" charset="0"/>
              </a:rPr>
              <a:t>Upstart</a:t>
            </a:r>
          </a:p>
          <a:p>
            <a:pPr>
              <a:lnSpc>
                <a:spcPct val="114000"/>
              </a:lnSpc>
              <a:spcBef>
                <a:spcPts val="0"/>
              </a:spcBef>
              <a:spcAft>
                <a:spcPts val="1200"/>
              </a:spcAft>
              <a:buClr>
                <a:srgbClr val="00848E"/>
              </a:buClr>
              <a:buFont typeface="Wingdings" panose="05000000000000000000" pitchFamily="2" charset="2"/>
              <a:buChar char="§"/>
            </a:pPr>
            <a:r>
              <a:rPr lang="en-US" sz="3600" dirty="0" smtClean="0">
                <a:latin typeface="Gill Sans MT" panose="020B0502020104020203" pitchFamily="34" charset="0"/>
              </a:rPr>
              <a:t>Uses </a:t>
            </a:r>
            <a:r>
              <a:rPr lang="en-US" sz="3600" dirty="0">
                <a:latin typeface="Gill Sans MT" panose="020B0502020104020203" pitchFamily="34" charset="0"/>
              </a:rPr>
              <a:t>alternative data such as education, employment history and whether applicants know their own credit score to underwrite and price loans. </a:t>
            </a:r>
            <a:endParaRPr lang="en-US" sz="3600" dirty="0" smtClean="0">
              <a:latin typeface="Gill Sans MT" panose="020B0502020104020203" pitchFamily="34" charset="0"/>
            </a:endParaRPr>
          </a:p>
          <a:p>
            <a:pPr>
              <a:lnSpc>
                <a:spcPct val="114000"/>
              </a:lnSpc>
              <a:spcBef>
                <a:spcPts val="0"/>
              </a:spcBef>
              <a:spcAft>
                <a:spcPts val="1200"/>
              </a:spcAft>
              <a:buClr>
                <a:srgbClr val="00848E"/>
              </a:buClr>
              <a:buFont typeface="Wingdings" panose="05000000000000000000" pitchFamily="2" charset="2"/>
              <a:buChar char="§"/>
            </a:pPr>
            <a:r>
              <a:rPr lang="en-US" sz="3600" dirty="0" smtClean="0">
                <a:latin typeface="Gill Sans MT" panose="020B0502020104020203" pitchFamily="34" charset="0"/>
              </a:rPr>
              <a:t> After </a:t>
            </a:r>
            <a:r>
              <a:rPr lang="en-US" sz="3600" dirty="0">
                <a:latin typeface="Gill Sans MT" panose="020B0502020104020203" pitchFamily="34" charset="0"/>
              </a:rPr>
              <a:t>five years of training its algorithms, it now approves 47% of loans without human intervention and with some of the lowest default rates in the industry. </a:t>
            </a:r>
          </a:p>
        </p:txBody>
      </p:sp>
    </p:spTree>
    <p:extLst>
      <p:ext uri="{BB962C8B-B14F-4D97-AF65-F5344CB8AC3E}">
        <p14:creationId xmlns:p14="http://schemas.microsoft.com/office/powerpoint/2010/main" val="11965410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5375"/>
          </a:xfrm>
        </p:spPr>
        <p:txBody>
          <a:bodyPr>
            <a:normAutofit/>
          </a:bodyPr>
          <a:lstStyle/>
          <a:p>
            <a:pPr algn="ctr"/>
            <a:r>
              <a:rPr lang="en-US" sz="4800" b="1" dirty="0" smtClean="0">
                <a:latin typeface="Gill Sans MT" panose="020B0502020104020203" pitchFamily="34" charset="0"/>
              </a:rPr>
              <a:t>Affirm</a:t>
            </a:r>
            <a:endParaRPr lang="en-US" sz="4800" b="1" dirty="0">
              <a:latin typeface="Gill Sans MT" panose="020B0502020104020203" pitchFamily="34" charset="0"/>
            </a:endParaRPr>
          </a:p>
        </p:txBody>
      </p:sp>
      <p:sp>
        <p:nvSpPr>
          <p:cNvPr id="3" name="Content Placeholder 2"/>
          <p:cNvSpPr>
            <a:spLocks noGrp="1"/>
          </p:cNvSpPr>
          <p:nvPr>
            <p:ph idx="1"/>
          </p:nvPr>
        </p:nvSpPr>
        <p:spPr>
          <a:xfrm>
            <a:off x="838200" y="1460500"/>
            <a:ext cx="10985500" cy="5054600"/>
          </a:xfrm>
        </p:spPr>
        <p:txBody>
          <a:bodyPr>
            <a:normAutofit/>
          </a:bodyPr>
          <a:lstStyle/>
          <a:p>
            <a:pPr>
              <a:lnSpc>
                <a:spcPct val="114000"/>
              </a:lnSpc>
              <a:spcBef>
                <a:spcPts val="0"/>
              </a:spcBef>
              <a:spcAft>
                <a:spcPts val="1200"/>
              </a:spcAft>
              <a:buClr>
                <a:srgbClr val="00848E"/>
              </a:buClr>
              <a:buFont typeface="Wingdings" panose="05000000000000000000" pitchFamily="2" charset="2"/>
              <a:buChar char="§"/>
            </a:pPr>
            <a:r>
              <a:rPr lang="en-US" sz="3600" dirty="0" smtClean="0">
                <a:latin typeface="Gill Sans MT" panose="020B0502020104020203" pitchFamily="34" charset="0"/>
              </a:rPr>
              <a:t> Makes </a:t>
            </a:r>
            <a:r>
              <a:rPr lang="en-US" sz="3600" dirty="0">
                <a:latin typeface="Gill Sans MT" panose="020B0502020104020203" pitchFamily="34" charset="0"/>
              </a:rPr>
              <a:t>instant </a:t>
            </a:r>
            <a:r>
              <a:rPr lang="en-US" sz="3600" dirty="0" smtClean="0">
                <a:latin typeface="Gill Sans MT" panose="020B0502020104020203" pitchFamily="34" charset="0"/>
              </a:rPr>
              <a:t>3, 6 and </a:t>
            </a:r>
            <a:r>
              <a:rPr lang="en-US" sz="3600" dirty="0">
                <a:latin typeface="Gill Sans MT" panose="020B0502020104020203" pitchFamily="34" charset="0"/>
              </a:rPr>
              <a:t>12 month loans for purchases from 1,500 online merchants. </a:t>
            </a:r>
            <a:endParaRPr lang="en-US" sz="3600" dirty="0" smtClean="0">
              <a:latin typeface="Gill Sans MT" panose="020B0502020104020203" pitchFamily="34" charset="0"/>
            </a:endParaRPr>
          </a:p>
          <a:p>
            <a:pPr>
              <a:lnSpc>
                <a:spcPct val="114000"/>
              </a:lnSpc>
              <a:spcBef>
                <a:spcPts val="0"/>
              </a:spcBef>
              <a:spcAft>
                <a:spcPts val="1200"/>
              </a:spcAft>
              <a:buClr>
                <a:srgbClr val="00848E"/>
              </a:buClr>
              <a:buFont typeface="Wingdings" panose="05000000000000000000" pitchFamily="2" charset="2"/>
              <a:buChar char="§"/>
            </a:pPr>
            <a:r>
              <a:rPr lang="en-US" sz="3600" dirty="0" smtClean="0">
                <a:latin typeface="Gill Sans MT" panose="020B0502020104020203" pitchFamily="34" charset="0"/>
              </a:rPr>
              <a:t> A </a:t>
            </a:r>
            <a:r>
              <a:rPr lang="en-US" sz="3600" dirty="0">
                <a:latin typeface="Gill Sans MT" panose="020B0502020104020203" pitchFamily="34" charset="0"/>
              </a:rPr>
              <a:t>handful of sellers subsidize 0% rates, but most loans carry annual interest rates of 10% to 30</a:t>
            </a:r>
            <a:r>
              <a:rPr lang="en-US" sz="3600" dirty="0" smtClean="0">
                <a:latin typeface="Gill Sans MT" panose="020B0502020104020203" pitchFamily="34" charset="0"/>
              </a:rPr>
              <a:t>%.</a:t>
            </a:r>
          </a:p>
          <a:p>
            <a:pPr>
              <a:lnSpc>
                <a:spcPct val="114000"/>
              </a:lnSpc>
              <a:spcBef>
                <a:spcPts val="0"/>
              </a:spcBef>
              <a:spcAft>
                <a:spcPts val="1200"/>
              </a:spcAft>
              <a:buClr>
                <a:srgbClr val="00848E"/>
              </a:buClr>
              <a:buFont typeface="Wingdings" panose="05000000000000000000" pitchFamily="2" charset="2"/>
              <a:buChar char="§"/>
            </a:pPr>
            <a:r>
              <a:rPr lang="en-US" sz="3600" dirty="0" smtClean="0">
                <a:latin typeface="Gill Sans MT" panose="020B0502020104020203" pitchFamily="34" charset="0"/>
              </a:rPr>
              <a:t> More </a:t>
            </a:r>
            <a:r>
              <a:rPr lang="en-US" sz="3600" dirty="0">
                <a:latin typeface="Gill Sans MT" panose="020B0502020104020203" pitchFamily="34" charset="0"/>
              </a:rPr>
              <a:t>than 1 million loans issued. Partners include Wayfair and Expedia</a:t>
            </a:r>
            <a:r>
              <a:rPr lang="en-US" sz="3600" dirty="0" smtClean="0">
                <a:latin typeface="Gill Sans MT" panose="020B0502020104020203" pitchFamily="34" charset="0"/>
              </a:rPr>
              <a:t>.</a:t>
            </a:r>
            <a:endParaRPr lang="en-US" sz="3600" dirty="0">
              <a:latin typeface="Gill Sans MT" panose="020B0502020104020203" pitchFamily="34" charset="0"/>
            </a:endParaRPr>
          </a:p>
        </p:txBody>
      </p:sp>
    </p:spTree>
    <p:extLst>
      <p:ext uri="{BB962C8B-B14F-4D97-AF65-F5344CB8AC3E}">
        <p14:creationId xmlns:p14="http://schemas.microsoft.com/office/powerpoint/2010/main" val="28214598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1" cy="685800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69036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latin typeface="Gill Sans MT" panose="020B0502020104020203" pitchFamily="34" charset="0"/>
              </a:rPr>
              <a:t>Kabbage</a:t>
            </a:r>
            <a:endParaRPr lang="en-US" sz="4800" b="1" dirty="0">
              <a:latin typeface="Gill Sans MT" panose="020B0502020104020203" pitchFamily="34" charset="0"/>
            </a:endParaRPr>
          </a:p>
        </p:txBody>
      </p:sp>
      <p:sp>
        <p:nvSpPr>
          <p:cNvPr id="3" name="Content Placeholder 2"/>
          <p:cNvSpPr>
            <a:spLocks noGrp="1"/>
          </p:cNvSpPr>
          <p:nvPr>
            <p:ph idx="1"/>
          </p:nvPr>
        </p:nvSpPr>
        <p:spPr/>
        <p:txBody>
          <a:bodyPr>
            <a:normAutofit/>
          </a:bodyPr>
          <a:lstStyle/>
          <a:p>
            <a:pPr>
              <a:lnSpc>
                <a:spcPct val="114000"/>
              </a:lnSpc>
              <a:spcBef>
                <a:spcPts val="0"/>
              </a:spcBef>
              <a:spcAft>
                <a:spcPts val="1200"/>
              </a:spcAft>
              <a:buClr>
                <a:srgbClr val="00848E"/>
              </a:buClr>
              <a:buFont typeface="Wingdings" panose="05000000000000000000" pitchFamily="2" charset="2"/>
              <a:buChar char="§"/>
            </a:pPr>
            <a:r>
              <a:rPr lang="en-US" sz="3600" dirty="0" smtClean="0">
                <a:latin typeface="Gill Sans MT" panose="020B0502020104020203" pitchFamily="34" charset="0"/>
              </a:rPr>
              <a:t> Lending </a:t>
            </a:r>
            <a:r>
              <a:rPr lang="en-US" sz="3600" dirty="0">
                <a:latin typeface="Gill Sans MT" panose="020B0502020104020203" pitchFamily="34" charset="0"/>
              </a:rPr>
              <a:t>platform offers nearly instantaneous small business loans. Uses creative alternative data to underwrite </a:t>
            </a:r>
            <a:r>
              <a:rPr lang="en-US" sz="3600" dirty="0" smtClean="0">
                <a:latin typeface="Gill Sans MT" panose="020B0502020104020203" pitchFamily="34" charset="0"/>
              </a:rPr>
              <a:t>loans — such </a:t>
            </a:r>
            <a:r>
              <a:rPr lang="en-US" sz="3600" dirty="0">
                <a:latin typeface="Gill Sans MT" panose="020B0502020104020203" pitchFamily="34" charset="0"/>
              </a:rPr>
              <a:t>as the number of UPS packages a business sends and receives over time</a:t>
            </a:r>
            <a:r>
              <a:rPr lang="en-US" sz="3600" dirty="0" smtClean="0">
                <a:latin typeface="Gill Sans MT" panose="020B0502020104020203" pitchFamily="34" charset="0"/>
              </a:rPr>
              <a:t>.</a:t>
            </a:r>
            <a:endParaRPr lang="en-US" sz="3600" dirty="0">
              <a:latin typeface="Gill Sans MT" panose="020B0502020104020203" pitchFamily="34" charset="0"/>
            </a:endParaRPr>
          </a:p>
          <a:p>
            <a:pPr>
              <a:lnSpc>
                <a:spcPct val="100000"/>
              </a:lnSpc>
              <a:spcBef>
                <a:spcPts val="0"/>
              </a:spcBef>
              <a:spcAft>
                <a:spcPts val="1200"/>
              </a:spcAft>
              <a:buClr>
                <a:srgbClr val="00848E"/>
              </a:buClr>
              <a:buFont typeface="Wingdings" panose="05000000000000000000" pitchFamily="2" charset="2"/>
              <a:buChar char="§"/>
            </a:pPr>
            <a:r>
              <a:rPr lang="en-US" sz="3600" dirty="0" smtClean="0">
                <a:latin typeface="Gill Sans MT" panose="020B0502020104020203" pitchFamily="34" charset="0"/>
              </a:rPr>
              <a:t> Over </a:t>
            </a:r>
            <a:r>
              <a:rPr lang="en-US" sz="3600" dirty="0">
                <a:latin typeface="Gill Sans MT" panose="020B0502020104020203" pitchFamily="34" charset="0"/>
              </a:rPr>
              <a:t>$4 billion in originations to 130,000 small </a:t>
            </a:r>
            <a:r>
              <a:rPr lang="en-US" sz="3600" dirty="0" smtClean="0">
                <a:latin typeface="Gill Sans MT" panose="020B0502020104020203" pitchFamily="34" charset="0"/>
              </a:rPr>
              <a:t>businesses.</a:t>
            </a:r>
            <a:endParaRPr lang="en-US" sz="3600" dirty="0">
              <a:latin typeface="Gill Sans MT" panose="020B0502020104020203" pitchFamily="34" charset="0"/>
            </a:endParaRPr>
          </a:p>
        </p:txBody>
      </p:sp>
    </p:spTree>
    <p:extLst>
      <p:ext uri="{BB962C8B-B14F-4D97-AF65-F5344CB8AC3E}">
        <p14:creationId xmlns:p14="http://schemas.microsoft.com/office/powerpoint/2010/main" val="10662984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413318"/>
            <a:ext cx="9144000" cy="2775902"/>
          </a:xfrm>
        </p:spPr>
        <p:txBody>
          <a:bodyPr>
            <a:normAutofit/>
          </a:bodyPr>
          <a:lstStyle/>
          <a:p>
            <a:r>
              <a:rPr lang="en-US" sz="2800" b="1" dirty="0" smtClean="0">
                <a:latin typeface="Gill Sans MT" panose="020B0502020104020203" pitchFamily="34" charset="0"/>
              </a:rPr>
              <a:t>Pattyl Aposhian MBA, CIE</a:t>
            </a:r>
          </a:p>
          <a:p>
            <a:r>
              <a:rPr lang="en-US" dirty="0" smtClean="0">
                <a:latin typeface="Gill Sans MT" panose="020B0502020104020203" pitchFamily="34" charset="0"/>
              </a:rPr>
              <a:t>Vice President Marketing and Development</a:t>
            </a:r>
            <a:br>
              <a:rPr lang="en-US" dirty="0" smtClean="0">
                <a:latin typeface="Gill Sans MT" panose="020B0502020104020203" pitchFamily="34" charset="0"/>
              </a:rPr>
            </a:br>
            <a:r>
              <a:rPr lang="en-US" dirty="0" smtClean="0">
                <a:latin typeface="Gill Sans MT" panose="020B0502020104020203" pitchFamily="34" charset="0"/>
              </a:rPr>
              <a:t>Caltech Employees Federal Credit Union</a:t>
            </a:r>
          </a:p>
          <a:p>
            <a:r>
              <a:rPr lang="en-US" sz="2800" b="1" dirty="0" smtClean="0">
                <a:latin typeface="Gill Sans MT" panose="020B0502020104020203" pitchFamily="34" charset="0"/>
              </a:rPr>
              <a:t>paposhian@cefcu.org</a:t>
            </a:r>
          </a:p>
        </p:txBody>
      </p:sp>
    </p:spTree>
    <p:extLst>
      <p:ext uri="{BB962C8B-B14F-4D97-AF65-F5344CB8AC3E}">
        <p14:creationId xmlns:p14="http://schemas.microsoft.com/office/powerpoint/2010/main" val="2348504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798285"/>
            <a:ext cx="10058400" cy="5657850"/>
          </a:xfrm>
          <a:prstGeom prst="rect">
            <a:avLst/>
          </a:prstGeom>
        </p:spPr>
      </p:pic>
      <p:sp>
        <p:nvSpPr>
          <p:cNvPr id="2" name="Title 1"/>
          <p:cNvSpPr>
            <a:spLocks noGrp="1"/>
          </p:cNvSpPr>
          <p:nvPr>
            <p:ph type="title"/>
          </p:nvPr>
        </p:nvSpPr>
        <p:spPr>
          <a:xfrm>
            <a:off x="0" y="396420"/>
            <a:ext cx="12192000" cy="1325563"/>
          </a:xfrm>
        </p:spPr>
        <p:txBody>
          <a:bodyPr>
            <a:noAutofit/>
          </a:bodyPr>
          <a:lstStyle/>
          <a:p>
            <a:pPr algn="ctr"/>
            <a:r>
              <a:rPr lang="en-US" sz="5400" b="1" dirty="0" smtClean="0">
                <a:latin typeface="Gill Sans MT" panose="020B0502020104020203" pitchFamily="34" charset="0"/>
              </a:rPr>
              <a:t>What’s In Your Wallet?</a:t>
            </a:r>
            <a:br>
              <a:rPr lang="en-US" sz="5400" b="1" dirty="0" smtClean="0">
                <a:latin typeface="Gill Sans MT" panose="020B0502020104020203" pitchFamily="34" charset="0"/>
              </a:rPr>
            </a:br>
            <a:r>
              <a:rPr lang="en-US" sz="5400" b="1" dirty="0" smtClean="0">
                <a:latin typeface="Gill Sans MT" panose="020B0502020104020203" pitchFamily="34" charset="0"/>
              </a:rPr>
              <a:t>Or Apple Pay?</a:t>
            </a:r>
            <a:endParaRPr lang="en-US" sz="5400" b="1" dirty="0">
              <a:latin typeface="Gill Sans MT" panose="020B0502020104020203" pitchFamily="34" charset="0"/>
            </a:endParaRPr>
          </a:p>
        </p:txBody>
      </p:sp>
      <p:sp>
        <p:nvSpPr>
          <p:cNvPr id="3" name="Content Placeholder 2"/>
          <p:cNvSpPr>
            <a:spLocks noGrp="1"/>
          </p:cNvSpPr>
          <p:nvPr>
            <p:ph sz="half" idx="1"/>
          </p:nvPr>
        </p:nvSpPr>
        <p:spPr>
          <a:xfrm>
            <a:off x="681206" y="4640640"/>
            <a:ext cx="10829588" cy="2217360"/>
          </a:xfrm>
        </p:spPr>
        <p:txBody>
          <a:bodyPr>
            <a:normAutofit/>
          </a:bodyPr>
          <a:lstStyle/>
          <a:p>
            <a:pPr marL="0" indent="0">
              <a:lnSpc>
                <a:spcPct val="100000"/>
              </a:lnSpc>
              <a:spcBef>
                <a:spcPts val="0"/>
              </a:spcBef>
              <a:buNone/>
            </a:pPr>
            <a:r>
              <a:rPr lang="en-US" sz="4400" dirty="0" smtClean="0">
                <a:latin typeface="Gill Sans MT" panose="020B0502020104020203" pitchFamily="34" charset="0"/>
              </a:rPr>
              <a:t>The </a:t>
            </a:r>
            <a:r>
              <a:rPr lang="en-US" sz="4400" dirty="0">
                <a:latin typeface="Gill Sans MT" panose="020B0502020104020203" pitchFamily="34" charset="0"/>
              </a:rPr>
              <a:t>average credit card interest rate in the U.S</a:t>
            </a:r>
            <a:r>
              <a:rPr lang="en-US" sz="4400" dirty="0" smtClean="0">
                <a:latin typeface="Gill Sans MT" panose="020B0502020104020203" pitchFamily="34" charset="0"/>
              </a:rPr>
              <a:t>. for </a:t>
            </a:r>
            <a:r>
              <a:rPr lang="en-US" sz="4400" dirty="0">
                <a:latin typeface="Gill Sans MT" panose="020B0502020104020203" pitchFamily="34" charset="0"/>
              </a:rPr>
              <a:t>a consumer with good credit is </a:t>
            </a:r>
            <a:r>
              <a:rPr lang="en-US" sz="4400" dirty="0" smtClean="0">
                <a:latin typeface="Gill Sans MT" panose="020B0502020104020203" pitchFamily="34" charset="0"/>
              </a:rPr>
              <a:t>15% and </a:t>
            </a:r>
            <a:r>
              <a:rPr lang="en-US" sz="4400" dirty="0">
                <a:latin typeface="Gill Sans MT" panose="020B0502020104020203" pitchFamily="34" charset="0"/>
              </a:rPr>
              <a:t>poor credit is </a:t>
            </a:r>
            <a:r>
              <a:rPr lang="en-US" sz="4400" dirty="0" smtClean="0">
                <a:latin typeface="Gill Sans MT" panose="020B0502020104020203" pitchFamily="34" charset="0"/>
              </a:rPr>
              <a:t>23%.</a:t>
            </a:r>
            <a:endParaRPr lang="en-US" sz="5400" dirty="0">
              <a:latin typeface="Gill Sans MT" panose="020B0502020104020203" pitchFamily="34" charset="0"/>
            </a:endParaRPr>
          </a:p>
        </p:txBody>
      </p:sp>
    </p:spTree>
    <p:extLst>
      <p:ext uri="{BB962C8B-B14F-4D97-AF65-F5344CB8AC3E}">
        <p14:creationId xmlns:p14="http://schemas.microsoft.com/office/powerpoint/2010/main" val="1153345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053"/>
            <a:ext cx="12191999" cy="860433"/>
          </a:xfrm>
        </p:spPr>
        <p:txBody>
          <a:bodyPr>
            <a:noAutofit/>
          </a:bodyPr>
          <a:lstStyle/>
          <a:p>
            <a:pPr algn="ctr"/>
            <a:r>
              <a:rPr lang="en-US" sz="4800" b="1" dirty="0" smtClean="0">
                <a:latin typeface="Gill Sans MT" panose="020B0502020104020203" pitchFamily="34" charset="0"/>
              </a:rPr>
              <a:t>FICO Ranges/Scores in 2018</a:t>
            </a:r>
            <a:endParaRPr lang="en-US" sz="4800" b="1" dirty="0">
              <a:latin typeface="Gill Sans MT" panose="020B0502020104020203" pitchFamily="34" charset="0"/>
            </a:endParaRPr>
          </a:p>
        </p:txBody>
      </p:sp>
      <p:sp>
        <p:nvSpPr>
          <p:cNvPr id="4" name="Content Placeholder 3"/>
          <p:cNvSpPr>
            <a:spLocks noGrp="1"/>
          </p:cNvSpPr>
          <p:nvPr>
            <p:ph sz="half" idx="2"/>
          </p:nvPr>
        </p:nvSpPr>
        <p:spPr>
          <a:xfrm>
            <a:off x="7649027" y="3701142"/>
            <a:ext cx="4368801" cy="2011680"/>
          </a:xfrm>
          <a:solidFill>
            <a:schemeClr val="bg2"/>
          </a:solidFill>
        </p:spPr>
        <p:txBody>
          <a:bodyPr anchor="ctr" anchorCtr="1">
            <a:normAutofit fontScale="77500" lnSpcReduction="20000"/>
          </a:bodyPr>
          <a:lstStyle/>
          <a:p>
            <a:pPr marL="0" indent="0">
              <a:buNone/>
            </a:pPr>
            <a:r>
              <a:rPr lang="en-US" sz="3200" dirty="0">
                <a:latin typeface="Gill Sans MT" panose="020B0502020104020203" pitchFamily="34" charset="0"/>
              </a:rPr>
              <a:t>• Excellent Credit: </a:t>
            </a:r>
            <a:r>
              <a:rPr lang="en-US" sz="3200" dirty="0" smtClean="0">
                <a:latin typeface="Gill Sans MT" panose="020B0502020104020203" pitchFamily="34" charset="0"/>
              </a:rPr>
              <a:t>800 &amp; above</a:t>
            </a:r>
            <a:endParaRPr lang="en-US" sz="3200" dirty="0">
              <a:latin typeface="Gill Sans MT" panose="020B0502020104020203" pitchFamily="34" charset="0"/>
            </a:endParaRPr>
          </a:p>
          <a:p>
            <a:pPr marL="0" indent="0">
              <a:buNone/>
            </a:pPr>
            <a:r>
              <a:rPr lang="en-US" sz="3200" dirty="0">
                <a:latin typeface="Gill Sans MT" panose="020B0502020104020203" pitchFamily="34" charset="0"/>
              </a:rPr>
              <a:t>• Good Credit: </a:t>
            </a:r>
            <a:r>
              <a:rPr lang="en-US" sz="3200" dirty="0" smtClean="0">
                <a:latin typeface="Gill Sans MT" panose="020B0502020104020203" pitchFamily="34" charset="0"/>
              </a:rPr>
              <a:t>740 – 799</a:t>
            </a:r>
            <a:endParaRPr lang="en-US" sz="3200" dirty="0">
              <a:latin typeface="Gill Sans MT" panose="020B0502020104020203" pitchFamily="34" charset="0"/>
            </a:endParaRPr>
          </a:p>
          <a:p>
            <a:pPr marL="0" indent="0">
              <a:buNone/>
            </a:pPr>
            <a:r>
              <a:rPr lang="en-US" sz="3200" dirty="0">
                <a:latin typeface="Gill Sans MT" panose="020B0502020104020203" pitchFamily="34" charset="0"/>
              </a:rPr>
              <a:t>• Fair Credit: 670 – </a:t>
            </a:r>
            <a:r>
              <a:rPr lang="en-US" sz="3200" dirty="0" smtClean="0">
                <a:latin typeface="Gill Sans MT" panose="020B0502020104020203" pitchFamily="34" charset="0"/>
              </a:rPr>
              <a:t>739</a:t>
            </a:r>
            <a:endParaRPr lang="en-US" sz="3200" dirty="0">
              <a:latin typeface="Gill Sans MT" panose="020B0502020104020203" pitchFamily="34" charset="0"/>
            </a:endParaRPr>
          </a:p>
          <a:p>
            <a:pPr marL="0" indent="0">
              <a:buNone/>
            </a:pPr>
            <a:r>
              <a:rPr lang="en-US" sz="3200" dirty="0">
                <a:latin typeface="Gill Sans MT" panose="020B0502020104020203" pitchFamily="34" charset="0"/>
              </a:rPr>
              <a:t>• Poor Credit: 580 – </a:t>
            </a:r>
            <a:r>
              <a:rPr lang="en-US" sz="3200" dirty="0" smtClean="0">
                <a:latin typeface="Gill Sans MT" panose="020B0502020104020203" pitchFamily="34" charset="0"/>
              </a:rPr>
              <a:t>669</a:t>
            </a:r>
            <a:endParaRPr lang="en-US" sz="3200" dirty="0">
              <a:latin typeface="Gill Sans MT" panose="020B0502020104020203" pitchFamily="34" charset="0"/>
            </a:endParaRPr>
          </a:p>
          <a:p>
            <a:pPr marL="0" indent="0">
              <a:buNone/>
            </a:pPr>
            <a:r>
              <a:rPr lang="en-US" sz="3200" dirty="0">
                <a:latin typeface="Gill Sans MT" panose="020B0502020104020203" pitchFamily="34" charset="0"/>
              </a:rPr>
              <a:t>• Bad Credit: below </a:t>
            </a:r>
            <a:r>
              <a:rPr lang="en-US" sz="3200" dirty="0" smtClean="0">
                <a:latin typeface="Gill Sans MT" panose="020B0502020104020203" pitchFamily="34" charset="0"/>
              </a:rPr>
              <a:t>580</a:t>
            </a:r>
            <a:endParaRPr lang="en-US" sz="3200" dirty="0">
              <a:latin typeface="Gill Sans MT" panose="020B0502020104020203"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200560155"/>
              </p:ext>
            </p:extLst>
          </p:nvPr>
        </p:nvGraphicFramePr>
        <p:xfrm>
          <a:off x="0" y="1176330"/>
          <a:ext cx="9216571" cy="5457373"/>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8752113" y="6431958"/>
            <a:ext cx="3265715" cy="369332"/>
          </a:xfrm>
          <a:prstGeom prst="rect">
            <a:avLst/>
          </a:prstGeom>
          <a:noFill/>
        </p:spPr>
        <p:txBody>
          <a:bodyPr wrap="square" rtlCol="0">
            <a:spAutoFit/>
          </a:bodyPr>
          <a:lstStyle/>
          <a:p>
            <a:pPr algn="r"/>
            <a:r>
              <a:rPr lang="en-US" dirty="0" smtClean="0">
                <a:solidFill>
                  <a:schemeClr val="tx1">
                    <a:lumMod val="50000"/>
                    <a:lumOff val="50000"/>
                  </a:schemeClr>
                </a:solidFill>
                <a:latin typeface="Gill Sans MT" panose="020B0502020104020203" pitchFamily="34" charset="0"/>
              </a:rPr>
              <a:t>Source: Credit Karma</a:t>
            </a:r>
            <a:endParaRPr lang="en-US" dirty="0">
              <a:solidFill>
                <a:schemeClr val="tx1">
                  <a:lumMod val="50000"/>
                  <a:lumOff val="50000"/>
                </a:schemeClr>
              </a:solidFill>
              <a:latin typeface="Gill Sans MT" panose="020B0502020104020203" pitchFamily="34" charset="0"/>
            </a:endParaRPr>
          </a:p>
        </p:txBody>
      </p:sp>
    </p:spTree>
    <p:extLst>
      <p:ext uri="{BB962C8B-B14F-4D97-AF65-F5344CB8AC3E}">
        <p14:creationId xmlns:p14="http://schemas.microsoft.com/office/powerpoint/2010/main" val="3244258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287383" y="1228811"/>
            <a:ext cx="7271657" cy="5629189"/>
          </a:xfrm>
          <a:prstGeom prst="rect">
            <a:avLst/>
          </a:prstGeom>
        </p:spPr>
      </p:pic>
      <p:sp>
        <p:nvSpPr>
          <p:cNvPr id="2" name="Title 1"/>
          <p:cNvSpPr>
            <a:spLocks noGrp="1"/>
          </p:cNvSpPr>
          <p:nvPr>
            <p:ph type="title"/>
          </p:nvPr>
        </p:nvSpPr>
        <p:spPr>
          <a:xfrm>
            <a:off x="1" y="141053"/>
            <a:ext cx="11858170" cy="1325563"/>
          </a:xfrm>
        </p:spPr>
        <p:txBody>
          <a:bodyPr>
            <a:noAutofit/>
          </a:bodyPr>
          <a:lstStyle/>
          <a:p>
            <a:pPr algn="ctr"/>
            <a:r>
              <a:rPr lang="en-US" sz="4800" b="1" dirty="0" smtClean="0">
                <a:latin typeface="Gill Sans MT" panose="020B0502020104020203" pitchFamily="34" charset="0"/>
              </a:rPr>
              <a:t>FICO Ranges/Scores in 2014</a:t>
            </a:r>
            <a:endParaRPr lang="en-US" sz="4800" b="1" dirty="0">
              <a:latin typeface="Gill Sans MT" panose="020B0502020104020203" pitchFamily="34" charset="0"/>
            </a:endParaRPr>
          </a:p>
        </p:txBody>
      </p:sp>
      <p:sp>
        <p:nvSpPr>
          <p:cNvPr id="4" name="Content Placeholder 3"/>
          <p:cNvSpPr>
            <a:spLocks noGrp="1"/>
          </p:cNvSpPr>
          <p:nvPr>
            <p:ph sz="half" idx="2"/>
          </p:nvPr>
        </p:nvSpPr>
        <p:spPr>
          <a:xfrm>
            <a:off x="6949439" y="1466616"/>
            <a:ext cx="4935399" cy="3143484"/>
          </a:xfrm>
        </p:spPr>
        <p:txBody>
          <a:bodyPr anchor="ctr" anchorCtr="1">
            <a:normAutofit/>
          </a:bodyPr>
          <a:lstStyle/>
          <a:p>
            <a:pPr marL="0" indent="0">
              <a:buNone/>
            </a:pPr>
            <a:r>
              <a:rPr lang="en-US" sz="3200" dirty="0">
                <a:latin typeface="Gill Sans MT" panose="020B0502020104020203" pitchFamily="34" charset="0"/>
              </a:rPr>
              <a:t>• Excellent Credit: 750-850</a:t>
            </a:r>
          </a:p>
          <a:p>
            <a:pPr marL="0" indent="0">
              <a:buNone/>
            </a:pPr>
            <a:r>
              <a:rPr lang="en-US" sz="3200" dirty="0">
                <a:latin typeface="Gill Sans MT" panose="020B0502020104020203" pitchFamily="34" charset="0"/>
              </a:rPr>
              <a:t>• Good Credit: 700-749</a:t>
            </a:r>
          </a:p>
          <a:p>
            <a:pPr marL="0" indent="0">
              <a:buNone/>
            </a:pPr>
            <a:r>
              <a:rPr lang="en-US" sz="3200" dirty="0">
                <a:latin typeface="Gill Sans MT" panose="020B0502020104020203" pitchFamily="34" charset="0"/>
              </a:rPr>
              <a:t>• Fair Credit: 640-699</a:t>
            </a:r>
          </a:p>
          <a:p>
            <a:pPr marL="0" indent="0">
              <a:buNone/>
            </a:pPr>
            <a:r>
              <a:rPr lang="en-US" sz="3200" dirty="0">
                <a:latin typeface="Gill Sans MT" panose="020B0502020104020203" pitchFamily="34" charset="0"/>
              </a:rPr>
              <a:t>• Poor Credit: 570-639</a:t>
            </a:r>
          </a:p>
          <a:p>
            <a:pPr marL="0" indent="0">
              <a:buNone/>
            </a:pPr>
            <a:r>
              <a:rPr lang="en-US" sz="3200" dirty="0">
                <a:latin typeface="Gill Sans MT" panose="020B0502020104020203" pitchFamily="34" charset="0"/>
              </a:rPr>
              <a:t>• Bad Credit: below 570</a:t>
            </a:r>
          </a:p>
        </p:txBody>
      </p:sp>
    </p:spTree>
    <p:extLst>
      <p:ext uri="{BB962C8B-B14F-4D97-AF65-F5344CB8AC3E}">
        <p14:creationId xmlns:p14="http://schemas.microsoft.com/office/powerpoint/2010/main" val="383897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06007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16932"/>
          </a:xfrm>
        </p:spPr>
        <p:txBody>
          <a:bodyPr>
            <a:normAutofit/>
          </a:bodyPr>
          <a:lstStyle/>
          <a:p>
            <a:pPr algn="ctr"/>
            <a:r>
              <a:rPr lang="en-US" sz="6000" b="1" dirty="0">
                <a:latin typeface="Gill Sans MT" panose="020B0502020104020203" pitchFamily="34" charset="0"/>
              </a:rPr>
              <a:t>n00b = noob, </a:t>
            </a:r>
            <a:r>
              <a:rPr lang="en-US" sz="6000" b="1" dirty="0" smtClean="0">
                <a:latin typeface="Gill Sans MT" panose="020B0502020104020203" pitchFamily="34" charset="0"/>
              </a:rPr>
              <a:t>Newbie </a:t>
            </a:r>
            <a:endParaRPr lang="en-US" sz="6000" b="1" dirty="0">
              <a:latin typeface="Gill Sans MT" panose="020B0502020104020203" pitchFamily="34" charset="0"/>
            </a:endParaRPr>
          </a:p>
        </p:txBody>
      </p:sp>
      <p:sp>
        <p:nvSpPr>
          <p:cNvPr id="3" name="Content Placeholder 2"/>
          <p:cNvSpPr>
            <a:spLocks noGrp="1"/>
          </p:cNvSpPr>
          <p:nvPr>
            <p:ph sz="half" idx="1"/>
          </p:nvPr>
        </p:nvSpPr>
        <p:spPr>
          <a:xfrm>
            <a:off x="838199" y="1582058"/>
            <a:ext cx="11034487" cy="5007427"/>
          </a:xfrm>
        </p:spPr>
        <p:txBody>
          <a:bodyPr>
            <a:normAutofit/>
          </a:bodyPr>
          <a:lstStyle/>
          <a:p>
            <a:pPr>
              <a:lnSpc>
                <a:spcPct val="100000"/>
              </a:lnSpc>
              <a:spcBef>
                <a:spcPts val="0"/>
              </a:spcBef>
              <a:spcAft>
                <a:spcPts val="1200"/>
              </a:spcAft>
              <a:buClr>
                <a:srgbClr val="00848E"/>
              </a:buClr>
              <a:buSzPct val="125000"/>
              <a:buFont typeface="Wingdings" panose="05000000000000000000" pitchFamily="2" charset="2"/>
              <a:buChar char="§"/>
            </a:pPr>
            <a:r>
              <a:rPr lang="en-US" sz="3600" dirty="0" smtClean="0">
                <a:latin typeface="Gill Sans MT" panose="020B0502020104020203" pitchFamily="34" charset="0"/>
              </a:rPr>
              <a:t> Who are these “n00b” spending machines?</a:t>
            </a:r>
          </a:p>
          <a:p>
            <a:pPr>
              <a:lnSpc>
                <a:spcPct val="100000"/>
              </a:lnSpc>
              <a:spcBef>
                <a:spcPts val="0"/>
              </a:spcBef>
              <a:spcAft>
                <a:spcPts val="1200"/>
              </a:spcAft>
              <a:buClr>
                <a:srgbClr val="00848E"/>
              </a:buClr>
              <a:buSzPct val="125000"/>
              <a:buFont typeface="Wingdings" panose="05000000000000000000" pitchFamily="2" charset="2"/>
              <a:buChar char="§"/>
            </a:pPr>
            <a:r>
              <a:rPr lang="en-US" sz="3600" dirty="0" smtClean="0">
                <a:latin typeface="Gill Sans MT" panose="020B0502020104020203" pitchFamily="34" charset="0"/>
              </a:rPr>
              <a:t> Carrying a credit card with a double digit interest rate.</a:t>
            </a:r>
          </a:p>
          <a:p>
            <a:pPr>
              <a:lnSpc>
                <a:spcPct val="100000"/>
              </a:lnSpc>
              <a:spcBef>
                <a:spcPts val="0"/>
              </a:spcBef>
              <a:spcAft>
                <a:spcPts val="1200"/>
              </a:spcAft>
              <a:buClr>
                <a:srgbClr val="00848E"/>
              </a:buClr>
              <a:buSzPct val="125000"/>
              <a:buFont typeface="Wingdings" panose="05000000000000000000" pitchFamily="2" charset="2"/>
              <a:buChar char="§"/>
            </a:pPr>
            <a:r>
              <a:rPr lang="en-US" sz="3600" dirty="0" smtClean="0">
                <a:latin typeface="Gill Sans MT" panose="020B0502020104020203" pitchFamily="34" charset="0"/>
              </a:rPr>
              <a:t> Making minimum payments on debt of appx. $8,000.</a:t>
            </a:r>
          </a:p>
          <a:p>
            <a:pPr>
              <a:lnSpc>
                <a:spcPct val="100000"/>
              </a:lnSpc>
              <a:spcBef>
                <a:spcPts val="0"/>
              </a:spcBef>
              <a:spcAft>
                <a:spcPts val="1200"/>
              </a:spcAft>
              <a:buClr>
                <a:srgbClr val="00848E"/>
              </a:buClr>
              <a:buSzPct val="125000"/>
              <a:buFont typeface="Wingdings" panose="05000000000000000000" pitchFamily="2" charset="2"/>
              <a:buChar char="§"/>
            </a:pPr>
            <a:r>
              <a:rPr lang="en-US" sz="3600" dirty="0" smtClean="0">
                <a:latin typeface="Gill Sans MT" panose="020B0502020104020203" pitchFamily="34" charset="0"/>
              </a:rPr>
              <a:t> Gen Z — Average new auto payment of $530 and used auto payment of $381.</a:t>
            </a:r>
            <a:endParaRPr lang="en-US" sz="3600" dirty="0">
              <a:latin typeface="Gill Sans MT" panose="020B0502020104020203" pitchFamily="34" charset="0"/>
            </a:endParaRPr>
          </a:p>
        </p:txBody>
      </p:sp>
    </p:spTree>
    <p:extLst>
      <p:ext uri="{BB962C8B-B14F-4D97-AF65-F5344CB8AC3E}">
        <p14:creationId xmlns:p14="http://schemas.microsoft.com/office/powerpoint/2010/main" val="3488481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6445"/>
          </a:xfrm>
        </p:spPr>
        <p:txBody>
          <a:bodyPr>
            <a:noAutofit/>
          </a:bodyPr>
          <a:lstStyle/>
          <a:p>
            <a:pPr algn="ctr"/>
            <a:r>
              <a:rPr lang="en-US" sz="4800" b="1" dirty="0" smtClean="0">
                <a:latin typeface="Gill Sans MT" panose="020B0502020104020203" pitchFamily="34" charset="0"/>
              </a:rPr>
              <a:t>Credit CARD Act of 2009</a:t>
            </a:r>
            <a:endParaRPr lang="en-US" sz="4800" b="1" dirty="0">
              <a:latin typeface="Gill Sans MT" panose="020B0502020104020203" pitchFamily="34" charset="0"/>
            </a:endParaRPr>
          </a:p>
        </p:txBody>
      </p:sp>
      <p:sp>
        <p:nvSpPr>
          <p:cNvPr id="3" name="Content Placeholder 2"/>
          <p:cNvSpPr>
            <a:spLocks noGrp="1"/>
          </p:cNvSpPr>
          <p:nvPr>
            <p:ph sz="half" idx="1"/>
          </p:nvPr>
        </p:nvSpPr>
        <p:spPr>
          <a:xfrm>
            <a:off x="203201" y="1131570"/>
            <a:ext cx="11843656" cy="5588544"/>
          </a:xfrm>
        </p:spPr>
        <p:txBody>
          <a:bodyPr>
            <a:noAutofit/>
          </a:bodyPr>
          <a:lstStyle/>
          <a:p>
            <a:pPr>
              <a:lnSpc>
                <a:spcPct val="100000"/>
              </a:lnSpc>
              <a:spcBef>
                <a:spcPts val="0"/>
              </a:spcBef>
              <a:spcAft>
                <a:spcPts val="1200"/>
              </a:spcAft>
              <a:buClr>
                <a:srgbClr val="00848E"/>
              </a:buClr>
              <a:buFont typeface="Wingdings" panose="05000000000000000000" pitchFamily="2" charset="2"/>
              <a:buChar char="§"/>
            </a:pPr>
            <a:r>
              <a:rPr lang="en-US" sz="3600" dirty="0" smtClean="0">
                <a:latin typeface="Gill Sans MT" panose="020B0502020104020203" pitchFamily="34" charset="0"/>
              </a:rPr>
              <a:t> Set some serious parameters for lenders</a:t>
            </a:r>
          </a:p>
          <a:p>
            <a:pPr>
              <a:lnSpc>
                <a:spcPct val="100000"/>
              </a:lnSpc>
              <a:spcBef>
                <a:spcPts val="0"/>
              </a:spcBef>
              <a:spcAft>
                <a:spcPts val="1200"/>
              </a:spcAft>
              <a:buClr>
                <a:srgbClr val="00848E"/>
              </a:buClr>
              <a:buFont typeface="Wingdings" panose="05000000000000000000" pitchFamily="2" charset="2"/>
              <a:buChar char="§"/>
            </a:pPr>
            <a:r>
              <a:rPr lang="en-US" sz="3600" dirty="0" smtClean="0">
                <a:latin typeface="Gill Sans MT" panose="020B0502020104020203" pitchFamily="34" charset="0"/>
              </a:rPr>
              <a:t> Disclosure mandates</a:t>
            </a:r>
          </a:p>
          <a:p>
            <a:pPr>
              <a:lnSpc>
                <a:spcPct val="100000"/>
              </a:lnSpc>
              <a:spcBef>
                <a:spcPts val="0"/>
              </a:spcBef>
              <a:spcAft>
                <a:spcPts val="1200"/>
              </a:spcAft>
              <a:buClr>
                <a:srgbClr val="00848E"/>
              </a:buClr>
              <a:buFont typeface="Wingdings" panose="05000000000000000000" pitchFamily="2" charset="2"/>
              <a:buChar char="§"/>
            </a:pPr>
            <a:r>
              <a:rPr lang="en-US" sz="3600" dirty="0" smtClean="0">
                <a:latin typeface="Gill Sans MT" panose="020B0502020104020203" pitchFamily="34" charset="0"/>
              </a:rPr>
              <a:t> The law </a:t>
            </a:r>
            <a:r>
              <a:rPr lang="en-US" sz="3600" dirty="0">
                <a:latin typeface="Gill Sans MT" panose="020B0502020104020203" pitchFamily="34" charset="0"/>
              </a:rPr>
              <a:t>restricts credit cards </a:t>
            </a:r>
            <a:r>
              <a:rPr lang="en-US" sz="3600" dirty="0" smtClean="0">
                <a:latin typeface="Gill Sans MT" panose="020B0502020104020203" pitchFamily="34" charset="0"/>
              </a:rPr>
              <a:t>to anyone </a:t>
            </a:r>
            <a:r>
              <a:rPr lang="en-US" sz="3600" dirty="0">
                <a:latin typeface="Gill Sans MT" panose="020B0502020104020203" pitchFamily="34" charset="0"/>
              </a:rPr>
              <a:t>under the age of </a:t>
            </a:r>
            <a:r>
              <a:rPr lang="en-US" sz="3600" dirty="0" smtClean="0">
                <a:latin typeface="Gill Sans MT" panose="020B0502020104020203" pitchFamily="34" charset="0"/>
              </a:rPr>
              <a:t>21. </a:t>
            </a:r>
            <a:r>
              <a:rPr lang="en-US" sz="3200" dirty="0" smtClean="0">
                <a:latin typeface="Gill Sans MT" panose="020B0502020104020203" pitchFamily="34" charset="0"/>
              </a:rPr>
              <a:t>There </a:t>
            </a:r>
            <a:r>
              <a:rPr lang="en-US" sz="3200" dirty="0">
                <a:latin typeface="Gill Sans MT" panose="020B0502020104020203" pitchFamily="34" charset="0"/>
              </a:rPr>
              <a:t>are two important </a:t>
            </a:r>
            <a:r>
              <a:rPr lang="en-US" sz="3200" dirty="0" smtClean="0">
                <a:latin typeface="Gill Sans MT" panose="020B0502020104020203" pitchFamily="34" charset="0"/>
              </a:rPr>
              <a:t>exceptions. An </a:t>
            </a:r>
            <a:r>
              <a:rPr lang="en-US" sz="3200" dirty="0">
                <a:latin typeface="Gill Sans MT" panose="020B0502020104020203" pitchFamily="34" charset="0"/>
              </a:rPr>
              <a:t>adult younger than 21 can get a credit card if:</a:t>
            </a:r>
          </a:p>
          <a:p>
            <a:pPr marL="914400" indent="-457200">
              <a:lnSpc>
                <a:spcPct val="110000"/>
              </a:lnSpc>
              <a:spcBef>
                <a:spcPts val="0"/>
              </a:spcBef>
              <a:spcAft>
                <a:spcPts val="1200"/>
              </a:spcAft>
              <a:buFont typeface="+mj-lt"/>
              <a:buAutoNum type="arabicPeriod"/>
            </a:pPr>
            <a:r>
              <a:rPr lang="en-US" i="1" dirty="0" smtClean="0">
                <a:solidFill>
                  <a:srgbClr val="FF0000"/>
                </a:solidFill>
                <a:latin typeface="Gill Sans MT" panose="020B0502020104020203" pitchFamily="34" charset="0"/>
              </a:rPr>
              <a:t>A </a:t>
            </a:r>
            <a:r>
              <a:rPr lang="en-US" i="1" dirty="0">
                <a:solidFill>
                  <a:srgbClr val="FF0000"/>
                </a:solidFill>
                <a:latin typeface="Gill Sans MT" panose="020B0502020104020203" pitchFamily="34" charset="0"/>
              </a:rPr>
              <a:t>parent or other adult co-signs on the accounts and </a:t>
            </a:r>
            <a:r>
              <a:rPr lang="en-US" i="1" dirty="0" smtClean="0">
                <a:solidFill>
                  <a:srgbClr val="FF0000"/>
                </a:solidFill>
                <a:latin typeface="Gill Sans MT" panose="020B0502020104020203" pitchFamily="34" charset="0"/>
              </a:rPr>
              <a:t>takes responsibility </a:t>
            </a:r>
            <a:r>
              <a:rPr lang="en-US" i="1" dirty="0">
                <a:solidFill>
                  <a:srgbClr val="FF0000"/>
                </a:solidFill>
                <a:latin typeface="Gill Sans MT" panose="020B0502020104020203" pitchFamily="34" charset="0"/>
              </a:rPr>
              <a:t>for paying the </a:t>
            </a:r>
            <a:r>
              <a:rPr lang="en-US" i="1" dirty="0" smtClean="0">
                <a:solidFill>
                  <a:srgbClr val="FF0000"/>
                </a:solidFill>
                <a:latin typeface="Gill Sans MT" panose="020B0502020104020203" pitchFamily="34" charset="0"/>
              </a:rPr>
              <a:t>bills.</a:t>
            </a:r>
          </a:p>
          <a:p>
            <a:pPr marL="914400" indent="-457200">
              <a:lnSpc>
                <a:spcPct val="110000"/>
              </a:lnSpc>
              <a:spcBef>
                <a:spcPts val="0"/>
              </a:spcBef>
              <a:spcAft>
                <a:spcPts val="600"/>
              </a:spcAft>
              <a:buFont typeface="+mj-lt"/>
              <a:buAutoNum type="arabicPeriod"/>
            </a:pPr>
            <a:r>
              <a:rPr lang="en-US" i="1" dirty="0" smtClean="0">
                <a:solidFill>
                  <a:srgbClr val="FF0000"/>
                </a:solidFill>
                <a:latin typeface="Gill Sans MT" panose="020B0502020104020203" pitchFamily="34" charset="0"/>
              </a:rPr>
              <a:t>If </a:t>
            </a:r>
            <a:r>
              <a:rPr lang="en-US" i="1" dirty="0">
                <a:solidFill>
                  <a:srgbClr val="FF0000"/>
                </a:solidFill>
                <a:latin typeface="Gill Sans MT" panose="020B0502020104020203" pitchFamily="34" charset="0"/>
              </a:rPr>
              <a:t>the young adult can show proof of income or other </a:t>
            </a:r>
            <a:r>
              <a:rPr lang="en-US" i="1" dirty="0" smtClean="0">
                <a:solidFill>
                  <a:srgbClr val="FF0000"/>
                </a:solidFill>
                <a:latin typeface="Gill Sans MT" panose="020B0502020104020203" pitchFamily="34" charset="0"/>
              </a:rPr>
              <a:t>means of repaying </a:t>
            </a:r>
            <a:r>
              <a:rPr lang="en-US" i="1" dirty="0">
                <a:solidFill>
                  <a:srgbClr val="FF0000"/>
                </a:solidFill>
                <a:latin typeface="Gill Sans MT" panose="020B0502020104020203" pitchFamily="34" charset="0"/>
              </a:rPr>
              <a:t>the card loans.</a:t>
            </a:r>
          </a:p>
        </p:txBody>
      </p:sp>
    </p:spTree>
    <p:extLst>
      <p:ext uri="{BB962C8B-B14F-4D97-AF65-F5344CB8AC3E}">
        <p14:creationId xmlns:p14="http://schemas.microsoft.com/office/powerpoint/2010/main" val="2845773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3749</TotalTime>
  <Words>2802</Words>
  <Application>Microsoft Office PowerPoint</Application>
  <PresentationFormat>Widescreen</PresentationFormat>
  <Paragraphs>240</Paragraphs>
  <Slides>39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Gill Sans MT</vt:lpstr>
      <vt:lpstr>Wingdings</vt:lpstr>
      <vt:lpstr>Office Theme</vt:lpstr>
      <vt:lpstr>Credit Scores In Today’s Consumer World</vt:lpstr>
      <vt:lpstr>Students Know ROFL &amp; EOD But Do They Know  FICO? </vt:lpstr>
      <vt:lpstr>Numbers for Thought</vt:lpstr>
      <vt:lpstr>What’s In Your Wallet? Or Apple Pay?</vt:lpstr>
      <vt:lpstr>FICO Ranges/Scores in 2018</vt:lpstr>
      <vt:lpstr>FICO Ranges/Scores in 2014</vt:lpstr>
      <vt:lpstr>PowerPoint Presentation</vt:lpstr>
      <vt:lpstr>n00b = noob, Newbie </vt:lpstr>
      <vt:lpstr>Credit CARD Act of 2009</vt:lpstr>
      <vt:lpstr>Stay Far Away From Students</vt:lpstr>
      <vt:lpstr>Behind the Scenes</vt:lpstr>
      <vt:lpstr>It Started With Good Intentions</vt:lpstr>
      <vt:lpstr>10 Years Later…</vt:lpstr>
      <vt:lpstr>PowerPoint Presentation</vt:lpstr>
      <vt:lpstr>What Makes Up A FICO Score?</vt:lpstr>
      <vt:lpstr>850 Perfect FICO</vt:lpstr>
      <vt:lpstr>Reality </vt:lpstr>
      <vt:lpstr>PowerPoint Presentation</vt:lpstr>
      <vt:lpstr>Who’s to Blame?</vt:lpstr>
      <vt:lpstr>PowerPoint Presentation</vt:lpstr>
      <vt:lpstr>Welcome to the World of Frictionless Payments </vt:lpstr>
      <vt:lpstr>21…21…21…Can’t Drink — But Can They Have Credit?</vt:lpstr>
      <vt:lpstr>Credit Card Musts</vt:lpstr>
      <vt:lpstr>Match Your Card to Your Lifestyle</vt:lpstr>
      <vt:lpstr>APR (Annual Percentage Rate)</vt:lpstr>
      <vt:lpstr>Late Payments</vt:lpstr>
      <vt:lpstr>Put Down the Credit Card Application!</vt:lpstr>
      <vt:lpstr>Best Practices</vt:lpstr>
      <vt:lpstr>PowerPoint Presentation</vt:lpstr>
      <vt:lpstr>AS IF SCAMMING THE MOST VULNERABLE WASN’T BAD ENOUGH…</vt:lpstr>
      <vt:lpstr>The Rise of FinTech</vt:lpstr>
      <vt:lpstr>PowerPoint Presentation</vt:lpstr>
      <vt:lpstr>What’s Alternative Data?</vt:lpstr>
      <vt:lpstr>The Good, The Bad, The Ugly</vt:lpstr>
      <vt:lpstr>Peer-to-Peer Lending</vt:lpstr>
      <vt:lpstr>Affirm</vt:lpstr>
      <vt:lpstr>PowerPoint Presentation</vt:lpstr>
      <vt:lpstr>Kabbage</vt:lpstr>
      <vt:lpstr>PowerPoint Presentation</vt:lpstr>
    </vt:vector>
  </TitlesOfParts>
  <Company>Caltech EFCU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Credit Scores</dc:title>
  <dc:creator>Pattyl A. Aposhian</dc:creator>
  <cp:lastModifiedBy>Esmeralda Vasquez</cp:lastModifiedBy>
  <cp:revision>173</cp:revision>
  <cp:lastPrinted>2019-05-14T16:17:48Z</cp:lastPrinted>
  <dcterms:created xsi:type="dcterms:W3CDTF">2016-04-26T18:16:18Z</dcterms:created>
  <dcterms:modified xsi:type="dcterms:W3CDTF">2019-05-15T20:47:47Z</dcterms:modified>
</cp:coreProperties>
</file>