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  <p:sldMasterId id="2147483708" r:id="rId3"/>
  </p:sldMasterIdLst>
  <p:notesMasterIdLst>
    <p:notesMasterId r:id="rId38"/>
  </p:notesMasterIdLst>
  <p:sldIdLst>
    <p:sldId id="271" r:id="rId4"/>
    <p:sldId id="272" r:id="rId5"/>
    <p:sldId id="4484" r:id="rId6"/>
    <p:sldId id="4512" r:id="rId7"/>
    <p:sldId id="4509" r:id="rId8"/>
    <p:sldId id="4510" r:id="rId9"/>
    <p:sldId id="4485" r:id="rId10"/>
    <p:sldId id="4511" r:id="rId11"/>
    <p:sldId id="4514" r:id="rId12"/>
    <p:sldId id="4543" r:id="rId13"/>
    <p:sldId id="4506" r:id="rId14"/>
    <p:sldId id="4516" r:id="rId15"/>
    <p:sldId id="317" r:id="rId16"/>
    <p:sldId id="315" r:id="rId17"/>
    <p:sldId id="4517" r:id="rId18"/>
    <p:sldId id="4542" r:id="rId19"/>
    <p:sldId id="4548" r:id="rId20"/>
    <p:sldId id="4547" r:id="rId21"/>
    <p:sldId id="4519" r:id="rId22"/>
    <p:sldId id="4545" r:id="rId23"/>
    <p:sldId id="333" r:id="rId24"/>
    <p:sldId id="4554" r:id="rId25"/>
    <p:sldId id="4520" r:id="rId26"/>
    <p:sldId id="4549" r:id="rId27"/>
    <p:sldId id="4553" r:id="rId28"/>
    <p:sldId id="4521" r:id="rId29"/>
    <p:sldId id="4556" r:id="rId30"/>
    <p:sldId id="4529" r:id="rId31"/>
    <p:sldId id="4523" r:id="rId32"/>
    <p:sldId id="4558" r:id="rId33"/>
    <p:sldId id="506" r:id="rId34"/>
    <p:sldId id="4525" r:id="rId35"/>
    <p:sldId id="4557" r:id="rId36"/>
    <p:sldId id="452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Neil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FFD"/>
    <a:srgbClr val="66B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/>
    <p:restoredTop sz="87544" autoAdjust="0"/>
  </p:normalViewPr>
  <p:slideViewPr>
    <p:cSldViewPr snapToGrid="0" snapToObjects="1">
      <p:cViewPr varScale="1">
        <p:scale>
          <a:sx n="98" d="100"/>
          <a:sy n="98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1T13:34:19.982" idx="1">
    <p:pos x="7680" y="4004"/>
    <p:text>THIS IS WRONG!!!!!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B605-468F-4B87-8C77-28D119F701CF}" type="datetimeFigureOut">
              <a:rPr lang="en-GB" smtClean="0"/>
              <a:t>03/05/2024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1B48D-6914-4EDD-812B-B23BB3BA69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02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B48D-6914-4EDD-812B-B23BB3BA69F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9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B48D-6914-4EDD-812B-B23BB3BA69F4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039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B48D-6914-4EDD-812B-B23BB3BA69F4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72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0" name="Google Shape;5510;g1f76c6d36c1_0_1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1" name="Google Shape;5511;g1f76c6d36c1_0_1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Change these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937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B48D-6914-4EDD-812B-B23BB3BA69F4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798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7" name="Google Shape;435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58" name="Google Shape;43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286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c797795987_1_40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Our Software drives values in payments</a:t>
            </a:r>
            <a:br>
              <a:rPr lang="en-US" sz="1200" b="0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-US" sz="1200" b="0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Our mission is to deliver the most important and complex payments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Where we help our clients get paid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… </a:t>
            </a:r>
            <a:r>
              <a:rPr lang="en-GB" sz="800" b="0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…and </a:t>
            </a:r>
            <a:r>
              <a:rPr lang="en-GB" sz="800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their customers pay with ease from anywhere in the world</a:t>
            </a:r>
            <a:endParaRPr lang="en-GB" sz="8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8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48" name="Google Shape;948;gc797795987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450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e009ebffd2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1" name="Google Shape;961;ge009ebffd2_2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2" name="Google Shape;962;ge009ebffd2_2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94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B48D-6914-4EDD-812B-B23BB3BA69F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07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baseline="0" dirty="0">
                <a:latin typeface="GPCommerce-Regular"/>
              </a:rPr>
              <a:t>Global Payments </a:t>
            </a:r>
            <a:r>
              <a:rPr lang="en-GB" sz="1800" b="0" i="0" u="none" strike="noStrike" baseline="0" dirty="0">
                <a:latin typeface="GPCommerce-Bold"/>
              </a:rPr>
              <a:t>2024 Commerce and Payment Trends Report</a:t>
            </a:r>
          </a:p>
          <a:p>
            <a:r>
              <a:rPr lang="en-GB" b="0" dirty="0"/>
              <a:t>Verizon DBIR2023 Data Breach Investigations Report</a:t>
            </a:r>
          </a:p>
          <a:p>
            <a:r>
              <a:rPr lang="en-GB" b="0" dirty="0"/>
              <a:t>https://dataprot.net/statistics/credit-card-fraud-statistics/</a:t>
            </a:r>
          </a:p>
          <a:p>
            <a:r>
              <a:rPr lang="en-GB" b="0" dirty="0"/>
              <a:t>https://www.merchantsavvy.co.uk/payment-fraud-statistics/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B48D-6914-4EDD-812B-B23BB3BA69F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31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4" name="Google Shape;1114;p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7" name="Google Shape;1097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First version 2005. </a:t>
            </a:r>
            <a:endParaRPr dirty="0"/>
          </a:p>
        </p:txBody>
      </p:sp>
      <p:sp>
        <p:nvSpPr>
          <p:cNvPr id="1098" name="Google Shape;1098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1B48D-6914-4EDD-812B-B23BB3BA69F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14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0" name="Google Shape;5510;g1f76c6d36c1_0_1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1" name="Google Shape;5511;g1f76c6d36c1_0_1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Change these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A7EE84F-C4E8-414B-AF8B-6D7B6A10E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210"/>
            <a:ext cx="12201525" cy="6854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1B377-077B-F54B-BF1C-D59ECBE6F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4731" y="2224970"/>
            <a:ext cx="6785059" cy="74125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9BC08-154C-5547-888C-85CCD989A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5882" y="3055630"/>
            <a:ext cx="59956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white-logo.png">
            <a:extLst>
              <a:ext uri="{FF2B5EF4-FFF2-40B4-BE49-F238E27FC236}">
                <a16:creationId xmlns:a16="http://schemas.microsoft.com/office/drawing/2014/main" id="{E83FEEE7-E510-E24C-AB17-D1BA5CBEC9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05" y="2097520"/>
            <a:ext cx="2841869" cy="15045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3FFF21-72A5-FF41-A0C7-174930551408}"/>
              </a:ext>
            </a:extLst>
          </p:cNvPr>
          <p:cNvCxnSpPr>
            <a:cxnSpLocks/>
          </p:cNvCxnSpPr>
          <p:nvPr userDrawn="1"/>
        </p:nvCxnSpPr>
        <p:spPr>
          <a:xfrm>
            <a:off x="4014437" y="2230244"/>
            <a:ext cx="0" cy="12797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2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AC6DA0F-0E45-6046-8193-575700537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210"/>
            <a:ext cx="12201525" cy="6854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A5103-6ADC-C84A-86B9-8231FB29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8095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2E6F-E564-7A42-894D-6B1349CF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1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C65858-48E8-5146-8797-C37024BC3491}"/>
              </a:ext>
            </a:extLst>
          </p:cNvPr>
          <p:cNvSpPr/>
          <p:nvPr userDrawn="1"/>
        </p:nvSpPr>
        <p:spPr>
          <a:xfrm>
            <a:off x="11530361" y="6211229"/>
            <a:ext cx="568712" cy="64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01C1C5-B3F1-FD43-B6EF-D0B82EEB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8095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0E39AB-1769-3C42-9CC1-EEA7BC93A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391" y="5619610"/>
            <a:ext cx="11251095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9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F2E9-3B67-354B-828A-DFC8A2D9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EBF7-18BE-9146-B427-F28A9F627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hivo" pitchFamily="2" charset="77"/>
              </a:defRPr>
            </a:lvl1pPr>
            <a:lvl2pPr>
              <a:defRPr>
                <a:latin typeface="Chivo" pitchFamily="2" charset="77"/>
              </a:defRPr>
            </a:lvl2pPr>
            <a:lvl3pPr>
              <a:defRPr>
                <a:latin typeface="Chivo" pitchFamily="2" charset="77"/>
              </a:defRPr>
            </a:lvl3pPr>
            <a:lvl4pPr>
              <a:defRPr>
                <a:latin typeface="Chivo" pitchFamily="2" charset="77"/>
              </a:defRPr>
            </a:lvl4pPr>
            <a:lvl5pPr>
              <a:defRPr>
                <a:latin typeface="Chivo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45B9B-5458-DA41-ABFD-6D0CFAB2C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hivo" pitchFamily="2" charset="77"/>
              </a:defRPr>
            </a:lvl1pPr>
            <a:lvl2pPr>
              <a:defRPr>
                <a:latin typeface="Chivo" pitchFamily="2" charset="77"/>
              </a:defRPr>
            </a:lvl2pPr>
            <a:lvl3pPr>
              <a:defRPr>
                <a:latin typeface="Chivo" pitchFamily="2" charset="77"/>
              </a:defRPr>
            </a:lvl3pPr>
            <a:lvl4pPr>
              <a:defRPr>
                <a:latin typeface="Chivo" pitchFamily="2" charset="77"/>
              </a:defRPr>
            </a:lvl4pPr>
            <a:lvl5pPr>
              <a:defRPr>
                <a:latin typeface="Chivo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E2F39-3A6B-444B-B62B-19A4DD51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7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lumns with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EBF7-18BE-9146-B427-F28A9F627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0380"/>
            <a:ext cx="5181600" cy="4526583"/>
          </a:xfrm>
        </p:spPr>
        <p:txBody>
          <a:bodyPr/>
          <a:lstStyle>
            <a:lvl1pPr>
              <a:defRPr>
                <a:latin typeface="Chivo" pitchFamily="2" charset="77"/>
              </a:defRPr>
            </a:lvl1pPr>
            <a:lvl2pPr>
              <a:defRPr>
                <a:latin typeface="Chivo" pitchFamily="2" charset="77"/>
              </a:defRPr>
            </a:lvl2pPr>
            <a:lvl3pPr>
              <a:defRPr>
                <a:latin typeface="Chivo" pitchFamily="2" charset="77"/>
              </a:defRPr>
            </a:lvl3pPr>
            <a:lvl4pPr>
              <a:defRPr>
                <a:latin typeface="Chivo" pitchFamily="2" charset="77"/>
              </a:defRPr>
            </a:lvl4pPr>
            <a:lvl5pPr>
              <a:defRPr>
                <a:latin typeface="Chivo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45B9B-5458-DA41-ABFD-6D0CFAB2C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0380"/>
            <a:ext cx="5181600" cy="4526583"/>
          </a:xfrm>
        </p:spPr>
        <p:txBody>
          <a:bodyPr/>
          <a:lstStyle>
            <a:lvl1pPr>
              <a:defRPr>
                <a:latin typeface="Chivo" pitchFamily="2" charset="77"/>
              </a:defRPr>
            </a:lvl1pPr>
            <a:lvl2pPr>
              <a:defRPr>
                <a:latin typeface="Chivo" pitchFamily="2" charset="77"/>
              </a:defRPr>
            </a:lvl2pPr>
            <a:lvl3pPr>
              <a:defRPr>
                <a:latin typeface="Chivo" pitchFamily="2" charset="77"/>
              </a:defRPr>
            </a:lvl3pPr>
            <a:lvl4pPr>
              <a:defRPr>
                <a:latin typeface="Chivo" pitchFamily="2" charset="77"/>
              </a:defRPr>
            </a:lvl4pPr>
            <a:lvl5pPr>
              <a:defRPr>
                <a:latin typeface="Chivo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E2F39-3A6B-444B-B62B-19A4DD51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5A64F-3309-6849-88BA-40D19377D0E5}"/>
              </a:ext>
            </a:extLst>
          </p:cNvPr>
          <p:cNvSpPr/>
          <p:nvPr userDrawn="1"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A90121-77B3-7D42-91E0-41ADAEFE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65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530D-1C05-6F42-B1ED-B542A8B9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3AC74-6F10-6346-BBFE-EFBC2B45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3AC74-6F10-6346-BBFE-EFBC2B45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2E4BBD-DE60-6C4D-827D-6D344A9DFAB8}"/>
              </a:ext>
            </a:extLst>
          </p:cNvPr>
          <p:cNvSpPr/>
          <p:nvPr userDrawn="1"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C7A860-FA1F-E24E-BA4E-B00F87B41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2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113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C65858-48E8-5146-8797-C37024BC3491}"/>
              </a:ext>
            </a:extLst>
          </p:cNvPr>
          <p:cNvSpPr/>
          <p:nvPr userDrawn="1"/>
        </p:nvSpPr>
        <p:spPr>
          <a:xfrm>
            <a:off x="11530361" y="6211229"/>
            <a:ext cx="568712" cy="64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21005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AC6DA0F-0E45-6046-8193-575700537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210"/>
            <a:ext cx="12201525" cy="6854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A5103-6ADC-C84A-86B9-8231FB299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88095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2E6F-E564-7A42-894D-6B1349CF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3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 with Currency Pattern">
  <p:cSld name="Transition Slide Blue with Currency Pattern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24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2E73A8-E68F-0D45-B99B-FB9EFE57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69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1B377-077B-F54B-BF1C-D59ECBE6F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7033" y="1187905"/>
            <a:ext cx="6785059" cy="74125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9BC08-154C-5547-888C-85CCD989A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184" y="2018565"/>
            <a:ext cx="5995640" cy="8919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3FFF21-72A5-FF41-A0C7-174930551408}"/>
              </a:ext>
            </a:extLst>
          </p:cNvPr>
          <p:cNvCxnSpPr>
            <a:cxnSpLocks/>
          </p:cNvCxnSpPr>
          <p:nvPr userDrawn="1"/>
        </p:nvCxnSpPr>
        <p:spPr>
          <a:xfrm>
            <a:off x="4081343" y="1193179"/>
            <a:ext cx="0" cy="127971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C4B699F9-F8DC-394D-B2AF-65BB9FA67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0005" y="1415066"/>
            <a:ext cx="2518750" cy="8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2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 Left">
  <p:cSld name="Blue Side Bar Lef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4149249" cy="6868800"/>
          </a:xfrm>
          <a:prstGeom prst="rect">
            <a:avLst/>
          </a:prstGeom>
          <a:gradFill>
            <a:gsLst>
              <a:gs pos="0">
                <a:srgbClr val="0F4C86"/>
              </a:gs>
              <a:gs pos="50000">
                <a:srgbClr val="156EC3"/>
              </a:gs>
              <a:gs pos="100000">
                <a:srgbClr val="1A84E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475747" y="646852"/>
            <a:ext cx="7194885" cy="483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Chivo"/>
              <a:buChar char="•"/>
              <a:defRPr sz="2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ivo"/>
              <a:buChar char="•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Chivo"/>
              <a:buChar char="•"/>
              <a:defRPr sz="20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•"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528173" y="646851"/>
            <a:ext cx="3117395" cy="251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hivo"/>
              <a:buNone/>
              <a:defRPr sz="3733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521369" y="3274153"/>
            <a:ext cx="3117395" cy="221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2267" b="0" i="0" u="none" strike="noStrike" cap="none">
                <a:solidFill>
                  <a:srgbClr val="B3E2CE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147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">
  <p:cSld name="Blank White No Log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0" name="Google Shape;60;p25"/>
          <p:cNvSpPr/>
          <p:nvPr/>
        </p:nvSpPr>
        <p:spPr>
          <a:xfrm>
            <a:off x="11122300" y="6369500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56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ransitition Slide">
  <p:cSld name="Blue Transitition Slide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321"/>
          <p:cNvSpPr/>
          <p:nvPr/>
        </p:nvSpPr>
        <p:spPr>
          <a:xfrm>
            <a:off x="11530361" y="6211229"/>
            <a:ext cx="568800" cy="64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1518" name="Google Shape;1518;p3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0391" y="5619611"/>
            <a:ext cx="11251095" cy="795736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p321"/>
          <p:cNvSpPr txBox="1">
            <a:spLocks noGrp="1"/>
          </p:cNvSpPr>
          <p:nvPr>
            <p:ph type="sldNum" idx="12"/>
          </p:nvPr>
        </p:nvSpPr>
        <p:spPr>
          <a:xfrm>
            <a:off x="203851" y="6368383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20" name="Google Shape;1520;p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p321"/>
          <p:cNvSpPr txBox="1">
            <a:spLocks noGrp="1"/>
          </p:cNvSpPr>
          <p:nvPr>
            <p:ph type="ctrTitle"/>
          </p:nvPr>
        </p:nvSpPr>
        <p:spPr>
          <a:xfrm>
            <a:off x="1575925" y="2273647"/>
            <a:ext cx="92644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hivo"/>
              <a:buNone/>
              <a:defRPr sz="4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2" name="Google Shape;1522;p321"/>
          <p:cNvSpPr txBox="1">
            <a:spLocks noGrp="1"/>
          </p:cNvSpPr>
          <p:nvPr>
            <p:ph type="subTitle" idx="1"/>
          </p:nvPr>
        </p:nvSpPr>
        <p:spPr>
          <a:xfrm>
            <a:off x="1612521" y="3536897"/>
            <a:ext cx="92568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66B788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569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322"/>
          <p:cNvSpPr/>
          <p:nvPr/>
        </p:nvSpPr>
        <p:spPr>
          <a:xfrm>
            <a:off x="0" y="0"/>
            <a:ext cx="12192000" cy="129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22"/>
          <p:cNvSpPr txBox="1">
            <a:spLocks noGrp="1"/>
          </p:cNvSpPr>
          <p:nvPr>
            <p:ph type="title"/>
          </p:nvPr>
        </p:nvSpPr>
        <p:spPr>
          <a:xfrm>
            <a:off x="887500" y="291200"/>
            <a:ext cx="10251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6" name="Google Shape;1526;p322"/>
          <p:cNvSpPr txBox="1">
            <a:spLocks noGrp="1"/>
          </p:cNvSpPr>
          <p:nvPr>
            <p:ph type="body" idx="1"/>
          </p:nvPr>
        </p:nvSpPr>
        <p:spPr>
          <a:xfrm>
            <a:off x="774917" y="1644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27" name="Google Shape;1527;p322"/>
          <p:cNvSpPr txBox="1">
            <a:spLocks noGrp="1"/>
          </p:cNvSpPr>
          <p:nvPr>
            <p:ph type="body" idx="2"/>
          </p:nvPr>
        </p:nvSpPr>
        <p:spPr>
          <a:xfrm>
            <a:off x="6054755" y="1644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28" name="Google Shape;1528;p322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963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with Logo" type="blank">
  <p:cSld name="Blank White with Logo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323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31" name="Google Shape;1531;p323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822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">
  <p:cSld name="Blank White No Logo"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324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34" name="Google Shape;1534;p324"/>
          <p:cNvSpPr/>
          <p:nvPr/>
        </p:nvSpPr>
        <p:spPr>
          <a:xfrm>
            <a:off x="11122300" y="6369500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141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itle ">
  <p:cSld name="Blue Title 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325"/>
          <p:cNvSpPr txBox="1">
            <a:spLocks noGrp="1"/>
          </p:cNvSpPr>
          <p:nvPr>
            <p:ph type="title"/>
          </p:nvPr>
        </p:nvSpPr>
        <p:spPr>
          <a:xfrm>
            <a:off x="0" y="82427"/>
            <a:ext cx="1219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3733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7" name="Google Shape;1537;p325"/>
          <p:cNvSpPr txBox="1">
            <a:spLocks noGrp="1"/>
          </p:cNvSpPr>
          <p:nvPr>
            <p:ph type="sldNum" idx="12"/>
          </p:nvPr>
        </p:nvSpPr>
        <p:spPr>
          <a:xfrm>
            <a:off x="10752664" y="6479932"/>
            <a:ext cx="1439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73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26"/>
          <p:cNvSpPr txBox="1">
            <a:spLocks noGrp="1"/>
          </p:cNvSpPr>
          <p:nvPr>
            <p:ph type="sldNum" idx="12"/>
          </p:nvPr>
        </p:nvSpPr>
        <p:spPr>
          <a:xfrm>
            <a:off x="10684933" y="6629400"/>
            <a:ext cx="1439200" cy="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47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40" name="Google Shape;1540;p326"/>
          <p:cNvSpPr/>
          <p:nvPr/>
        </p:nvSpPr>
        <p:spPr>
          <a:xfrm>
            <a:off x="5597961" y="6295216"/>
            <a:ext cx="1016000" cy="52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79111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Right">
  <p:cSld name="Section Title / List on Right"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327"/>
          <p:cNvSpPr/>
          <p:nvPr/>
        </p:nvSpPr>
        <p:spPr>
          <a:xfrm>
            <a:off x="0" y="0"/>
            <a:ext cx="485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2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3573200" cy="2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327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27928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133"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45" name="Google Shape;1545;p327"/>
          <p:cNvSpPr txBox="1">
            <a:spLocks noGrp="1"/>
          </p:cNvSpPr>
          <p:nvPr>
            <p:ph type="body" idx="2"/>
          </p:nvPr>
        </p:nvSpPr>
        <p:spPr>
          <a:xfrm>
            <a:off x="5588900" y="711300"/>
            <a:ext cx="4499200" cy="4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46" name="Google Shape;1546;p327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47" name="Google Shape;1547;p327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11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" name="Google Shape;1549;p3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328"/>
          <p:cNvSpPr txBox="1">
            <a:spLocks noGrp="1"/>
          </p:cNvSpPr>
          <p:nvPr>
            <p:ph type="ctrTitle"/>
          </p:nvPr>
        </p:nvSpPr>
        <p:spPr>
          <a:xfrm>
            <a:off x="4764300" y="2237551"/>
            <a:ext cx="65608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ivo"/>
              <a:buNone/>
              <a:defRPr sz="48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1" name="Google Shape;1551;p328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52" name="Google Shape;1552;p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733" y="2523201"/>
            <a:ext cx="3352800" cy="1119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3" name="Google Shape;1553;p328"/>
          <p:cNvCxnSpPr/>
          <p:nvPr/>
        </p:nvCxnSpPr>
        <p:spPr>
          <a:xfrm>
            <a:off x="4577505" y="2339167"/>
            <a:ext cx="9200" cy="156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2730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6C07-E179-614C-9BD5-FABFFB9A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DB53-5FC0-4442-8D96-D7A3F528B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FB39-A484-9247-B975-96C6E44A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11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1">
  <p:cSld name="Title Slide Alt 1">
    <p:bg>
      <p:bgPr>
        <a:solidFill>
          <a:schemeClr val="lt2"/>
        </a:solidFill>
        <a:effectLst/>
      </p:bgPr>
    </p:bg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329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hivo"/>
              <a:buNone/>
              <a:defRPr sz="5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6" name="Google Shape;1556;p329"/>
          <p:cNvSpPr txBox="1">
            <a:spLocks noGrp="1"/>
          </p:cNvSpPr>
          <p:nvPr>
            <p:ph type="subTitle" idx="1"/>
          </p:nvPr>
        </p:nvSpPr>
        <p:spPr>
          <a:xfrm>
            <a:off x="1072203" y="2866567"/>
            <a:ext cx="10250800" cy="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2133">
                <a:latin typeface="Chivo"/>
                <a:ea typeface="Chivo"/>
                <a:cs typeface="Chivo"/>
                <a:sym typeface="Chiv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57" name="Google Shape;1557;p329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49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" type="secHead">
  <p:cSld name="Transition Slide Blue">
    <p:bg>
      <p:bgPr>
        <a:solidFill>
          <a:schemeClr val="dk1"/>
        </a:solidFill>
        <a:effectLst/>
      </p:bgPr>
    </p:bg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330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60" name="Google Shape;1560;p330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3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330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563" name="Google Shape;1563;p3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965" y="6469107"/>
            <a:ext cx="731600" cy="244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7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 type="tx">
  <p:cSld name="Title and Bullet List"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331"/>
          <p:cNvSpPr txBox="1">
            <a:spLocks noGrp="1"/>
          </p:cNvSpPr>
          <p:nvPr>
            <p:ph type="title"/>
          </p:nvPr>
        </p:nvSpPr>
        <p:spPr>
          <a:xfrm>
            <a:off x="970200" y="5724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6" name="Google Shape;1566;p331"/>
          <p:cNvSpPr txBox="1">
            <a:spLocks noGrp="1"/>
          </p:cNvSpPr>
          <p:nvPr>
            <p:ph type="body" idx="1"/>
          </p:nvPr>
        </p:nvSpPr>
        <p:spPr>
          <a:xfrm>
            <a:off x="871000" y="19844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67" name="Google Shape;1567;p331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474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 Only">
  <p:cSld name="Bulleted List Only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332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70" name="Google Shape;1570;p332"/>
          <p:cNvSpPr txBox="1">
            <a:spLocks noGrp="1"/>
          </p:cNvSpPr>
          <p:nvPr>
            <p:ph type="body" idx="1"/>
          </p:nvPr>
        </p:nvSpPr>
        <p:spPr>
          <a:xfrm>
            <a:off x="972600" y="1424867"/>
            <a:ext cx="102516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760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">
  <p:cSld name="Transition Slide White"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333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73" name="Google Shape;1573;p333"/>
          <p:cNvSpPr txBox="1">
            <a:spLocks noGrp="1"/>
          </p:cNvSpPr>
          <p:nvPr>
            <p:ph type="title"/>
          </p:nvPr>
        </p:nvSpPr>
        <p:spPr>
          <a:xfrm>
            <a:off x="972600" y="2741833"/>
            <a:ext cx="78500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291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 with Currency Pattern" type="titleOnly">
  <p:cSld name="Transition Slide White with Currency Pattern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334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76" name="Google Shape;1576;p334"/>
          <p:cNvSpPr/>
          <p:nvPr/>
        </p:nvSpPr>
        <p:spPr>
          <a:xfrm>
            <a:off x="11037233" y="6279100"/>
            <a:ext cx="1082000" cy="5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7" name="Google Shape;1577;p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785" y="5869069"/>
            <a:ext cx="11238433" cy="686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78" name="Google Shape;1578;p334"/>
          <p:cNvSpPr txBox="1">
            <a:spLocks noGrp="1"/>
          </p:cNvSpPr>
          <p:nvPr>
            <p:ph type="title"/>
          </p:nvPr>
        </p:nvSpPr>
        <p:spPr>
          <a:xfrm>
            <a:off x="1009067" y="2340700"/>
            <a:ext cx="78500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51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Blue">
  <p:cSld name="Transition Slide Dark Blue">
    <p:bg>
      <p:bgPr>
        <a:solidFill>
          <a:schemeClr val="accent3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335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1" name="Google Shape;1581;p335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82" name="Google Shape;1582;p335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336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Left">
  <p:cSld name="Section Title / List on Left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336"/>
          <p:cNvSpPr txBox="1">
            <a:spLocks noGrp="1"/>
          </p:cNvSpPr>
          <p:nvPr>
            <p:ph type="body" idx="1"/>
          </p:nvPr>
        </p:nvSpPr>
        <p:spPr>
          <a:xfrm>
            <a:off x="621667" y="735600"/>
            <a:ext cx="4499200" cy="4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</a:lstStyle>
          <a:p>
            <a:endParaRPr/>
          </a:p>
        </p:txBody>
      </p:sp>
      <p:sp>
        <p:nvSpPr>
          <p:cNvPr id="1585" name="Google Shape;1585;p336"/>
          <p:cNvSpPr/>
          <p:nvPr/>
        </p:nvSpPr>
        <p:spPr>
          <a:xfrm>
            <a:off x="7062367" y="0"/>
            <a:ext cx="5129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36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87" name="Google Shape;1587;p336"/>
          <p:cNvSpPr txBox="1">
            <a:spLocks noGrp="1"/>
          </p:cNvSpPr>
          <p:nvPr>
            <p:ph type="title"/>
          </p:nvPr>
        </p:nvSpPr>
        <p:spPr>
          <a:xfrm>
            <a:off x="7481833" y="1694417"/>
            <a:ext cx="4401200" cy="2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8" name="Google Shape;1588;p336"/>
          <p:cNvSpPr txBox="1">
            <a:spLocks noGrp="1"/>
          </p:cNvSpPr>
          <p:nvPr>
            <p:ph type="subTitle" idx="2"/>
          </p:nvPr>
        </p:nvSpPr>
        <p:spPr>
          <a:xfrm>
            <a:off x="7475100" y="4151584"/>
            <a:ext cx="44012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133"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1589" name="Google Shape;1589;p3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965" y="6469107"/>
            <a:ext cx="731600" cy="244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50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 with Currency Pattern">
  <p:cSld name="Transition Slide Blue with Currency Pattern">
    <p:bg>
      <p:bgPr>
        <a:solidFill>
          <a:schemeClr val="dk1"/>
        </a:soli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1" name="Google Shape;1591;p3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92" name="Google Shape;1592;p337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3" name="Google Shape;1593;p337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186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Grey">
  <p:cSld name="Transition Slide Dark Grey">
    <p:bg>
      <p:bgPr>
        <a:solidFill>
          <a:srgbClr val="434343"/>
        </a:solidFill>
        <a:effectLst/>
      </p:bgPr>
    </p:bg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338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6" name="Google Shape;1596;p338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97" name="Google Shape;1597;p338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3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6C07-E179-614C-9BD5-FABFFB9A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DB53-5FC0-4442-8D96-D7A3F528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8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FB39-A484-9247-B975-96C6E44A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04633-CE9A-AC40-A0F7-98C36D5E1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2177"/>
            <a:ext cx="12192000" cy="8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5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" type="obj">
  <p:cSld name="Blue Side Bar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339"/>
          <p:cNvSpPr txBox="1">
            <a:spLocks noGrp="1"/>
          </p:cNvSpPr>
          <p:nvPr>
            <p:ph type="body" idx="1"/>
          </p:nvPr>
        </p:nvSpPr>
        <p:spPr>
          <a:xfrm>
            <a:off x="5487331" y="735981"/>
            <a:ext cx="5967600" cy="4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1219170" lvl="1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828754" lvl="2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2438339" lvl="3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3047924" lvl="4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3657509" lvl="5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0" name="Google Shape;1600;p339"/>
          <p:cNvSpPr txBox="1">
            <a:spLocks noGrp="1"/>
          </p:cNvSpPr>
          <p:nvPr>
            <p:ph type="sldNum" idx="12"/>
          </p:nvPr>
        </p:nvSpPr>
        <p:spPr>
          <a:xfrm>
            <a:off x="203851" y="6356351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01" name="Google Shape;1601;p339"/>
          <p:cNvSpPr/>
          <p:nvPr/>
        </p:nvSpPr>
        <p:spPr>
          <a:xfrm>
            <a:off x="0" y="0"/>
            <a:ext cx="48844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39"/>
          <p:cNvSpPr txBox="1">
            <a:spLocks noGrp="1"/>
          </p:cNvSpPr>
          <p:nvPr>
            <p:ph type="title"/>
          </p:nvPr>
        </p:nvSpPr>
        <p:spPr>
          <a:xfrm>
            <a:off x="736909" y="2015508"/>
            <a:ext cx="3410400" cy="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49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Furniture 1">
  <p:cSld name="Page Furniture 1"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146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Google Shape;1605;p3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9501" y="6460653"/>
            <a:ext cx="731599" cy="24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p341"/>
          <p:cNvSpPr txBox="1">
            <a:spLocks noGrp="1"/>
          </p:cNvSpPr>
          <p:nvPr>
            <p:ph type="title"/>
          </p:nvPr>
        </p:nvSpPr>
        <p:spPr>
          <a:xfrm>
            <a:off x="984867" y="369600"/>
            <a:ext cx="10713600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67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34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08" name="Google Shape;1608;p34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09" name="Google Shape;1609;p341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711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Furniture 1 1">
  <p:cSld name="Page Furniture 1 1"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433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 Left">
  <p:cSld name="Blue Side Bar Lef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43"/>
          <p:cNvSpPr/>
          <p:nvPr/>
        </p:nvSpPr>
        <p:spPr>
          <a:xfrm>
            <a:off x="0" y="0"/>
            <a:ext cx="4164000" cy="68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4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13" name="Google Shape;1613;p343"/>
          <p:cNvSpPr txBox="1">
            <a:spLocks noGrp="1"/>
          </p:cNvSpPr>
          <p:nvPr>
            <p:ph type="body" idx="1"/>
          </p:nvPr>
        </p:nvSpPr>
        <p:spPr>
          <a:xfrm>
            <a:off x="4475747" y="646851"/>
            <a:ext cx="7194800" cy="4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609585" marR="0" lvl="0" indent="-440256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66B788"/>
              </a:buClr>
              <a:buSzPts val="16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1219170" marR="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828754" marR="0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2438339" marR="0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3047924" marR="0" lvl="4" indent="-38099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3657509" marR="0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4267093" marR="0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4876678" marR="0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5486263" marR="0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614" name="Google Shape;1614;p343"/>
          <p:cNvSpPr txBox="1">
            <a:spLocks noGrp="1"/>
          </p:cNvSpPr>
          <p:nvPr>
            <p:ph type="title"/>
          </p:nvPr>
        </p:nvSpPr>
        <p:spPr>
          <a:xfrm>
            <a:off x="528173" y="646851"/>
            <a:ext cx="3117200" cy="2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hivo"/>
              <a:buNone/>
              <a:defRPr sz="3733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5" name="Google Shape;1615;p343"/>
          <p:cNvSpPr txBox="1">
            <a:spLocks noGrp="1"/>
          </p:cNvSpPr>
          <p:nvPr>
            <p:ph type="subTitle" idx="2"/>
          </p:nvPr>
        </p:nvSpPr>
        <p:spPr>
          <a:xfrm>
            <a:off x="521369" y="3274153"/>
            <a:ext cx="3117200" cy="2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  <a:defRPr sz="2267" b="0" i="0" u="none" strike="noStrike" cap="none">
                <a:solidFill>
                  <a:srgbClr val="B3E2CE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616" name="Google Shape;1616;p343"/>
          <p:cNvSpPr txBox="1">
            <a:spLocks noGrp="1"/>
          </p:cNvSpPr>
          <p:nvPr>
            <p:ph type="sldNum" idx="12"/>
          </p:nvPr>
        </p:nvSpPr>
        <p:spPr>
          <a:xfrm>
            <a:off x="203851" y="6356351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361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Blue Bar">
  <p:cSld name="Title and Content with Blue Bar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344"/>
          <p:cNvSpPr txBox="1">
            <a:spLocks noGrp="1"/>
          </p:cNvSpPr>
          <p:nvPr>
            <p:ph type="body" idx="1"/>
          </p:nvPr>
        </p:nvSpPr>
        <p:spPr>
          <a:xfrm>
            <a:off x="838200" y="1717288"/>
            <a:ext cx="10515600" cy="4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344"/>
          <p:cNvSpPr txBox="1">
            <a:spLocks noGrp="1"/>
          </p:cNvSpPr>
          <p:nvPr>
            <p:ph type="sldNum" idx="12"/>
          </p:nvPr>
        </p:nvSpPr>
        <p:spPr>
          <a:xfrm>
            <a:off x="203851" y="6356351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20" name="Google Shape;1620;p344"/>
          <p:cNvSpPr/>
          <p:nvPr/>
        </p:nvSpPr>
        <p:spPr>
          <a:xfrm>
            <a:off x="0" y="0"/>
            <a:ext cx="12192000" cy="11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21" name="Google Shape;1621;p344"/>
          <p:cNvSpPr txBox="1">
            <a:spLocks noGrp="1"/>
          </p:cNvSpPr>
          <p:nvPr>
            <p:ph type="title"/>
          </p:nvPr>
        </p:nvSpPr>
        <p:spPr>
          <a:xfrm>
            <a:off x="838200" y="264765"/>
            <a:ext cx="10515600" cy="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564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345"/>
          <p:cNvSpPr txBox="1">
            <a:spLocks noGrp="1"/>
          </p:cNvSpPr>
          <p:nvPr>
            <p:ph type="title"/>
          </p:nvPr>
        </p:nvSpPr>
        <p:spPr>
          <a:xfrm>
            <a:off x="0" y="5412889"/>
            <a:ext cx="121920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4" name="Google Shape;1624;p34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25" name="Google Shape;1625;p34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26" name="Google Shape;1626;p34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95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1">
  <p:cSld name="Title and Bullet List 1"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346"/>
          <p:cNvSpPr txBox="1">
            <a:spLocks noGrp="1"/>
          </p:cNvSpPr>
          <p:nvPr>
            <p:ph type="body" idx="1"/>
          </p:nvPr>
        </p:nvSpPr>
        <p:spPr>
          <a:xfrm>
            <a:off x="838200" y="1344303"/>
            <a:ext cx="10515600" cy="4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3047924" marR="0" lvl="4" indent="-40639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629" name="Google Shape;1629;p346"/>
          <p:cNvSpPr txBox="1">
            <a:spLocks noGrp="1"/>
          </p:cNvSpPr>
          <p:nvPr>
            <p:ph type="sldNum" idx="12"/>
          </p:nvPr>
        </p:nvSpPr>
        <p:spPr>
          <a:xfrm>
            <a:off x="203851" y="6356351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30" name="Google Shape;1630;p346"/>
          <p:cNvSpPr txBox="1">
            <a:spLocks noGrp="1"/>
          </p:cNvSpPr>
          <p:nvPr>
            <p:ph type="title"/>
          </p:nvPr>
        </p:nvSpPr>
        <p:spPr>
          <a:xfrm>
            <a:off x="838200" y="204607"/>
            <a:ext cx="10515600" cy="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3733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44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itle  1">
  <p:cSld name="Blue Title  1"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47"/>
          <p:cNvSpPr txBox="1">
            <a:spLocks noGrp="1"/>
          </p:cNvSpPr>
          <p:nvPr>
            <p:ph type="title"/>
          </p:nvPr>
        </p:nvSpPr>
        <p:spPr>
          <a:xfrm>
            <a:off x="0" y="82427"/>
            <a:ext cx="1219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3733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3" name="Google Shape;1633;p347"/>
          <p:cNvSpPr txBox="1">
            <a:spLocks noGrp="1"/>
          </p:cNvSpPr>
          <p:nvPr>
            <p:ph type="sldNum" idx="12"/>
          </p:nvPr>
        </p:nvSpPr>
        <p:spPr>
          <a:xfrm>
            <a:off x="10752664" y="6479932"/>
            <a:ext cx="1439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Source Sans Pro"/>
              <a:buNone/>
              <a:defRPr sz="1600" b="0" i="0" u="none" strike="noStrike" cap="none">
                <a:solidFill>
                  <a:srgbClr val="A1A1A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18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 1">
  <p:cSld name="Blank No Logo 1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48"/>
          <p:cNvSpPr txBox="1">
            <a:spLocks noGrp="1"/>
          </p:cNvSpPr>
          <p:nvPr>
            <p:ph type="sldNum" idx="12"/>
          </p:nvPr>
        </p:nvSpPr>
        <p:spPr>
          <a:xfrm>
            <a:off x="10684933" y="6629400"/>
            <a:ext cx="1439200" cy="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475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11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11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11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11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11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11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11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11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11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36" name="Google Shape;1636;p348"/>
          <p:cNvSpPr/>
          <p:nvPr/>
        </p:nvSpPr>
        <p:spPr>
          <a:xfrm>
            <a:off x="5597961" y="6295216"/>
            <a:ext cx="1016000" cy="52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097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DB53-5FC0-4442-8D96-D7A3F528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288"/>
            <a:ext cx="10515600" cy="445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FB39-A484-9247-B975-96C6E44A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0ED7F-E5E1-044B-B723-A47DB13B629F}"/>
              </a:ext>
            </a:extLst>
          </p:cNvPr>
          <p:cNvSpPr/>
          <p:nvPr userDrawn="1"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F6C07-E179-614C-9BD5-FABFFB9A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2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 1 2">
  <p:cSld name="Blank White No Logo 1 2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349"/>
          <p:cNvSpPr/>
          <p:nvPr/>
        </p:nvSpPr>
        <p:spPr>
          <a:xfrm>
            <a:off x="11086207" y="5876205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39" name="Google Shape;1639;p349"/>
          <p:cNvSpPr/>
          <p:nvPr/>
        </p:nvSpPr>
        <p:spPr>
          <a:xfrm>
            <a:off x="11530361" y="6211229"/>
            <a:ext cx="568800" cy="64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40" name="Google Shape;1640;p34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681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Columns with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EBF7-18BE-9146-B427-F28A9F627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0380"/>
            <a:ext cx="5181600" cy="4526583"/>
          </a:xfrm>
        </p:spPr>
        <p:txBody>
          <a:bodyPr/>
          <a:lstStyle>
            <a:lvl1pPr>
              <a:defRPr>
                <a:latin typeface="Chivo" pitchFamily="2" charset="77"/>
              </a:defRPr>
            </a:lvl1pPr>
            <a:lvl2pPr>
              <a:defRPr>
                <a:latin typeface="Chivo" pitchFamily="2" charset="77"/>
              </a:defRPr>
            </a:lvl2pPr>
            <a:lvl3pPr>
              <a:defRPr>
                <a:latin typeface="Chivo" pitchFamily="2" charset="77"/>
              </a:defRPr>
            </a:lvl3pPr>
            <a:lvl4pPr>
              <a:defRPr>
                <a:latin typeface="Chivo" pitchFamily="2" charset="77"/>
              </a:defRPr>
            </a:lvl4pPr>
            <a:lvl5pPr>
              <a:defRPr>
                <a:latin typeface="Chivo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45B9B-5458-DA41-ABFD-6D0CFAB2C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0380"/>
            <a:ext cx="5181600" cy="4526583"/>
          </a:xfrm>
        </p:spPr>
        <p:txBody>
          <a:bodyPr/>
          <a:lstStyle>
            <a:lvl1pPr>
              <a:defRPr>
                <a:latin typeface="Chivo" pitchFamily="2" charset="77"/>
              </a:defRPr>
            </a:lvl1pPr>
            <a:lvl2pPr>
              <a:defRPr>
                <a:latin typeface="Chivo" pitchFamily="2" charset="77"/>
              </a:defRPr>
            </a:lvl2pPr>
            <a:lvl3pPr>
              <a:defRPr>
                <a:latin typeface="Chivo" pitchFamily="2" charset="77"/>
              </a:defRPr>
            </a:lvl3pPr>
            <a:lvl4pPr>
              <a:defRPr>
                <a:latin typeface="Chivo" pitchFamily="2" charset="77"/>
              </a:defRPr>
            </a:lvl4pPr>
            <a:lvl5pPr>
              <a:defRPr>
                <a:latin typeface="Chivo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E2F39-3A6B-444B-B62B-19A4DD51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5A64F-3309-6849-88BA-40D19377D0E5}"/>
              </a:ext>
            </a:extLst>
          </p:cNvPr>
          <p:cNvSpPr/>
          <p:nvPr userDrawn="1"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A90121-77B3-7D42-91E0-41ADAEFE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09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3"/>
          <p:cNvSpPr txBox="1">
            <a:spLocks noGrp="1"/>
          </p:cNvSpPr>
          <p:nvPr>
            <p:ph type="ctrTitle"/>
          </p:nvPr>
        </p:nvSpPr>
        <p:spPr>
          <a:xfrm>
            <a:off x="4764300" y="2237551"/>
            <a:ext cx="65608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ivo"/>
              <a:buNone/>
              <a:defRPr sz="48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Google Shape;1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733" y="2523201"/>
            <a:ext cx="3352800" cy="1119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43"/>
          <p:cNvCxnSpPr/>
          <p:nvPr/>
        </p:nvCxnSpPr>
        <p:spPr>
          <a:xfrm>
            <a:off x="4577505" y="2339167"/>
            <a:ext cx="9200" cy="156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52609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 with Currency Pattern">
  <p:cSld name="Transition Slide Blue with Currency Pattern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928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Right">
  <p:cSld name="Section Title / List on Righ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/>
          <p:nvPr/>
        </p:nvSpPr>
        <p:spPr>
          <a:xfrm>
            <a:off x="0" y="0"/>
            <a:ext cx="485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3573200" cy="2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27928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133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5588900" y="711300"/>
            <a:ext cx="4499200" cy="4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Google Shape;26;p18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60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/>
          <p:nvPr/>
        </p:nvSpPr>
        <p:spPr>
          <a:xfrm>
            <a:off x="0" y="0"/>
            <a:ext cx="12192000" cy="129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87500" y="291200"/>
            <a:ext cx="10251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774917" y="1644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6054755" y="1644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286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 1 2">
  <p:cSld name="Blank White No Logo 1 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/>
          <p:nvPr/>
        </p:nvSpPr>
        <p:spPr>
          <a:xfrm>
            <a:off x="11086207" y="5876205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" name="Google Shape;35;p46"/>
          <p:cNvSpPr/>
          <p:nvPr/>
        </p:nvSpPr>
        <p:spPr>
          <a:xfrm>
            <a:off x="11530361" y="6211229"/>
            <a:ext cx="568800" cy="64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" name="Google Shape;36;p4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968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1">
  <p:cSld name="Title Slide Alt 1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hivo"/>
              <a:buNone/>
              <a:defRPr sz="5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ubTitle" idx="1"/>
          </p:nvPr>
        </p:nvSpPr>
        <p:spPr>
          <a:xfrm>
            <a:off x="1072203" y="2866567"/>
            <a:ext cx="10250800" cy="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2133"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490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" type="secHead">
  <p:cSld name="Transition Slide Blue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Google Shape;43;p21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965" y="6469107"/>
            <a:ext cx="731600" cy="244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244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 Only">
  <p:cSld name="Bulleted List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972600" y="1424867"/>
            <a:ext cx="102516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53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and Bottom Blu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DB53-5FC0-4442-8D96-D7A3F528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288"/>
            <a:ext cx="10515600" cy="3987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FB39-A484-9247-B975-96C6E44A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0ED7F-E5E1-044B-B723-A47DB13B629F}"/>
              </a:ext>
            </a:extLst>
          </p:cNvPr>
          <p:cNvSpPr/>
          <p:nvPr userDrawn="1"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F6C07-E179-614C-9BD5-FABFFB9A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888A1-8B3B-9A4F-80FE-FA8390919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2177"/>
            <a:ext cx="12192000" cy="8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115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">
  <p:cSld name="Transition Slide Whit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972600" y="2741833"/>
            <a:ext cx="78500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136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 with Currency Pattern 1">
  <p:cSld name="Transition Slide White with Currency Pattern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5" name="Google Shape;55;p24"/>
          <p:cNvSpPr/>
          <p:nvPr/>
        </p:nvSpPr>
        <p:spPr>
          <a:xfrm>
            <a:off x="11037233" y="6279100"/>
            <a:ext cx="1082000" cy="5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784" y="5869069"/>
            <a:ext cx="11238437" cy="6863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1009067" y="2340700"/>
            <a:ext cx="78500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639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">
  <p:cSld name="Blank White No Log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0" name="Google Shape;60;p25"/>
          <p:cNvSpPr/>
          <p:nvPr/>
        </p:nvSpPr>
        <p:spPr>
          <a:xfrm>
            <a:off x="11122300" y="6369500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064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Blue">
  <p:cSld name="Transition Slide Dark Blue">
    <p:bg>
      <p:bgPr>
        <a:solidFill>
          <a:schemeClr val="accent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4" name="Google Shape;64;p26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3188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Grey">
  <p:cSld name="Transition Slide Dark Grey">
    <p:bg>
      <p:bgPr>
        <a:solidFill>
          <a:srgbClr val="43434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8" name="Google Shape;68;p27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48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DB53-5FC0-4442-8D96-D7A3F528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330" y="735981"/>
            <a:ext cx="5967761" cy="445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FB39-A484-9247-B975-96C6E44A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0ED7F-E5E1-044B-B723-A47DB13B629F}"/>
              </a:ext>
            </a:extLst>
          </p:cNvPr>
          <p:cNvSpPr/>
          <p:nvPr userDrawn="1"/>
        </p:nvSpPr>
        <p:spPr>
          <a:xfrm>
            <a:off x="0" y="0"/>
            <a:ext cx="488423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F6C07-E179-614C-9BD5-FABFFB9A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09" y="2015507"/>
            <a:ext cx="3410415" cy="794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6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photo &amp;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DB53-5FC0-4442-8D96-D7A3F528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827" y="772557"/>
            <a:ext cx="2693501" cy="15683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FB39-A484-9247-B975-96C6E44A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0ED7F-E5E1-044B-B723-A47DB13B629F}"/>
              </a:ext>
            </a:extLst>
          </p:cNvPr>
          <p:cNvSpPr/>
          <p:nvPr userDrawn="1"/>
        </p:nvSpPr>
        <p:spPr>
          <a:xfrm>
            <a:off x="0" y="0"/>
            <a:ext cx="488423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F6C07-E179-614C-9BD5-FABFFB9A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09" y="1283987"/>
            <a:ext cx="3410415" cy="794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D6D129-F08A-0D4D-8759-65049239F3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83929" y="772557"/>
            <a:ext cx="2894669" cy="15683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FC2F0C-4A0F-0441-AD9F-10429ED1631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36909" y="2753757"/>
            <a:ext cx="2693501" cy="15683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6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5103-6ADC-C84A-86B9-8231FB29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4E292-2F23-7D41-8895-2EF752E51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Chiv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2E6F-E564-7A42-894D-6B1349CF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96-1EB4-E243-B8DF-B20E72F4A2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1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image" Target="../media/image8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87DB6-A66A-5843-8D25-86FDF6DC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4EFF9-423D-AD4D-87B2-434408A96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BD7C1-03F2-1D41-AF0E-1E9BD9A40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850" y="6356350"/>
            <a:ext cx="398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4E96-1EB4-E243-B8DF-B20E72F4A2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2CE8C15-016D-9441-8268-96B66C60725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722883" y="6352781"/>
            <a:ext cx="26526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3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8" r:id="rId4"/>
    <p:sldLayoutId id="2147483662" r:id="rId5"/>
    <p:sldLayoutId id="2147483669" r:id="rId6"/>
    <p:sldLayoutId id="2147483666" r:id="rId7"/>
    <p:sldLayoutId id="2147483671" r:id="rId8"/>
    <p:sldLayoutId id="2147483651" r:id="rId9"/>
    <p:sldLayoutId id="2147483660" r:id="rId10"/>
    <p:sldLayoutId id="2147483670" r:id="rId11"/>
    <p:sldLayoutId id="2147483652" r:id="rId12"/>
    <p:sldLayoutId id="2147483663" r:id="rId13"/>
    <p:sldLayoutId id="2147483654" r:id="rId14"/>
    <p:sldLayoutId id="2147483664" r:id="rId15"/>
    <p:sldLayoutId id="2147483655" r:id="rId16"/>
    <p:sldLayoutId id="2147483661" r:id="rId17"/>
    <p:sldLayoutId id="2147483667" r:id="rId18"/>
    <p:sldLayoutId id="2147483672" r:id="rId19"/>
    <p:sldLayoutId id="2147483674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Chiv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hiv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hiv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hiv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hiv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hiv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3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513" name="Google Shape;1513;p3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hivo"/>
              <a:buChar char="●"/>
              <a:defRPr sz="13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514" name="Google Shape;1514;p320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15" name="Google Shape;1515;p320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1239500" y="6460654"/>
            <a:ext cx="731600" cy="244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278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hivo"/>
              <a:buChar char="●"/>
              <a:defRPr sz="13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oogle Shape;9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239500" y="6460654"/>
            <a:ext cx="731600" cy="244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2127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E0CD-E81C-5A4B-BF21-6B8D5CEEAA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Payment Security PCI DSS v4.0 How Does It Impact Campuses?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32865-9270-164C-B618-06AABEBE3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5882" y="3055630"/>
            <a:ext cx="6773908" cy="1655762"/>
          </a:xfrm>
        </p:spPr>
        <p:txBody>
          <a:bodyPr/>
          <a:lstStyle/>
          <a:p>
            <a:r>
              <a:rPr lang="en-GB" dirty="0">
                <a:latin typeface="Chivo Light" pitchFamily="2" charset="77"/>
              </a:rPr>
              <a:t>David Neild</a:t>
            </a:r>
          </a:p>
          <a:p>
            <a:r>
              <a:rPr lang="en-GB" dirty="0">
                <a:latin typeface="Chivo Light" pitchFamily="2" charset="77"/>
              </a:rPr>
              <a:t>Lead Security Consultant, Education, UK</a:t>
            </a:r>
          </a:p>
          <a:p>
            <a:r>
              <a:rPr lang="en-GB" dirty="0">
                <a:latin typeface="Chivo Light" pitchFamily="2" charset="77"/>
              </a:rPr>
              <a:t>PCI QSA, ISO27001 LI, IA</a:t>
            </a:r>
            <a:endParaRPr lang="en-US" dirty="0">
              <a:latin typeface="Chiv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126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D183-2BAE-406C-6EC6-5AB81ADF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Payment Card Fraud?</a:t>
            </a:r>
          </a:p>
        </p:txBody>
      </p:sp>
      <p:sp>
        <p:nvSpPr>
          <p:cNvPr id="3" name="Google Shape;345;p38">
            <a:extLst>
              <a:ext uri="{FF2B5EF4-FFF2-40B4-BE49-F238E27FC236}">
                <a16:creationId xmlns:a16="http://schemas.microsoft.com/office/drawing/2014/main" id="{3E487A8E-BF2E-948E-DFA9-3E9B5A7591CD}"/>
              </a:ext>
            </a:extLst>
          </p:cNvPr>
          <p:cNvSpPr/>
          <p:nvPr/>
        </p:nvSpPr>
        <p:spPr>
          <a:xfrm>
            <a:off x="0" y="1147685"/>
            <a:ext cx="6096000" cy="5057171"/>
          </a:xfrm>
          <a:prstGeom prst="rect">
            <a:avLst/>
          </a:prstGeom>
          <a:solidFill>
            <a:srgbClr val="E0E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44;p38">
            <a:extLst>
              <a:ext uri="{FF2B5EF4-FFF2-40B4-BE49-F238E27FC236}">
                <a16:creationId xmlns:a16="http://schemas.microsoft.com/office/drawing/2014/main" id="{CA1BEF88-7360-08E6-CF82-9273057D8943}"/>
              </a:ext>
            </a:extLst>
          </p:cNvPr>
          <p:cNvSpPr/>
          <p:nvPr/>
        </p:nvSpPr>
        <p:spPr>
          <a:xfrm>
            <a:off x="6096000" y="1136697"/>
            <a:ext cx="6096000" cy="5057171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49;p38">
            <a:extLst>
              <a:ext uri="{FF2B5EF4-FFF2-40B4-BE49-F238E27FC236}">
                <a16:creationId xmlns:a16="http://schemas.microsoft.com/office/drawing/2014/main" id="{02ACFB2C-3786-42FA-7446-1D1861784C5F}"/>
              </a:ext>
            </a:extLst>
          </p:cNvPr>
          <p:cNvSpPr/>
          <p:nvPr/>
        </p:nvSpPr>
        <p:spPr>
          <a:xfrm>
            <a:off x="1859690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ea typeface="Chivo"/>
                <a:cs typeface="Chivo"/>
                <a:sym typeface="Chivo"/>
              </a:rPr>
              <a:t>Data Breaches</a:t>
            </a:r>
            <a:endParaRPr sz="2400" b="1" i="0" u="none" strike="noStrike" cap="none" dirty="0">
              <a:solidFill>
                <a:schemeClr val="lt1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12" name="Google Shape;350;p38">
            <a:extLst>
              <a:ext uri="{FF2B5EF4-FFF2-40B4-BE49-F238E27FC236}">
                <a16:creationId xmlns:a16="http://schemas.microsoft.com/office/drawing/2014/main" id="{503DCB0B-33F7-6614-B1F9-C17B47990166}"/>
              </a:ext>
            </a:extLst>
          </p:cNvPr>
          <p:cNvSpPr/>
          <p:nvPr/>
        </p:nvSpPr>
        <p:spPr>
          <a:xfrm>
            <a:off x="1338943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ea typeface="Chivo Black"/>
                <a:cs typeface="Chivo Black"/>
                <a:sym typeface="Chivo Black"/>
              </a:rPr>
              <a:t>1</a:t>
            </a:r>
            <a:endParaRPr sz="2400" b="1" i="0" u="none" strike="noStrike" cap="none" dirty="0">
              <a:solidFill>
                <a:srgbClr val="FFFFFF"/>
              </a:solidFill>
              <a:ea typeface="Chivo Black"/>
              <a:cs typeface="Chivo Black"/>
              <a:sym typeface="Chivo Black"/>
            </a:endParaRPr>
          </a:p>
        </p:txBody>
      </p:sp>
      <p:sp>
        <p:nvSpPr>
          <p:cNvPr id="17" name="Google Shape;347;p38">
            <a:extLst>
              <a:ext uri="{FF2B5EF4-FFF2-40B4-BE49-F238E27FC236}">
                <a16:creationId xmlns:a16="http://schemas.microsoft.com/office/drawing/2014/main" id="{CB12D12B-E64F-57EF-02EB-F95B3D1FDB4C}"/>
              </a:ext>
            </a:extLst>
          </p:cNvPr>
          <p:cNvSpPr txBox="1">
            <a:spLocks/>
          </p:cNvSpPr>
          <p:nvPr/>
        </p:nvSpPr>
        <p:spPr>
          <a:xfrm>
            <a:off x="458485" y="2317509"/>
            <a:ext cx="5637515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Over 1.06 billion credit cards are used in the US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Over 2.8 billion worldwide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E-commerce: &gt; 85% payment card breaches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Accommodation and food services: 41% attacks  targeted payment card data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2021: Costco, device skimming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2018: British Airways, e-commerce, 400k customers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2013: Target, e-commerce 40 million customers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Stolen data worth $10 to $100 per payment card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endParaRPr lang="en-GB" sz="16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endParaRPr lang="en-GB" sz="16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endParaRPr lang="en-GB" sz="1600" dirty="0"/>
          </a:p>
        </p:txBody>
      </p:sp>
      <p:sp>
        <p:nvSpPr>
          <p:cNvPr id="18" name="Google Shape;349;p38">
            <a:extLst>
              <a:ext uri="{FF2B5EF4-FFF2-40B4-BE49-F238E27FC236}">
                <a16:creationId xmlns:a16="http://schemas.microsoft.com/office/drawing/2014/main" id="{2F0C943B-79F2-AFF9-5F47-DA42330F9345}"/>
              </a:ext>
            </a:extLst>
          </p:cNvPr>
          <p:cNvSpPr/>
          <p:nvPr/>
        </p:nvSpPr>
        <p:spPr>
          <a:xfrm>
            <a:off x="8162191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ea typeface="Chivo"/>
                <a:cs typeface="Chivo"/>
                <a:sym typeface="Chivo"/>
              </a:rPr>
              <a:t>Fraud</a:t>
            </a:r>
            <a:endParaRPr sz="2400" b="1" i="0" u="none" strike="noStrike" cap="none" dirty="0">
              <a:solidFill>
                <a:schemeClr val="lt1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19" name="Google Shape;350;p38">
            <a:extLst>
              <a:ext uri="{FF2B5EF4-FFF2-40B4-BE49-F238E27FC236}">
                <a16:creationId xmlns:a16="http://schemas.microsoft.com/office/drawing/2014/main" id="{0F54DC99-8AFC-0EA6-7C9E-C73E46D58C03}"/>
              </a:ext>
            </a:extLst>
          </p:cNvPr>
          <p:cNvSpPr/>
          <p:nvPr/>
        </p:nvSpPr>
        <p:spPr>
          <a:xfrm>
            <a:off x="7641444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ea typeface="Chivo Black"/>
                <a:cs typeface="Chivo Black"/>
                <a:sym typeface="Chivo Black"/>
              </a:rPr>
              <a:t>2</a:t>
            </a:r>
            <a:endParaRPr sz="2400" b="1" i="0" u="none" strike="noStrike" cap="none" dirty="0">
              <a:solidFill>
                <a:srgbClr val="FFFFFF"/>
              </a:solidFill>
              <a:ea typeface="Chivo Black"/>
              <a:cs typeface="Chivo Black"/>
              <a:sym typeface="Chivo Black"/>
            </a:endParaRPr>
          </a:p>
        </p:txBody>
      </p:sp>
      <p:sp>
        <p:nvSpPr>
          <p:cNvPr id="5" name="Google Shape;348;p38">
            <a:extLst>
              <a:ext uri="{FF2B5EF4-FFF2-40B4-BE49-F238E27FC236}">
                <a16:creationId xmlns:a16="http://schemas.microsoft.com/office/drawing/2014/main" id="{2DE409C7-B99F-ED3D-C62F-55656A20C8D3}"/>
              </a:ext>
            </a:extLst>
          </p:cNvPr>
          <p:cNvSpPr txBox="1"/>
          <p:nvPr/>
        </p:nvSpPr>
        <p:spPr>
          <a:xfrm>
            <a:off x="6692495" y="2317509"/>
            <a:ext cx="4924739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2024: $35.8 billion global card fraud forecast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62% of businesses say reducing payment fraud is an urgent concern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34% merchants experience charge back fraud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42% of all e-commerce fraud is in the US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44% of credit card users reported having two or more fraudulent charges in 2022</a:t>
            </a:r>
          </a:p>
          <a:p>
            <a:pPr marL="3429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ea typeface="Chivo"/>
              <a:cs typeface="Chivo"/>
              <a:sym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123490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9C72-8499-B0ED-FACE-7F336D2C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PCI DSS?</a:t>
            </a:r>
          </a:p>
        </p:txBody>
      </p:sp>
    </p:spTree>
    <p:extLst>
      <p:ext uri="{BB962C8B-B14F-4D97-AF65-F5344CB8AC3E}">
        <p14:creationId xmlns:p14="http://schemas.microsoft.com/office/powerpoint/2010/main" val="163501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CBD5C-BAA2-AD81-D800-D370DDEA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PCI DSS?</a:t>
            </a:r>
          </a:p>
        </p:txBody>
      </p:sp>
      <p:sp>
        <p:nvSpPr>
          <p:cNvPr id="5" name="Google Shape;1050;p351">
            <a:extLst>
              <a:ext uri="{FF2B5EF4-FFF2-40B4-BE49-F238E27FC236}">
                <a16:creationId xmlns:a16="http://schemas.microsoft.com/office/drawing/2014/main" id="{7CCE9280-52BE-26C9-79FA-CA6E52CBEA10}"/>
              </a:ext>
            </a:extLst>
          </p:cNvPr>
          <p:cNvSpPr txBox="1">
            <a:spLocks/>
          </p:cNvSpPr>
          <p:nvPr/>
        </p:nvSpPr>
        <p:spPr>
          <a:xfrm>
            <a:off x="838200" y="1517263"/>
            <a:ext cx="10515600" cy="16589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0C3E54"/>
                </a:solidFill>
              </a:rPr>
              <a:t>Payment Card Industry Data Security Standard (PCI DSS)</a:t>
            </a:r>
          </a:p>
          <a:p>
            <a:pPr marL="114300" indent="0">
              <a:buSzPts val="1800"/>
              <a:buFont typeface="Arial" panose="020B0604020202020204" pitchFamily="34" charset="0"/>
              <a:buNone/>
            </a:pPr>
            <a:endParaRPr lang="en-GB" sz="2000" dirty="0">
              <a:solidFill>
                <a:srgbClr val="0C3E54"/>
              </a:solidFill>
            </a:endParaRPr>
          </a:p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C3E54"/>
                </a:solidFill>
              </a:rPr>
              <a:t>“A standard designed with the aim of protecting the customer’s credit card data when it’s stored, processed, or transmitted.”</a:t>
            </a:r>
          </a:p>
        </p:txBody>
      </p:sp>
      <p:sp>
        <p:nvSpPr>
          <p:cNvPr id="6" name="Google Shape;1051;p351">
            <a:extLst>
              <a:ext uri="{FF2B5EF4-FFF2-40B4-BE49-F238E27FC236}">
                <a16:creationId xmlns:a16="http://schemas.microsoft.com/office/drawing/2014/main" id="{230A1B05-E706-974C-67A3-2E95CD323117}"/>
              </a:ext>
            </a:extLst>
          </p:cNvPr>
          <p:cNvSpPr txBox="1"/>
          <p:nvPr/>
        </p:nvSpPr>
        <p:spPr>
          <a:xfrm>
            <a:off x="944219" y="3429869"/>
            <a:ext cx="62121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Global Standard</a:t>
            </a:r>
            <a:endParaRPr sz="200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hivo"/>
              <a:buChar char="•"/>
            </a:pPr>
            <a:r>
              <a:rPr lang="en-GB" sz="200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Applies to any entity anywhere in the world that accepts card payments</a:t>
            </a:r>
            <a:endParaRPr sz="200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i="0" u="none" strike="noStrike" cap="none" dirty="0">
              <a:solidFill>
                <a:srgbClr val="0C3E54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Minimum </a:t>
            </a:r>
            <a:r>
              <a:rPr lang="en-GB" sz="2000" b="1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Requirements</a:t>
            </a:r>
            <a:endParaRPr sz="200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hivo"/>
              <a:buChar char="•"/>
            </a:pPr>
            <a:r>
              <a:rPr lang="en-GB" sz="200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A baseline of </a:t>
            </a:r>
            <a:r>
              <a:rPr lang="en-GB" sz="2000" b="1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technical</a:t>
            </a:r>
            <a:r>
              <a:rPr lang="en-GB" sz="200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 and o</a:t>
            </a:r>
            <a:r>
              <a:rPr lang="en-GB" sz="2000" b="1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perational</a:t>
            </a:r>
            <a:r>
              <a:rPr lang="en-GB" sz="200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 requirements for protecting cardholder data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hivo"/>
              <a:buChar char="•"/>
            </a:pPr>
            <a:endParaRPr lang="en-GB" sz="2000" dirty="0">
              <a:solidFill>
                <a:srgbClr val="0C3E54"/>
              </a:solidFill>
              <a:latin typeface="Chivo"/>
              <a:ea typeface="Chivo"/>
              <a:cs typeface="Chivo"/>
              <a:sym typeface="Chiv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hivo"/>
              <a:buChar char="•"/>
            </a:pPr>
            <a:r>
              <a:rPr lang="en-GB" sz="2000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Up to 232 individual requirements</a:t>
            </a:r>
            <a:endParaRPr sz="2000" i="0" u="none" strike="noStrike" cap="none" dirty="0">
              <a:solidFill>
                <a:srgbClr val="0C3E54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2EF8C0-6C7D-2F26-F10C-1EFC060F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84" y="3832723"/>
            <a:ext cx="41814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0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Google Shape;1118;p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0000" y="1296750"/>
            <a:ext cx="8035001" cy="492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394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12 Principle Requirements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7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PCI DSS v4.0 Timeline</a:t>
            </a:r>
            <a:endParaRPr dirty="0"/>
          </a:p>
        </p:txBody>
      </p:sp>
      <p:sp>
        <p:nvSpPr>
          <p:cNvPr id="4" name="Google Shape;84;p3">
            <a:extLst>
              <a:ext uri="{FF2B5EF4-FFF2-40B4-BE49-F238E27FC236}">
                <a16:creationId xmlns:a16="http://schemas.microsoft.com/office/drawing/2014/main" id="{74835DF4-8E71-1E8F-78DC-440E467B9233}"/>
              </a:ext>
            </a:extLst>
          </p:cNvPr>
          <p:cNvSpPr/>
          <p:nvPr/>
        </p:nvSpPr>
        <p:spPr>
          <a:xfrm>
            <a:off x="8013963" y="3475801"/>
            <a:ext cx="3532987" cy="872387"/>
          </a:xfrm>
          <a:prstGeom prst="roundRect">
            <a:avLst>
              <a:gd name="adj" fmla="val 50000"/>
            </a:avLst>
          </a:prstGeom>
          <a:solidFill>
            <a:srgbClr val="48B98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1400" dirty="0">
              <a:solidFill>
                <a:srgbClr val="FFFFFF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5" name="Google Shape;85;p3">
            <a:extLst>
              <a:ext uri="{FF2B5EF4-FFF2-40B4-BE49-F238E27FC236}">
                <a16:creationId xmlns:a16="http://schemas.microsoft.com/office/drawing/2014/main" id="{B19E675E-8C1B-385A-7623-928F800BCA48}"/>
              </a:ext>
            </a:extLst>
          </p:cNvPr>
          <p:cNvSpPr/>
          <p:nvPr/>
        </p:nvSpPr>
        <p:spPr>
          <a:xfrm>
            <a:off x="6232559" y="3476885"/>
            <a:ext cx="3589352" cy="872387"/>
          </a:xfrm>
          <a:prstGeom prst="roundRect">
            <a:avLst>
              <a:gd name="adj" fmla="val 50000"/>
            </a:avLst>
          </a:prstGeom>
          <a:solidFill>
            <a:srgbClr val="BA0C2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1400" dirty="0">
              <a:solidFill>
                <a:srgbClr val="FFFFFF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6" name="Google Shape;86;p3">
            <a:extLst>
              <a:ext uri="{FF2B5EF4-FFF2-40B4-BE49-F238E27FC236}">
                <a16:creationId xmlns:a16="http://schemas.microsoft.com/office/drawing/2014/main" id="{B382E8B0-3ED0-2531-F272-3FDD82456213}"/>
              </a:ext>
            </a:extLst>
          </p:cNvPr>
          <p:cNvSpPr/>
          <p:nvPr/>
        </p:nvSpPr>
        <p:spPr>
          <a:xfrm>
            <a:off x="3282363" y="3476885"/>
            <a:ext cx="3930815" cy="872387"/>
          </a:xfrm>
          <a:prstGeom prst="roundRect">
            <a:avLst>
              <a:gd name="adj" fmla="val 50000"/>
            </a:avLst>
          </a:prstGeom>
          <a:solidFill>
            <a:srgbClr val="147BD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1400" dirty="0">
              <a:solidFill>
                <a:srgbClr val="FFFFFF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7" name="Google Shape;87;p3">
            <a:extLst>
              <a:ext uri="{FF2B5EF4-FFF2-40B4-BE49-F238E27FC236}">
                <a16:creationId xmlns:a16="http://schemas.microsoft.com/office/drawing/2014/main" id="{9E90ED83-7291-4258-FED2-1C84A07BA52E}"/>
              </a:ext>
            </a:extLst>
          </p:cNvPr>
          <p:cNvSpPr/>
          <p:nvPr/>
        </p:nvSpPr>
        <p:spPr>
          <a:xfrm>
            <a:off x="541922" y="3479617"/>
            <a:ext cx="3658399" cy="872387"/>
          </a:xfrm>
          <a:prstGeom prst="roundRect">
            <a:avLst>
              <a:gd name="adj" fmla="val 50000"/>
            </a:avLst>
          </a:prstGeom>
          <a:solidFill>
            <a:srgbClr val="0F476B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hivo"/>
              <a:cs typeface="Chivo"/>
              <a:sym typeface="Chivo"/>
            </a:endParaRPr>
          </a:p>
        </p:txBody>
      </p:sp>
      <p:sp>
        <p:nvSpPr>
          <p:cNvPr id="8" name="Google Shape;88;p3">
            <a:extLst>
              <a:ext uri="{FF2B5EF4-FFF2-40B4-BE49-F238E27FC236}">
                <a16:creationId xmlns:a16="http://schemas.microsoft.com/office/drawing/2014/main" id="{5651A910-EE43-80FE-DA15-D99404FE9676}"/>
              </a:ext>
            </a:extLst>
          </p:cNvPr>
          <p:cNvSpPr txBox="1"/>
          <p:nvPr/>
        </p:nvSpPr>
        <p:spPr>
          <a:xfrm>
            <a:off x="2826708" y="3980466"/>
            <a:ext cx="1097280" cy="3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GB" sz="1867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2022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Google Shape;89;p3">
            <a:extLst>
              <a:ext uri="{FF2B5EF4-FFF2-40B4-BE49-F238E27FC236}">
                <a16:creationId xmlns:a16="http://schemas.microsoft.com/office/drawing/2014/main" id="{5F7FEE7A-FC7F-FB53-D3E2-C52AAFB68FD1}"/>
              </a:ext>
            </a:extLst>
          </p:cNvPr>
          <p:cNvGraphicFramePr/>
          <p:nvPr/>
        </p:nvGraphicFramePr>
        <p:xfrm>
          <a:off x="7091792" y="3527102"/>
          <a:ext cx="2616532" cy="3352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Q1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Q2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Q3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Q4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Google Shape;90;p3">
            <a:extLst>
              <a:ext uri="{FF2B5EF4-FFF2-40B4-BE49-F238E27FC236}">
                <a16:creationId xmlns:a16="http://schemas.microsoft.com/office/drawing/2014/main" id="{379C1C5C-5503-1C32-44FA-618F5C96DA59}"/>
              </a:ext>
            </a:extLst>
          </p:cNvPr>
          <p:cNvSpPr/>
          <p:nvPr/>
        </p:nvSpPr>
        <p:spPr>
          <a:xfrm>
            <a:off x="6978395" y="1531575"/>
            <a:ext cx="1512431" cy="1180007"/>
          </a:xfrm>
          <a:prstGeom prst="roundRect">
            <a:avLst>
              <a:gd name="adj" fmla="val 16667"/>
            </a:avLst>
          </a:prstGeom>
          <a:solidFill>
            <a:srgbClr val="0F476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1000"/>
            </a:pPr>
            <a:r>
              <a:rPr lang="en-GB" sz="1333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31 March 2024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FFFFFF"/>
              </a:buClr>
              <a:buSzPts val="1000"/>
            </a:pPr>
            <a:r>
              <a:rPr lang="en-GB" sz="1333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PCI DSS v3.2.1 retired</a:t>
            </a:r>
          </a:p>
          <a:p>
            <a:pPr algn="ctr">
              <a:buClr>
                <a:srgbClr val="FFFFFF"/>
              </a:buClr>
              <a:buSzPts val="1000"/>
            </a:pPr>
            <a:endParaRPr lang="en-GB" sz="1333" b="1" dirty="0">
              <a:solidFill>
                <a:srgbClr val="FFFFFF"/>
              </a:solidFill>
              <a:latin typeface="Arial"/>
              <a:ea typeface="Chivo"/>
              <a:cs typeface="Chivo"/>
              <a:sym typeface="Chivo"/>
            </a:endParaRPr>
          </a:p>
          <a:p>
            <a:pPr algn="ctr">
              <a:buClr>
                <a:srgbClr val="FFFFFF"/>
              </a:buClr>
              <a:buSzPts val="1000"/>
            </a:pPr>
            <a:r>
              <a:rPr lang="en-GB" sz="1333" b="1" dirty="0">
                <a:solidFill>
                  <a:srgbClr val="FFFFFF"/>
                </a:solidFill>
                <a:latin typeface="Arial"/>
                <a:ea typeface="Chivo"/>
                <a:cs typeface="Chivo"/>
                <a:sym typeface="Chivo"/>
              </a:rPr>
              <a:t>v4.0 active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91;p3">
            <a:extLst>
              <a:ext uri="{FF2B5EF4-FFF2-40B4-BE49-F238E27FC236}">
                <a16:creationId xmlns:a16="http://schemas.microsoft.com/office/drawing/2014/main" id="{73E5FAA1-6EBE-D9C8-16EF-F58582B067AE}"/>
              </a:ext>
            </a:extLst>
          </p:cNvPr>
          <p:cNvCxnSpPr>
            <a:stCxn id="12" idx="2"/>
            <a:endCxn id="30" idx="0"/>
          </p:cNvCxnSpPr>
          <p:nvPr/>
        </p:nvCxnSpPr>
        <p:spPr>
          <a:xfrm>
            <a:off x="10514237" y="2403960"/>
            <a:ext cx="8800" cy="940400"/>
          </a:xfrm>
          <a:prstGeom prst="straightConnector1">
            <a:avLst/>
          </a:prstGeom>
          <a:noFill/>
          <a:ln w="28575" cap="rnd" cmpd="sng">
            <a:solidFill>
              <a:srgbClr val="00487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2" name="Google Shape;92;p3">
            <a:extLst>
              <a:ext uri="{FF2B5EF4-FFF2-40B4-BE49-F238E27FC236}">
                <a16:creationId xmlns:a16="http://schemas.microsoft.com/office/drawing/2014/main" id="{B1DF701D-2694-D77A-1C96-DF2EE8989457}"/>
              </a:ext>
            </a:extLst>
          </p:cNvPr>
          <p:cNvSpPr/>
          <p:nvPr/>
        </p:nvSpPr>
        <p:spPr>
          <a:xfrm>
            <a:off x="9509503" y="1531576"/>
            <a:ext cx="2009469" cy="872385"/>
          </a:xfrm>
          <a:prstGeom prst="roundRect">
            <a:avLst>
              <a:gd name="adj" fmla="val 16667"/>
            </a:avLst>
          </a:prstGeom>
          <a:solidFill>
            <a:srgbClr val="0F476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1000"/>
            </a:pPr>
            <a:r>
              <a:rPr lang="en-GB" sz="1333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31 March 2025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FFFFFF"/>
              </a:buClr>
              <a:buSzPts val="1000"/>
            </a:pPr>
            <a:r>
              <a:rPr lang="en-GB" sz="1333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Future-dated new requirements</a:t>
            </a:r>
            <a:br>
              <a:rPr lang="en-GB" sz="1333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</a:br>
            <a:r>
              <a:rPr lang="en-GB" sz="1333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become effective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3">
            <a:extLst>
              <a:ext uri="{FF2B5EF4-FFF2-40B4-BE49-F238E27FC236}">
                <a16:creationId xmlns:a16="http://schemas.microsoft.com/office/drawing/2014/main" id="{21243BDA-6F21-CF5D-0220-4DE961D6C71A}"/>
              </a:ext>
            </a:extLst>
          </p:cNvPr>
          <p:cNvSpPr txBox="1"/>
          <p:nvPr/>
        </p:nvSpPr>
        <p:spPr>
          <a:xfrm>
            <a:off x="8632272" y="3985300"/>
            <a:ext cx="1097280" cy="3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GB" sz="1867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2024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5;p3">
            <a:extLst>
              <a:ext uri="{FF2B5EF4-FFF2-40B4-BE49-F238E27FC236}">
                <a16:creationId xmlns:a16="http://schemas.microsoft.com/office/drawing/2014/main" id="{A731DD85-0442-396E-861D-C7F1AFC65D03}"/>
              </a:ext>
            </a:extLst>
          </p:cNvPr>
          <p:cNvSpPr txBox="1"/>
          <p:nvPr/>
        </p:nvSpPr>
        <p:spPr>
          <a:xfrm>
            <a:off x="10309171" y="3985300"/>
            <a:ext cx="1097280" cy="3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GB" sz="1867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2025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96;p3">
            <a:extLst>
              <a:ext uri="{FF2B5EF4-FFF2-40B4-BE49-F238E27FC236}">
                <a16:creationId xmlns:a16="http://schemas.microsoft.com/office/drawing/2014/main" id="{8039E157-C901-7E18-58A3-F08A304F0BD6}"/>
              </a:ext>
            </a:extLst>
          </p:cNvPr>
          <p:cNvCxnSpPr>
            <a:cxnSpLocks/>
            <a:stCxn id="29" idx="0"/>
            <a:endCxn id="10" idx="2"/>
          </p:cNvCxnSpPr>
          <p:nvPr/>
        </p:nvCxnSpPr>
        <p:spPr>
          <a:xfrm flipV="1">
            <a:off x="7733815" y="2711582"/>
            <a:ext cx="796" cy="632627"/>
          </a:xfrm>
          <a:prstGeom prst="straightConnector1">
            <a:avLst/>
          </a:prstGeom>
          <a:noFill/>
          <a:ln w="28575" cap="rnd" cmpd="sng">
            <a:solidFill>
              <a:srgbClr val="00487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98;p3">
            <a:extLst>
              <a:ext uri="{FF2B5EF4-FFF2-40B4-BE49-F238E27FC236}">
                <a16:creationId xmlns:a16="http://schemas.microsoft.com/office/drawing/2014/main" id="{299CEE95-27A8-84DC-CF28-CA2C9FCAF4B6}"/>
              </a:ext>
            </a:extLst>
          </p:cNvPr>
          <p:cNvSpPr/>
          <p:nvPr/>
        </p:nvSpPr>
        <p:spPr>
          <a:xfrm>
            <a:off x="3157153" y="4640978"/>
            <a:ext cx="4582203" cy="31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050"/>
            </a:pPr>
            <a:r>
              <a:rPr lang="en-GB" sz="1400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Transition period from PCI DSS v3.2.1 to v4.0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9;p3">
            <a:extLst>
              <a:ext uri="{FF2B5EF4-FFF2-40B4-BE49-F238E27FC236}">
                <a16:creationId xmlns:a16="http://schemas.microsoft.com/office/drawing/2014/main" id="{258C35BE-E8B6-D91A-6AF2-F4593AA7C113}"/>
              </a:ext>
            </a:extLst>
          </p:cNvPr>
          <p:cNvSpPr/>
          <p:nvPr/>
        </p:nvSpPr>
        <p:spPr>
          <a:xfrm>
            <a:off x="1172371" y="3383668"/>
            <a:ext cx="422479" cy="35016"/>
          </a:xfrm>
          <a:prstGeom prst="rect">
            <a:avLst/>
          </a:prstGeom>
          <a:solidFill>
            <a:srgbClr val="31B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dirty="0">
              <a:solidFill>
                <a:srgbClr val="FFFFFF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18" name="Google Shape;100;p3">
            <a:extLst>
              <a:ext uri="{FF2B5EF4-FFF2-40B4-BE49-F238E27FC236}">
                <a16:creationId xmlns:a16="http://schemas.microsoft.com/office/drawing/2014/main" id="{6898FE19-30D0-B977-DDE8-33A122AAB6CA}"/>
              </a:ext>
            </a:extLst>
          </p:cNvPr>
          <p:cNvSpPr/>
          <p:nvPr/>
        </p:nvSpPr>
        <p:spPr>
          <a:xfrm>
            <a:off x="1861027" y="1531578"/>
            <a:ext cx="1670992" cy="944340"/>
          </a:xfrm>
          <a:prstGeom prst="roundRect">
            <a:avLst>
              <a:gd name="adj" fmla="val 7334"/>
            </a:avLst>
          </a:prstGeom>
          <a:solidFill>
            <a:srgbClr val="48B98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1000"/>
            </a:pPr>
            <a:r>
              <a:rPr lang="en-GB" sz="1333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Official Release: PCI DSS v4.0 with validation documents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01;p3">
            <a:extLst>
              <a:ext uri="{FF2B5EF4-FFF2-40B4-BE49-F238E27FC236}">
                <a16:creationId xmlns:a16="http://schemas.microsoft.com/office/drawing/2014/main" id="{DEF55777-462E-3C9E-C72A-E9EBBA5090EF}"/>
              </a:ext>
            </a:extLst>
          </p:cNvPr>
          <p:cNvCxnSpPr>
            <a:stCxn id="18" idx="2"/>
            <a:endCxn id="17" idx="0"/>
          </p:cNvCxnSpPr>
          <p:nvPr/>
        </p:nvCxnSpPr>
        <p:spPr>
          <a:xfrm rot="5400000">
            <a:off x="1586323" y="2273317"/>
            <a:ext cx="907600" cy="1312800"/>
          </a:xfrm>
          <a:prstGeom prst="bentConnector3">
            <a:avLst>
              <a:gd name="adj1" fmla="val 31202"/>
            </a:avLst>
          </a:prstGeom>
          <a:noFill/>
          <a:ln w="28575" cap="rnd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0" name="Google Shape;102;p3">
            <a:extLst>
              <a:ext uri="{FF2B5EF4-FFF2-40B4-BE49-F238E27FC236}">
                <a16:creationId xmlns:a16="http://schemas.microsoft.com/office/drawing/2014/main" id="{81BC1617-E8D3-0A9B-DA47-E390956A2F88}"/>
              </a:ext>
            </a:extLst>
          </p:cNvPr>
          <p:cNvSpPr/>
          <p:nvPr/>
        </p:nvSpPr>
        <p:spPr>
          <a:xfrm>
            <a:off x="1767639" y="3386675"/>
            <a:ext cx="422479" cy="35016"/>
          </a:xfrm>
          <a:prstGeom prst="rect">
            <a:avLst/>
          </a:prstGeom>
          <a:solidFill>
            <a:srgbClr val="31B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dirty="0">
              <a:solidFill>
                <a:srgbClr val="FFFFFF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21" name="Google Shape;103;p3">
            <a:extLst>
              <a:ext uri="{FF2B5EF4-FFF2-40B4-BE49-F238E27FC236}">
                <a16:creationId xmlns:a16="http://schemas.microsoft.com/office/drawing/2014/main" id="{3EAA8FAB-ED9F-5DF5-4CF2-A6DE69C78DC6}"/>
              </a:ext>
            </a:extLst>
          </p:cNvPr>
          <p:cNvSpPr/>
          <p:nvPr/>
        </p:nvSpPr>
        <p:spPr>
          <a:xfrm>
            <a:off x="3698488" y="1531577"/>
            <a:ext cx="1380985" cy="941609"/>
          </a:xfrm>
          <a:prstGeom prst="roundRect">
            <a:avLst>
              <a:gd name="adj" fmla="val 16667"/>
            </a:avLst>
          </a:prstGeom>
          <a:solidFill>
            <a:srgbClr val="48B98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1000"/>
            </a:pPr>
            <a:r>
              <a:rPr lang="en-GB" sz="1333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ISA/QSA training and supporting documents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104;p3">
            <a:extLst>
              <a:ext uri="{FF2B5EF4-FFF2-40B4-BE49-F238E27FC236}">
                <a16:creationId xmlns:a16="http://schemas.microsoft.com/office/drawing/2014/main" id="{4EF44ECC-4A83-48E9-90E7-F4B2FE7F046E}"/>
              </a:ext>
            </a:extLst>
          </p:cNvPr>
          <p:cNvCxnSpPr>
            <a:stCxn id="21" idx="2"/>
            <a:endCxn id="20" idx="0"/>
          </p:cNvCxnSpPr>
          <p:nvPr/>
        </p:nvCxnSpPr>
        <p:spPr>
          <a:xfrm rot="5400000">
            <a:off x="2727180" y="1724985"/>
            <a:ext cx="913600" cy="2410000"/>
          </a:xfrm>
          <a:prstGeom prst="bentConnector3">
            <a:avLst>
              <a:gd name="adj1" fmla="val 49994"/>
            </a:avLst>
          </a:prstGeom>
          <a:noFill/>
          <a:ln w="28575" cap="rnd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" name="Google Shape;105;p3">
            <a:extLst>
              <a:ext uri="{FF2B5EF4-FFF2-40B4-BE49-F238E27FC236}">
                <a16:creationId xmlns:a16="http://schemas.microsoft.com/office/drawing/2014/main" id="{AC81BFD8-E99A-B9A6-81A4-4E0D97DE7233}"/>
              </a:ext>
            </a:extLst>
          </p:cNvPr>
          <p:cNvSpPr txBox="1"/>
          <p:nvPr/>
        </p:nvSpPr>
        <p:spPr>
          <a:xfrm>
            <a:off x="5975351" y="3985300"/>
            <a:ext cx="1097280" cy="3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GB" sz="1867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2023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06;p3">
            <a:extLst>
              <a:ext uri="{FF2B5EF4-FFF2-40B4-BE49-F238E27FC236}">
                <a16:creationId xmlns:a16="http://schemas.microsoft.com/office/drawing/2014/main" id="{22540443-6FF4-9C67-DD1B-A2900A1BB746}"/>
              </a:ext>
            </a:extLst>
          </p:cNvPr>
          <p:cNvSpPr/>
          <p:nvPr/>
        </p:nvSpPr>
        <p:spPr>
          <a:xfrm>
            <a:off x="1594850" y="4486234"/>
            <a:ext cx="5940325" cy="537847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48B98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Tx/>
              <a:buNone/>
              <a:tabLst/>
              <a:defRPr/>
            </a:pPr>
            <a:r>
              <a:rPr kumimoji="0" lang="en-GB" sz="1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hivo"/>
                <a:cs typeface="Chivo"/>
                <a:sym typeface="Chivo"/>
              </a:rPr>
              <a:t>Transition period from PCI DSS v3.2.1 to v4.0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07;p3">
            <a:extLst>
              <a:ext uri="{FF2B5EF4-FFF2-40B4-BE49-F238E27FC236}">
                <a16:creationId xmlns:a16="http://schemas.microsoft.com/office/drawing/2014/main" id="{A69C596E-94E9-505E-D8A6-81DCDD0DA539}"/>
              </a:ext>
            </a:extLst>
          </p:cNvPr>
          <p:cNvSpPr/>
          <p:nvPr/>
        </p:nvSpPr>
        <p:spPr>
          <a:xfrm>
            <a:off x="1594851" y="5112406"/>
            <a:ext cx="8934839" cy="537847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0F476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1300"/>
            </a:pPr>
            <a:r>
              <a:rPr lang="en-GB" sz="1733" b="1" dirty="0">
                <a:solidFill>
                  <a:srgbClr val="FFFFFF"/>
                </a:solidFill>
                <a:ea typeface="Chivo"/>
                <a:cs typeface="Chivo"/>
                <a:sym typeface="Chivo"/>
              </a:rPr>
              <a:t>Implementation of future-dated new requirements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" name="Google Shape;108;p3">
            <a:extLst>
              <a:ext uri="{FF2B5EF4-FFF2-40B4-BE49-F238E27FC236}">
                <a16:creationId xmlns:a16="http://schemas.microsoft.com/office/drawing/2014/main" id="{8B42344E-9DE8-CC57-FEFC-BECBB0DC20E9}"/>
              </a:ext>
            </a:extLst>
          </p:cNvPr>
          <p:cNvGraphicFramePr/>
          <p:nvPr/>
        </p:nvGraphicFramePr>
        <p:xfrm>
          <a:off x="4200320" y="3527102"/>
          <a:ext cx="2768800" cy="3352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Q1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Q2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Q3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Q4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oogle Shape;109;p3">
            <a:extLst>
              <a:ext uri="{FF2B5EF4-FFF2-40B4-BE49-F238E27FC236}">
                <a16:creationId xmlns:a16="http://schemas.microsoft.com/office/drawing/2014/main" id="{C5B6AA5C-8D57-FA7B-7EAA-E9D759C101E4}"/>
              </a:ext>
            </a:extLst>
          </p:cNvPr>
          <p:cNvGraphicFramePr/>
          <p:nvPr/>
        </p:nvGraphicFramePr>
        <p:xfrm>
          <a:off x="928199" y="3527102"/>
          <a:ext cx="2768800" cy="3809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 dirty="0">
                          <a:solidFill>
                            <a:schemeClr val="lt1"/>
                          </a:solidFill>
                        </a:rPr>
                        <a:t>Q1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 dirty="0">
                          <a:solidFill>
                            <a:schemeClr val="lt1"/>
                          </a:solidFill>
                        </a:rPr>
                        <a:t>Q2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 dirty="0">
                          <a:solidFill>
                            <a:schemeClr val="lt1"/>
                          </a:solidFill>
                        </a:rPr>
                        <a:t>Q3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 dirty="0">
                          <a:solidFill>
                            <a:schemeClr val="lt1"/>
                          </a:solidFill>
                        </a:rPr>
                        <a:t>Q4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Google Shape;110;p3">
            <a:extLst>
              <a:ext uri="{FF2B5EF4-FFF2-40B4-BE49-F238E27FC236}">
                <a16:creationId xmlns:a16="http://schemas.microsoft.com/office/drawing/2014/main" id="{4CDD60CF-02C5-25B1-5E80-79869A9685E5}"/>
              </a:ext>
            </a:extLst>
          </p:cNvPr>
          <p:cNvGraphicFramePr/>
          <p:nvPr/>
        </p:nvGraphicFramePr>
        <p:xfrm>
          <a:off x="9870851" y="3527102"/>
          <a:ext cx="1308266" cy="3352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Q1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Q2</a:t>
                      </a:r>
                      <a:endParaRPr sz="1900" u="none" strike="noStrike" cap="none" dirty="0"/>
                    </a:p>
                  </a:txBody>
                  <a:tcPr marL="91433" marR="91433" marT="91433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Google Shape;97;p3">
            <a:extLst>
              <a:ext uri="{FF2B5EF4-FFF2-40B4-BE49-F238E27FC236}">
                <a16:creationId xmlns:a16="http://schemas.microsoft.com/office/drawing/2014/main" id="{7AF69539-EE4A-B930-C23D-0E62EB3D3777}"/>
              </a:ext>
            </a:extLst>
          </p:cNvPr>
          <p:cNvSpPr/>
          <p:nvPr/>
        </p:nvSpPr>
        <p:spPr>
          <a:xfrm>
            <a:off x="7673841" y="3344209"/>
            <a:ext cx="119947" cy="119947"/>
          </a:xfrm>
          <a:prstGeom prst="ellipse">
            <a:avLst/>
          </a:prstGeom>
          <a:solidFill>
            <a:srgbClr val="14477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dirty="0">
              <a:solidFill>
                <a:srgbClr val="FFFFFF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30" name="Google Shape;93;p3">
            <a:extLst>
              <a:ext uri="{FF2B5EF4-FFF2-40B4-BE49-F238E27FC236}">
                <a16:creationId xmlns:a16="http://schemas.microsoft.com/office/drawing/2014/main" id="{B4727736-FD37-BACD-768F-FBD70E054538}"/>
              </a:ext>
            </a:extLst>
          </p:cNvPr>
          <p:cNvSpPr/>
          <p:nvPr/>
        </p:nvSpPr>
        <p:spPr>
          <a:xfrm>
            <a:off x="10463207" y="3344209"/>
            <a:ext cx="119947" cy="119947"/>
          </a:xfrm>
          <a:prstGeom prst="ellipse">
            <a:avLst/>
          </a:prstGeom>
          <a:solidFill>
            <a:srgbClr val="14477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dirty="0">
              <a:solidFill>
                <a:srgbClr val="FFFFFF"/>
              </a:solidFill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9C72-8499-B0ED-FACE-7F336D2C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and why does</a:t>
            </a:r>
            <a:br>
              <a:rPr lang="en-GB" dirty="0"/>
            </a:br>
            <a:r>
              <a:rPr lang="en-GB" dirty="0"/>
              <a:t>PCI DSS apply? </a:t>
            </a:r>
          </a:p>
        </p:txBody>
      </p:sp>
    </p:spTree>
    <p:extLst>
      <p:ext uri="{BB962C8B-B14F-4D97-AF65-F5344CB8AC3E}">
        <p14:creationId xmlns:p14="http://schemas.microsoft.com/office/powerpoint/2010/main" val="1447130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D183-2BAE-406C-6EC6-5AB81ADF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and why does PCI DSS apply? </a:t>
            </a:r>
          </a:p>
        </p:txBody>
      </p:sp>
      <p:sp>
        <p:nvSpPr>
          <p:cNvPr id="3" name="Google Shape;345;p38">
            <a:extLst>
              <a:ext uri="{FF2B5EF4-FFF2-40B4-BE49-F238E27FC236}">
                <a16:creationId xmlns:a16="http://schemas.microsoft.com/office/drawing/2014/main" id="{3E487A8E-BF2E-948E-DFA9-3E9B5A7591CD}"/>
              </a:ext>
            </a:extLst>
          </p:cNvPr>
          <p:cNvSpPr/>
          <p:nvPr/>
        </p:nvSpPr>
        <p:spPr>
          <a:xfrm>
            <a:off x="0" y="1147685"/>
            <a:ext cx="6096000" cy="5057171"/>
          </a:xfrm>
          <a:prstGeom prst="rect">
            <a:avLst/>
          </a:prstGeom>
          <a:solidFill>
            <a:srgbClr val="E0E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44;p38">
            <a:extLst>
              <a:ext uri="{FF2B5EF4-FFF2-40B4-BE49-F238E27FC236}">
                <a16:creationId xmlns:a16="http://schemas.microsoft.com/office/drawing/2014/main" id="{CA1BEF88-7360-08E6-CF82-9273057D8943}"/>
              </a:ext>
            </a:extLst>
          </p:cNvPr>
          <p:cNvSpPr/>
          <p:nvPr/>
        </p:nvSpPr>
        <p:spPr>
          <a:xfrm>
            <a:off x="6096000" y="1136697"/>
            <a:ext cx="6096000" cy="5057171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49;p38">
            <a:extLst>
              <a:ext uri="{FF2B5EF4-FFF2-40B4-BE49-F238E27FC236}">
                <a16:creationId xmlns:a16="http://schemas.microsoft.com/office/drawing/2014/main" id="{02ACFB2C-3786-42FA-7446-1D1861784C5F}"/>
              </a:ext>
            </a:extLst>
          </p:cNvPr>
          <p:cNvSpPr/>
          <p:nvPr/>
        </p:nvSpPr>
        <p:spPr>
          <a:xfrm>
            <a:off x="1859690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ea typeface="Chivo"/>
                <a:cs typeface="Chivo"/>
                <a:sym typeface="Chivo"/>
              </a:rPr>
              <a:t>Where?</a:t>
            </a:r>
            <a:endParaRPr sz="2400" b="1" i="0" u="none" strike="noStrike" cap="none" dirty="0">
              <a:solidFill>
                <a:schemeClr val="lt1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12" name="Google Shape;350;p38">
            <a:extLst>
              <a:ext uri="{FF2B5EF4-FFF2-40B4-BE49-F238E27FC236}">
                <a16:creationId xmlns:a16="http://schemas.microsoft.com/office/drawing/2014/main" id="{503DCB0B-33F7-6614-B1F9-C17B47990166}"/>
              </a:ext>
            </a:extLst>
          </p:cNvPr>
          <p:cNvSpPr/>
          <p:nvPr/>
        </p:nvSpPr>
        <p:spPr>
          <a:xfrm>
            <a:off x="1338943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ea typeface="Chivo Black"/>
                <a:cs typeface="Chivo Black"/>
                <a:sym typeface="Chivo Black"/>
              </a:rPr>
              <a:t>1</a:t>
            </a:r>
            <a:endParaRPr sz="2400" b="1" i="0" u="none" strike="noStrike" cap="none" dirty="0">
              <a:solidFill>
                <a:srgbClr val="FFFFFF"/>
              </a:solidFill>
              <a:ea typeface="Chivo Black"/>
              <a:cs typeface="Chivo Black"/>
              <a:sym typeface="Chivo Black"/>
            </a:endParaRPr>
          </a:p>
        </p:txBody>
      </p:sp>
      <p:sp>
        <p:nvSpPr>
          <p:cNvPr id="17" name="Google Shape;347;p38">
            <a:extLst>
              <a:ext uri="{FF2B5EF4-FFF2-40B4-BE49-F238E27FC236}">
                <a16:creationId xmlns:a16="http://schemas.microsoft.com/office/drawing/2014/main" id="{CB12D12B-E64F-57EF-02EB-F95B3D1FDB4C}"/>
              </a:ext>
            </a:extLst>
          </p:cNvPr>
          <p:cNvSpPr txBox="1">
            <a:spLocks/>
          </p:cNvSpPr>
          <p:nvPr/>
        </p:nvSpPr>
        <p:spPr>
          <a:xfrm>
            <a:off x="458485" y="2317509"/>
            <a:ext cx="5637515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2000" dirty="0"/>
              <a:t>Any location a merchant accepts card payments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2000" dirty="0"/>
              <a:t>Tuition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2000" dirty="0"/>
              <a:t>Accommodation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2000" dirty="0"/>
              <a:t>Catering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2000" dirty="0"/>
              <a:t>Commercial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2000" dirty="0"/>
              <a:t>Donations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endParaRPr lang="en-GB" sz="16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endParaRPr lang="en-GB" sz="16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endParaRPr lang="en-GB" sz="1600" dirty="0"/>
          </a:p>
        </p:txBody>
      </p:sp>
      <p:sp>
        <p:nvSpPr>
          <p:cNvPr id="18" name="Google Shape;349;p38">
            <a:extLst>
              <a:ext uri="{FF2B5EF4-FFF2-40B4-BE49-F238E27FC236}">
                <a16:creationId xmlns:a16="http://schemas.microsoft.com/office/drawing/2014/main" id="{2F0C943B-79F2-AFF9-5F47-DA42330F9345}"/>
              </a:ext>
            </a:extLst>
          </p:cNvPr>
          <p:cNvSpPr/>
          <p:nvPr/>
        </p:nvSpPr>
        <p:spPr>
          <a:xfrm>
            <a:off x="8162191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ea typeface="Chivo"/>
                <a:cs typeface="Chivo"/>
                <a:sym typeface="Chivo"/>
              </a:rPr>
              <a:t>Why?</a:t>
            </a:r>
            <a:endParaRPr sz="2400" b="1" i="0" u="none" strike="noStrike" cap="none" dirty="0">
              <a:solidFill>
                <a:schemeClr val="lt1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19" name="Google Shape;350;p38">
            <a:extLst>
              <a:ext uri="{FF2B5EF4-FFF2-40B4-BE49-F238E27FC236}">
                <a16:creationId xmlns:a16="http://schemas.microsoft.com/office/drawing/2014/main" id="{0F54DC99-8AFC-0EA6-7C9E-C73E46D58C03}"/>
              </a:ext>
            </a:extLst>
          </p:cNvPr>
          <p:cNvSpPr/>
          <p:nvPr/>
        </p:nvSpPr>
        <p:spPr>
          <a:xfrm>
            <a:off x="7641444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ea typeface="Chivo Black"/>
                <a:cs typeface="Chivo Black"/>
                <a:sym typeface="Chivo Black"/>
              </a:rPr>
              <a:t>2</a:t>
            </a:r>
            <a:endParaRPr sz="2400" b="1" i="0" u="none" strike="noStrike" cap="none" dirty="0">
              <a:solidFill>
                <a:srgbClr val="FFFFFF"/>
              </a:solidFill>
              <a:ea typeface="Chivo Black"/>
              <a:cs typeface="Chivo Black"/>
              <a:sym typeface="Chivo Black"/>
            </a:endParaRPr>
          </a:p>
        </p:txBody>
      </p:sp>
      <p:sp>
        <p:nvSpPr>
          <p:cNvPr id="5" name="Google Shape;348;p38">
            <a:extLst>
              <a:ext uri="{FF2B5EF4-FFF2-40B4-BE49-F238E27FC236}">
                <a16:creationId xmlns:a16="http://schemas.microsoft.com/office/drawing/2014/main" id="{2DE409C7-B99F-ED3D-C62F-55656A20C8D3}"/>
              </a:ext>
            </a:extLst>
          </p:cNvPr>
          <p:cNvSpPr txBox="1"/>
          <p:nvPr/>
        </p:nvSpPr>
        <p:spPr>
          <a:xfrm>
            <a:off x="6692495" y="2317509"/>
            <a:ext cx="4924739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Payment Brands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Acquiring Banks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Your school is the “merchant”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Contractual agreement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Some states have incorporated PCI DSS into law</a:t>
            </a:r>
            <a:endParaRPr sz="2000" b="0" i="0" u="none" strike="noStrike" cap="none" dirty="0">
              <a:solidFill>
                <a:schemeClr val="dk1"/>
              </a:solidFill>
              <a:ea typeface="Chivo"/>
              <a:cs typeface="Chivo"/>
              <a:sym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3112332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3A64F7-6765-F87C-106E-2BE50431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</a:t>
            </a:r>
          </a:p>
        </p:txBody>
      </p:sp>
      <p:pic>
        <p:nvPicPr>
          <p:cNvPr id="4" name="Google Shape;397;g1e4274ef978_0_389">
            <a:extLst>
              <a:ext uri="{FF2B5EF4-FFF2-40B4-BE49-F238E27FC236}">
                <a16:creationId xmlns:a16="http://schemas.microsoft.com/office/drawing/2014/main" id="{D57B5DFC-15C2-793E-749F-93B34C54E0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243" t="7298" r="12029" b="10049"/>
          <a:stretch/>
        </p:blipFill>
        <p:spPr>
          <a:xfrm>
            <a:off x="672132" y="1371443"/>
            <a:ext cx="5552725" cy="52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48;p38">
            <a:extLst>
              <a:ext uri="{FF2B5EF4-FFF2-40B4-BE49-F238E27FC236}">
                <a16:creationId xmlns:a16="http://schemas.microsoft.com/office/drawing/2014/main" id="{55B4D04C-777D-FF2F-131E-BE4DC9D6217B}"/>
              </a:ext>
            </a:extLst>
          </p:cNvPr>
          <p:cNvSpPr txBox="1"/>
          <p:nvPr/>
        </p:nvSpPr>
        <p:spPr>
          <a:xfrm>
            <a:off x="6692495" y="1603407"/>
            <a:ext cx="5081494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Annual requirement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Includes People, processes, technology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Wherever cardholder data stored, processed, or transmitted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Campus IT systems can be scope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Lack of network isolation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Physical devices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3</a:t>
            </a:r>
            <a:r>
              <a:rPr lang="en-GB" sz="2000" baseline="30000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rd</a:t>
            </a:r>
            <a:r>
              <a:rPr lang="en-GB" sz="2000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 parties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Telephone payments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Cardholder data on paper</a:t>
            </a:r>
            <a:endParaRPr lang="en-GB" sz="2000" b="0" i="0" u="none" strike="noStrike" cap="none" dirty="0">
              <a:solidFill>
                <a:schemeClr val="dk1"/>
              </a:solidFill>
              <a:ea typeface="Chivo"/>
              <a:cs typeface="Chivo"/>
              <a:sym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252723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8630-72BD-E65E-1B13-3B8D6244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of requirements</a:t>
            </a:r>
          </a:p>
        </p:txBody>
      </p:sp>
      <p:graphicFrame>
        <p:nvGraphicFramePr>
          <p:cNvPr id="3" name="Google Shape;4004;p820">
            <a:extLst>
              <a:ext uri="{FF2B5EF4-FFF2-40B4-BE49-F238E27FC236}">
                <a16:creationId xmlns:a16="http://schemas.microsoft.com/office/drawing/2014/main" id="{026A5B31-A1BA-2E13-D04F-A26D102B8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326286"/>
              </p:ext>
            </p:extLst>
          </p:nvPr>
        </p:nvGraphicFramePr>
        <p:xfrm>
          <a:off x="973013" y="2107694"/>
          <a:ext cx="10515600" cy="3057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23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642">
                <a:tc>
                  <a:txBody>
                    <a:bodyPr/>
                    <a:lstStyle/>
                    <a:p>
                      <a:pPr marL="32004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Level</a:t>
                      </a:r>
                      <a:endParaRPr sz="20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Merchant criteria</a:t>
                      </a:r>
                      <a:endParaRPr sz="20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Validation Requirements</a:t>
                      </a:r>
                      <a:endParaRPr sz="2000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51">
                <a:tc>
                  <a:txBody>
                    <a:bodyPr/>
                    <a:lstStyle/>
                    <a:p>
                      <a:pPr marL="32004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2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1</a:t>
                      </a:r>
                      <a:endParaRPr sz="2000" dirty="0">
                        <a:solidFill>
                          <a:schemeClr val="lt2"/>
                        </a:solidFill>
                        <a:latin typeface="+mn-lt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6B6B6B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6M + transactions</a:t>
                      </a:r>
                      <a:endParaRPr sz="2000" dirty="0">
                        <a:solidFill>
                          <a:srgbClr val="6B6B6B"/>
                        </a:solidFill>
                        <a:latin typeface="+mn-lt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6B6B6B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Annual Report on Compliance by a Qualified Security Assessor (QSA)</a:t>
                      </a: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694">
                <a:tc>
                  <a:txBody>
                    <a:bodyPr/>
                    <a:lstStyle/>
                    <a:p>
                      <a:pPr marL="32004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2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2</a:t>
                      </a:r>
                      <a:endParaRPr sz="2000" dirty="0">
                        <a:solidFill>
                          <a:schemeClr val="lt2"/>
                        </a:solidFill>
                        <a:latin typeface="+mn-lt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6B6B6B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1M to 6M transactions</a:t>
                      </a:r>
                      <a:endParaRPr sz="2000" dirty="0">
                        <a:solidFill>
                          <a:srgbClr val="6B6B6B"/>
                        </a:solidFill>
                        <a:latin typeface="+mn-lt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6B6B6B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Annual Self-Assessment Questionnaire (SAQ)</a:t>
                      </a: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21">
                <a:tc>
                  <a:txBody>
                    <a:bodyPr/>
                    <a:lstStyle/>
                    <a:p>
                      <a:pPr marL="32004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2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3</a:t>
                      </a:r>
                      <a:endParaRPr sz="2000" dirty="0">
                        <a:solidFill>
                          <a:schemeClr val="lt2"/>
                        </a:solidFill>
                        <a:latin typeface="+mn-lt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6B6B6B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20k to 1M transactions</a:t>
                      </a:r>
                      <a:endParaRPr sz="2000" dirty="0">
                        <a:solidFill>
                          <a:srgbClr val="6B6B6B"/>
                        </a:solidFill>
                        <a:latin typeface="+mn-lt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6B6B6B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Annual Self-Assessment Questionnaire (SAQ)</a:t>
                      </a: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642">
                <a:tc>
                  <a:txBody>
                    <a:bodyPr/>
                    <a:lstStyle/>
                    <a:p>
                      <a:pPr marL="32004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2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4</a:t>
                      </a:r>
                      <a:endParaRPr sz="2000" dirty="0">
                        <a:solidFill>
                          <a:schemeClr val="lt2"/>
                        </a:solidFill>
                        <a:latin typeface="+mn-lt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6B6B6B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Less than 2k transactions</a:t>
                      </a:r>
                      <a:endParaRPr sz="2000" dirty="0">
                        <a:solidFill>
                          <a:srgbClr val="6B6B6B"/>
                        </a:solidFill>
                        <a:latin typeface="+mn-lt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6B6B6B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Annual Self-Assessment Questionnaire (SAQ)</a:t>
                      </a:r>
                    </a:p>
                    <a:p>
                      <a:pPr marL="32004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6B6B6B"/>
                          </a:solidFill>
                          <a:latin typeface="+mn-lt"/>
                          <a:ea typeface="Chivo"/>
                          <a:cs typeface="Chivo"/>
                          <a:sym typeface="Chivo"/>
                        </a:rPr>
                        <a:t>Compliance validation requirements set by acquirer</a:t>
                      </a: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050;p351">
            <a:extLst>
              <a:ext uri="{FF2B5EF4-FFF2-40B4-BE49-F238E27FC236}">
                <a16:creationId xmlns:a16="http://schemas.microsoft.com/office/drawing/2014/main" id="{20806D67-0574-B299-29D7-5500E45CF6CA}"/>
              </a:ext>
            </a:extLst>
          </p:cNvPr>
          <p:cNvSpPr txBox="1">
            <a:spLocks/>
          </p:cNvSpPr>
          <p:nvPr/>
        </p:nvSpPr>
        <p:spPr>
          <a:xfrm>
            <a:off x="0" y="5384055"/>
            <a:ext cx="12192000" cy="405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SzPts val="1800"/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C3E54"/>
                </a:solidFill>
              </a:rPr>
              <a:t>Confirm with your acquiring Bank</a:t>
            </a:r>
          </a:p>
        </p:txBody>
      </p:sp>
    </p:spTree>
    <p:extLst>
      <p:ext uri="{BB962C8B-B14F-4D97-AF65-F5344CB8AC3E}">
        <p14:creationId xmlns:p14="http://schemas.microsoft.com/office/powerpoint/2010/main" val="253468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9C72-8499-B0ED-FACE-7F336D2C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new to PCI DSS v4.0?</a:t>
            </a:r>
          </a:p>
        </p:txBody>
      </p:sp>
    </p:spTree>
    <p:extLst>
      <p:ext uri="{BB962C8B-B14F-4D97-AF65-F5344CB8AC3E}">
        <p14:creationId xmlns:p14="http://schemas.microsoft.com/office/powerpoint/2010/main" val="165978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B3CC2B-0C0D-7FF4-A04E-913F4A934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Consultancy Team, Education, UK</a:t>
            </a:r>
          </a:p>
          <a:p>
            <a:endParaRPr lang="en-GB" sz="2000" dirty="0"/>
          </a:p>
          <a:p>
            <a:r>
              <a:rPr lang="en-GB" sz="2000" dirty="0"/>
              <a:t>Primary contact QSA Company</a:t>
            </a:r>
          </a:p>
          <a:p>
            <a:endParaRPr lang="en-GB" sz="2000" dirty="0"/>
          </a:p>
          <a:p>
            <a:r>
              <a:rPr lang="en-GB" sz="2000" dirty="0"/>
              <a:t>PCI Qualified Security Assessor</a:t>
            </a:r>
          </a:p>
          <a:p>
            <a:endParaRPr lang="en-GB" sz="2000" dirty="0"/>
          </a:p>
          <a:p>
            <a:r>
              <a:rPr lang="en-GB" sz="2000" dirty="0"/>
              <a:t>20 years' experience in the education sector</a:t>
            </a:r>
          </a:p>
          <a:p>
            <a:endParaRPr lang="en-GB" sz="2000" dirty="0"/>
          </a:p>
          <a:p>
            <a:r>
              <a:rPr lang="en-GB" sz="2000" dirty="0"/>
              <a:t>University of Leeds, UK</a:t>
            </a:r>
          </a:p>
          <a:p>
            <a:endParaRPr lang="en-GB" sz="2000" dirty="0"/>
          </a:p>
          <a:p>
            <a:r>
              <a:rPr lang="en-GB" sz="2000" dirty="0"/>
              <a:t>Background in Information Security, Cyber Security and Payment Security</a:t>
            </a:r>
          </a:p>
          <a:p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94160-6273-276F-A2CE-74D2EA3A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410415" cy="794601"/>
          </a:xfrm>
        </p:spPr>
        <p:txBody>
          <a:bodyPr/>
          <a:lstStyle/>
          <a:p>
            <a:r>
              <a:rPr lang="en-GB" b="1" dirty="0"/>
              <a:t>About 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C36D0-9D28-8359-930B-7EFBE0F68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0" y="1861906"/>
            <a:ext cx="3234246" cy="2424105"/>
          </a:xfrm>
          <a:prstGeom prst="rect">
            <a:avLst/>
          </a:prstGeom>
        </p:spPr>
      </p:pic>
      <p:sp>
        <p:nvSpPr>
          <p:cNvPr id="5" name="Google Shape;390;p9">
            <a:extLst>
              <a:ext uri="{FF2B5EF4-FFF2-40B4-BE49-F238E27FC236}">
                <a16:creationId xmlns:a16="http://schemas.microsoft.com/office/drawing/2014/main" id="{B38F8AA7-123A-0D01-556E-ABB95BA07E02}"/>
              </a:ext>
            </a:extLst>
          </p:cNvPr>
          <p:cNvSpPr/>
          <p:nvPr/>
        </p:nvSpPr>
        <p:spPr>
          <a:xfrm>
            <a:off x="1126457" y="4077050"/>
            <a:ext cx="2606644" cy="961676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147B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FFFFFF"/>
              </a:buClr>
              <a:buSzPts val="900"/>
            </a:pPr>
            <a:r>
              <a:rPr lang="en-GB" sz="20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David Neild</a:t>
            </a:r>
          </a:p>
          <a:p>
            <a:pPr algn="ctr">
              <a:buClr>
                <a:srgbClr val="FFFFFF"/>
              </a:buClr>
              <a:buSzPts val="900"/>
            </a:pPr>
            <a:r>
              <a:rPr lang="en-GB" sz="200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Lead Security Consultant</a:t>
            </a:r>
          </a:p>
        </p:txBody>
      </p:sp>
    </p:spTree>
    <p:extLst>
      <p:ext uri="{BB962C8B-B14F-4D97-AF65-F5344CB8AC3E}">
        <p14:creationId xmlns:p14="http://schemas.microsoft.com/office/powerpoint/2010/main" val="392058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CBD5C-BAA2-AD81-D800-D370DDEA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Goals for PCI DSS v4.0</a:t>
            </a:r>
          </a:p>
        </p:txBody>
      </p:sp>
      <p:sp>
        <p:nvSpPr>
          <p:cNvPr id="7" name="Google Shape;276;p10">
            <a:extLst>
              <a:ext uri="{FF2B5EF4-FFF2-40B4-BE49-F238E27FC236}">
                <a16:creationId xmlns:a16="http://schemas.microsoft.com/office/drawing/2014/main" id="{4D43B7FF-E12F-BC08-688E-B6237237EF3F}"/>
              </a:ext>
            </a:extLst>
          </p:cNvPr>
          <p:cNvSpPr/>
          <p:nvPr/>
        </p:nvSpPr>
        <p:spPr>
          <a:xfrm>
            <a:off x="0" y="6497069"/>
            <a:ext cx="12104914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https://docs-prv.pcisecuritystandards.org/PCI%20DSS/Supporting%20Document/PCI-DSS-v4-0-At-A-Glance.pdf</a:t>
            </a:r>
            <a:endParaRPr sz="8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9EB749-9BC6-8E41-C5AD-6C1F05906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" y="2119613"/>
            <a:ext cx="1889072" cy="13261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393B9E-2688-B1A1-0922-9C94AD6B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17" y="2119613"/>
            <a:ext cx="1326166" cy="13261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F35705-875C-CA79-76E9-99703CF56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74" y="2119614"/>
            <a:ext cx="1491420" cy="13261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0B14BF-D5E5-D611-98E2-8CFE3F8DC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97" y="2119614"/>
            <a:ext cx="1365951" cy="13261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227E1C2-29F0-D5B0-6493-2A022EC00C30}"/>
              </a:ext>
            </a:extLst>
          </p:cNvPr>
          <p:cNvSpPr/>
          <p:nvPr/>
        </p:nvSpPr>
        <p:spPr>
          <a:xfrm>
            <a:off x="836033" y="3817976"/>
            <a:ext cx="1808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Continue to meet the security needs of the payments industry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51440F-D1E2-2F43-554F-D2A503C454A9}"/>
              </a:ext>
            </a:extLst>
          </p:cNvPr>
          <p:cNvSpPr/>
          <p:nvPr/>
        </p:nvSpPr>
        <p:spPr>
          <a:xfrm>
            <a:off x="3689197" y="3880733"/>
            <a:ext cx="1808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Promote security as a continuous process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30D8C5-D7C7-775E-BACA-F45EDD2F22AD}"/>
              </a:ext>
            </a:extLst>
          </p:cNvPr>
          <p:cNvSpPr/>
          <p:nvPr/>
        </p:nvSpPr>
        <p:spPr>
          <a:xfrm>
            <a:off x="6445841" y="3880733"/>
            <a:ext cx="1808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Increase flexibility for different methodologies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DAE96C-0E91-F220-E1C2-DD71BA4E7ADF}"/>
              </a:ext>
            </a:extLst>
          </p:cNvPr>
          <p:cNvSpPr/>
          <p:nvPr/>
        </p:nvSpPr>
        <p:spPr>
          <a:xfrm>
            <a:off x="9202485" y="3880734"/>
            <a:ext cx="1808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Enhance validation methods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422945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3" name="Google Shape;5513;p885"/>
          <p:cNvSpPr/>
          <p:nvPr/>
        </p:nvSpPr>
        <p:spPr>
          <a:xfrm>
            <a:off x="4515833" y="4570224"/>
            <a:ext cx="76760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4" name="Google Shape;5514;p885"/>
          <p:cNvSpPr/>
          <p:nvPr/>
        </p:nvSpPr>
        <p:spPr>
          <a:xfrm>
            <a:off x="4515833" y="5726415"/>
            <a:ext cx="76760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5" name="Google Shape;5515;p885"/>
          <p:cNvSpPr/>
          <p:nvPr/>
        </p:nvSpPr>
        <p:spPr>
          <a:xfrm>
            <a:off x="3784600" y="2277216"/>
            <a:ext cx="84072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6" name="Google Shape;5516;p885"/>
          <p:cNvSpPr/>
          <p:nvPr/>
        </p:nvSpPr>
        <p:spPr>
          <a:xfrm>
            <a:off x="3784600" y="1141839"/>
            <a:ext cx="8407200" cy="11560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7" name="Google Shape;5517;p885"/>
          <p:cNvSpPr/>
          <p:nvPr/>
        </p:nvSpPr>
        <p:spPr>
          <a:xfrm>
            <a:off x="3784600" y="5133"/>
            <a:ext cx="8407200" cy="11368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8" name="Google Shape;5518;p885"/>
          <p:cNvSpPr/>
          <p:nvPr/>
        </p:nvSpPr>
        <p:spPr>
          <a:xfrm>
            <a:off x="3784600" y="3433399"/>
            <a:ext cx="84072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9" name="Google Shape;5519;p885"/>
          <p:cNvSpPr/>
          <p:nvPr/>
        </p:nvSpPr>
        <p:spPr>
          <a:xfrm>
            <a:off x="-9833" y="0"/>
            <a:ext cx="454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0" name="Google Shape;5520;p885"/>
          <p:cNvSpPr/>
          <p:nvPr/>
        </p:nvSpPr>
        <p:spPr>
          <a:xfrm>
            <a:off x="4267319" y="34423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1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1" name="Google Shape;5521;p885"/>
          <p:cNvSpPr txBox="1">
            <a:spLocks noGrp="1"/>
          </p:cNvSpPr>
          <p:nvPr>
            <p:ph type="title" idx="4294967295"/>
          </p:nvPr>
        </p:nvSpPr>
        <p:spPr>
          <a:xfrm>
            <a:off x="546799" y="1302573"/>
            <a:ext cx="36984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-GB" sz="4029" dirty="0">
                <a:solidFill>
                  <a:schemeClr val="lt1"/>
                </a:solidFill>
              </a:rPr>
              <a:t>PCI DSS v4.0 Requirements</a:t>
            </a:r>
          </a:p>
        </p:txBody>
      </p:sp>
      <p:sp>
        <p:nvSpPr>
          <p:cNvPr id="5522" name="Google Shape;5522;p885"/>
          <p:cNvSpPr/>
          <p:nvPr/>
        </p:nvSpPr>
        <p:spPr>
          <a:xfrm>
            <a:off x="4267319" y="1433740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2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3" name="Google Shape;5523;p885"/>
          <p:cNvSpPr/>
          <p:nvPr/>
        </p:nvSpPr>
        <p:spPr>
          <a:xfrm>
            <a:off x="4267319" y="256816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3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4" name="Google Shape;5524;p885"/>
          <p:cNvSpPr txBox="1"/>
          <p:nvPr/>
        </p:nvSpPr>
        <p:spPr>
          <a:xfrm>
            <a:off x="5070033" y="165615"/>
            <a:ext cx="40276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GB" sz="1867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The twelve principal requirements remain “the same”</a:t>
            </a:r>
          </a:p>
        </p:txBody>
      </p:sp>
      <p:sp>
        <p:nvSpPr>
          <p:cNvPr id="5525" name="Google Shape;5525;p885"/>
          <p:cNvSpPr/>
          <p:nvPr/>
        </p:nvSpPr>
        <p:spPr>
          <a:xfrm>
            <a:off x="4267319" y="374281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4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6" name="Google Shape;5526;p885"/>
          <p:cNvSpPr txBox="1"/>
          <p:nvPr/>
        </p:nvSpPr>
        <p:spPr>
          <a:xfrm>
            <a:off x="5070033" y="1301436"/>
            <a:ext cx="40276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867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Numbering of individual requirements has changed</a:t>
            </a:r>
          </a:p>
        </p:txBody>
      </p:sp>
      <p:sp>
        <p:nvSpPr>
          <p:cNvPr id="5528" name="Google Shape;5528;p885"/>
          <p:cNvSpPr/>
          <p:nvPr/>
        </p:nvSpPr>
        <p:spPr>
          <a:xfrm>
            <a:off x="4267319" y="489542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5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9" name="Google Shape;5529;p885"/>
          <p:cNvSpPr/>
          <p:nvPr/>
        </p:nvSpPr>
        <p:spPr>
          <a:xfrm>
            <a:off x="4267319" y="604145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6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30" name="Google Shape;5530;p885"/>
          <p:cNvSpPr txBox="1"/>
          <p:nvPr/>
        </p:nvSpPr>
        <p:spPr>
          <a:xfrm>
            <a:off x="5070032" y="2406213"/>
            <a:ext cx="4276767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GB" sz="1867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Existing requirements have been updated, clarified, moved or removed</a:t>
            </a:r>
          </a:p>
        </p:txBody>
      </p:sp>
      <p:sp>
        <p:nvSpPr>
          <p:cNvPr id="5531" name="Google Shape;5531;p885"/>
          <p:cNvSpPr txBox="1"/>
          <p:nvPr/>
        </p:nvSpPr>
        <p:spPr>
          <a:xfrm>
            <a:off x="5088633" y="3419434"/>
            <a:ext cx="4027600" cy="1237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867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64 new or evolving requirements</a:t>
            </a:r>
          </a:p>
          <a:p>
            <a:pPr marL="342900" indent="-342900" defTabSz="1219170">
              <a:lnSpc>
                <a:spcPct val="115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867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53 merchants </a:t>
            </a:r>
          </a:p>
          <a:p>
            <a:pPr marL="342900" indent="-342900" defTabSz="1219170">
              <a:lnSpc>
                <a:spcPct val="115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867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11 service providers only</a:t>
            </a:r>
          </a:p>
        </p:txBody>
      </p:sp>
      <p:sp>
        <p:nvSpPr>
          <p:cNvPr id="5532" name="Google Shape;5532;p885"/>
          <p:cNvSpPr txBox="1"/>
          <p:nvPr/>
        </p:nvSpPr>
        <p:spPr>
          <a:xfrm>
            <a:off x="5081165" y="4731036"/>
            <a:ext cx="412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GB" sz="1867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13 new requirements effective immediately</a:t>
            </a:r>
          </a:p>
        </p:txBody>
      </p:sp>
      <p:sp>
        <p:nvSpPr>
          <p:cNvPr id="5533" name="Google Shape;5533;p885"/>
          <p:cNvSpPr txBox="1"/>
          <p:nvPr/>
        </p:nvSpPr>
        <p:spPr>
          <a:xfrm>
            <a:off x="5088633" y="5884939"/>
            <a:ext cx="396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867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51 new requirements effective 31/03/2025 (“”future dated”)</a:t>
            </a:r>
          </a:p>
        </p:txBody>
      </p:sp>
      <p:pic>
        <p:nvPicPr>
          <p:cNvPr id="5534" name="Google Shape;5534;p885"/>
          <p:cNvPicPr preferRelativeResize="0"/>
          <p:nvPr/>
        </p:nvPicPr>
        <p:blipFill rotWithShape="1">
          <a:blip r:embed="rId3">
            <a:alphaModFix/>
          </a:blip>
          <a:srcRect l="30050" t="25574" r="1310" b="27842"/>
          <a:stretch/>
        </p:blipFill>
        <p:spPr>
          <a:xfrm flipH="1">
            <a:off x="9636104" y="1141933"/>
            <a:ext cx="2555897" cy="1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5" name="Google Shape;5535;p885"/>
          <p:cNvPicPr preferRelativeResize="0"/>
          <p:nvPr/>
        </p:nvPicPr>
        <p:blipFill rotWithShape="1">
          <a:blip r:embed="rId4">
            <a:alphaModFix/>
          </a:blip>
          <a:srcRect t="29867" b="2174"/>
          <a:stretch/>
        </p:blipFill>
        <p:spPr>
          <a:xfrm>
            <a:off x="9633368" y="5134"/>
            <a:ext cx="2555897" cy="11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6" name="Google Shape;5536;p885"/>
          <p:cNvPicPr preferRelativeResize="0"/>
          <p:nvPr/>
        </p:nvPicPr>
        <p:blipFill rotWithShape="1">
          <a:blip r:embed="rId5">
            <a:alphaModFix/>
          </a:blip>
          <a:srcRect l="5419" b="13509"/>
          <a:stretch/>
        </p:blipFill>
        <p:spPr>
          <a:xfrm>
            <a:off x="9635901" y="3433401"/>
            <a:ext cx="2555897" cy="11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7" name="Google Shape;5537;p885"/>
          <p:cNvPicPr preferRelativeResize="0"/>
          <p:nvPr/>
        </p:nvPicPr>
        <p:blipFill rotWithShape="1">
          <a:blip r:embed="rId6">
            <a:alphaModFix/>
          </a:blip>
          <a:srcRect l="23074" r="2944" b="47968"/>
          <a:stretch/>
        </p:blipFill>
        <p:spPr>
          <a:xfrm>
            <a:off x="9633368" y="2277202"/>
            <a:ext cx="2555897" cy="11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8" name="Google Shape;5538;p885"/>
          <p:cNvPicPr preferRelativeResize="0"/>
          <p:nvPr/>
        </p:nvPicPr>
        <p:blipFill rotWithShape="1">
          <a:blip r:embed="rId7">
            <a:alphaModFix/>
          </a:blip>
          <a:srcRect t="30659" b="1479"/>
          <a:stretch/>
        </p:blipFill>
        <p:spPr>
          <a:xfrm>
            <a:off x="9636101" y="4570399"/>
            <a:ext cx="2555897" cy="1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9" name="Google Shape;5539;p885"/>
          <p:cNvPicPr preferRelativeResize="0"/>
          <p:nvPr/>
        </p:nvPicPr>
        <p:blipFill rotWithShape="1">
          <a:blip r:embed="rId8">
            <a:alphaModFix/>
          </a:blip>
          <a:srcRect t="12011" b="20811"/>
          <a:stretch/>
        </p:blipFill>
        <p:spPr>
          <a:xfrm>
            <a:off x="9633368" y="5735467"/>
            <a:ext cx="2555897" cy="113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CBD5C-BAA2-AD81-D800-D370DDEA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new to PCI DSS v4.0?</a:t>
            </a:r>
          </a:p>
        </p:txBody>
      </p:sp>
      <p:sp>
        <p:nvSpPr>
          <p:cNvPr id="2" name="Google Shape;799;p27">
            <a:extLst>
              <a:ext uri="{FF2B5EF4-FFF2-40B4-BE49-F238E27FC236}">
                <a16:creationId xmlns:a16="http://schemas.microsoft.com/office/drawing/2014/main" id="{B6FC900B-C684-3E77-BF74-7B4064CD90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26519" y="6279435"/>
            <a:ext cx="49690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9097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 sz="1200" b="0" i="0" u="none" strike="noStrike" cap="none" dirty="0">
              <a:solidFill>
                <a:srgbClr val="88909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" name="Google Shape;800;p27">
            <a:extLst>
              <a:ext uri="{FF2B5EF4-FFF2-40B4-BE49-F238E27FC236}">
                <a16:creationId xmlns:a16="http://schemas.microsoft.com/office/drawing/2014/main" id="{DBFD51C6-4B98-674E-8C3F-C36B39902A4F}"/>
              </a:ext>
            </a:extLst>
          </p:cNvPr>
          <p:cNvGrpSpPr/>
          <p:nvPr/>
        </p:nvGrpSpPr>
        <p:grpSpPr>
          <a:xfrm>
            <a:off x="8223470" y="3080734"/>
            <a:ext cx="2835309" cy="680646"/>
            <a:chOff x="1890982" y="2174303"/>
            <a:chExt cx="2126535" cy="510498"/>
          </a:xfrm>
        </p:grpSpPr>
        <p:sp>
          <p:nvSpPr>
            <p:cNvPr id="5" name="Google Shape;801;p27">
              <a:extLst>
                <a:ext uri="{FF2B5EF4-FFF2-40B4-BE49-F238E27FC236}">
                  <a16:creationId xmlns:a16="http://schemas.microsoft.com/office/drawing/2014/main" id="{D9E24AC5-A432-7F1A-AAC5-BB73BDE1E012}"/>
                </a:ext>
              </a:extLst>
            </p:cNvPr>
            <p:cNvSpPr txBox="1"/>
            <p:nvPr/>
          </p:nvSpPr>
          <p:spPr>
            <a:xfrm>
              <a:off x="1890982" y="2315459"/>
              <a:ext cx="1468500" cy="369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552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D95521"/>
                  </a:solidFill>
                  <a:latin typeface="Verdana"/>
                  <a:ea typeface="Verdana"/>
                  <a:cs typeface="Verdana"/>
                  <a:sym typeface="Verdana"/>
                </a:rPr>
                <a:t>User Account Reviews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802;p27">
              <a:extLst>
                <a:ext uri="{FF2B5EF4-FFF2-40B4-BE49-F238E27FC236}">
                  <a16:creationId xmlns:a16="http://schemas.microsoft.com/office/drawing/2014/main" id="{C25A635B-B07D-F223-11CA-B0310A51ACCE}"/>
                </a:ext>
              </a:extLst>
            </p:cNvPr>
            <p:cNvSpPr/>
            <p:nvPr/>
          </p:nvSpPr>
          <p:spPr>
            <a:xfrm>
              <a:off x="3507217" y="2174303"/>
              <a:ext cx="510300" cy="495600"/>
            </a:xfrm>
            <a:prstGeom prst="ellipse">
              <a:avLst/>
            </a:prstGeom>
            <a:solidFill>
              <a:srgbClr val="D95521"/>
            </a:solidFill>
            <a:ln>
              <a:noFill/>
            </a:ln>
          </p:spPr>
          <p:txBody>
            <a:bodyPr spcFirstLastPara="1" wrap="square" lIns="121900" tIns="60925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7" name="Google Shape;803;p27">
            <a:extLst>
              <a:ext uri="{FF2B5EF4-FFF2-40B4-BE49-F238E27FC236}">
                <a16:creationId xmlns:a16="http://schemas.microsoft.com/office/drawing/2014/main" id="{B5CC2177-CC76-EB97-0DCD-176EC14FBD22}"/>
              </a:ext>
            </a:extLst>
          </p:cNvPr>
          <p:cNvGrpSpPr/>
          <p:nvPr/>
        </p:nvGrpSpPr>
        <p:grpSpPr>
          <a:xfrm>
            <a:off x="1238741" y="3230653"/>
            <a:ext cx="2729791" cy="718788"/>
            <a:chOff x="1472775" y="3116493"/>
            <a:chExt cx="2047343" cy="539091"/>
          </a:xfrm>
        </p:grpSpPr>
        <p:sp>
          <p:nvSpPr>
            <p:cNvPr id="8" name="Google Shape;804;p27">
              <a:extLst>
                <a:ext uri="{FF2B5EF4-FFF2-40B4-BE49-F238E27FC236}">
                  <a16:creationId xmlns:a16="http://schemas.microsoft.com/office/drawing/2014/main" id="{A69CCA3A-D076-A66A-34D3-F566CABE1B07}"/>
                </a:ext>
              </a:extLst>
            </p:cNvPr>
            <p:cNvSpPr txBox="1"/>
            <p:nvPr/>
          </p:nvSpPr>
          <p:spPr>
            <a:xfrm>
              <a:off x="1472775" y="3286252"/>
              <a:ext cx="14683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3E54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0C3E54"/>
                  </a:solidFill>
                  <a:latin typeface="Verdana"/>
                  <a:ea typeface="Verdana"/>
                  <a:cs typeface="Verdana"/>
                  <a:sym typeface="Verdana"/>
                </a:rPr>
                <a:t>Targeted Risk Analysis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805;p27">
              <a:extLst>
                <a:ext uri="{FF2B5EF4-FFF2-40B4-BE49-F238E27FC236}">
                  <a16:creationId xmlns:a16="http://schemas.microsoft.com/office/drawing/2014/main" id="{E33E47A5-0F23-53B9-8576-E1495935690B}"/>
                </a:ext>
              </a:extLst>
            </p:cNvPr>
            <p:cNvSpPr/>
            <p:nvPr/>
          </p:nvSpPr>
          <p:spPr>
            <a:xfrm>
              <a:off x="3009886" y="3116493"/>
              <a:ext cx="510232" cy="495624"/>
            </a:xfrm>
            <a:prstGeom prst="ellipse">
              <a:avLst/>
            </a:prstGeom>
            <a:solidFill>
              <a:srgbClr val="0C3E54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1" name="Google Shape;806;p27">
            <a:extLst>
              <a:ext uri="{FF2B5EF4-FFF2-40B4-BE49-F238E27FC236}">
                <a16:creationId xmlns:a16="http://schemas.microsoft.com/office/drawing/2014/main" id="{43CAEB55-FD84-8F54-DF1C-FA35B519E705}"/>
              </a:ext>
            </a:extLst>
          </p:cNvPr>
          <p:cNvGrpSpPr/>
          <p:nvPr/>
        </p:nvGrpSpPr>
        <p:grpSpPr>
          <a:xfrm>
            <a:off x="668570" y="5179120"/>
            <a:ext cx="2739118" cy="924961"/>
            <a:chOff x="1508491" y="2402170"/>
            <a:chExt cx="2054390" cy="693739"/>
          </a:xfrm>
        </p:grpSpPr>
        <p:sp>
          <p:nvSpPr>
            <p:cNvPr id="12" name="Google Shape;807;p27">
              <a:extLst>
                <a:ext uri="{FF2B5EF4-FFF2-40B4-BE49-F238E27FC236}">
                  <a16:creationId xmlns:a16="http://schemas.microsoft.com/office/drawing/2014/main" id="{059E6520-4A8C-07FC-9A05-E811D4E6BF19}"/>
                </a:ext>
              </a:extLst>
            </p:cNvPr>
            <p:cNvSpPr txBox="1"/>
            <p:nvPr/>
          </p:nvSpPr>
          <p:spPr>
            <a:xfrm>
              <a:off x="1508491" y="2541897"/>
              <a:ext cx="1468500" cy="5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8E9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8B8E91"/>
                  </a:solidFill>
                  <a:latin typeface="Verdana"/>
                  <a:ea typeface="Verdana"/>
                  <a:cs typeface="Verdana"/>
                  <a:sym typeface="Verdana"/>
                </a:rPr>
                <a:t>Accountability &amp; responsibility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8E9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8B8E91"/>
                  </a:solidFill>
                  <a:latin typeface="Verdana"/>
                  <a:ea typeface="Verdana"/>
                  <a:cs typeface="Verdana"/>
                  <a:sym typeface="Verdana"/>
                </a:rPr>
                <a:t>CISO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08;p27">
              <a:extLst>
                <a:ext uri="{FF2B5EF4-FFF2-40B4-BE49-F238E27FC236}">
                  <a16:creationId xmlns:a16="http://schemas.microsoft.com/office/drawing/2014/main" id="{33C2EE0C-D5C7-149B-C535-0BD1388B1BDD}"/>
                </a:ext>
              </a:extLst>
            </p:cNvPr>
            <p:cNvSpPr/>
            <p:nvPr/>
          </p:nvSpPr>
          <p:spPr>
            <a:xfrm>
              <a:off x="3052649" y="2402170"/>
              <a:ext cx="510232" cy="495624"/>
            </a:xfrm>
            <a:prstGeom prst="ellipse">
              <a:avLst/>
            </a:prstGeom>
            <a:solidFill>
              <a:srgbClr val="8B8E9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4" name="Google Shape;809;p27">
            <a:extLst>
              <a:ext uri="{FF2B5EF4-FFF2-40B4-BE49-F238E27FC236}">
                <a16:creationId xmlns:a16="http://schemas.microsoft.com/office/drawing/2014/main" id="{F46D91F1-E798-D960-8A88-5E75DB3F9066}"/>
              </a:ext>
            </a:extLst>
          </p:cNvPr>
          <p:cNvSpPr/>
          <p:nvPr/>
        </p:nvSpPr>
        <p:spPr>
          <a:xfrm>
            <a:off x="2107838" y="4204799"/>
            <a:ext cx="680400" cy="660900"/>
          </a:xfrm>
          <a:prstGeom prst="ellipse">
            <a:avLst/>
          </a:prstGeom>
          <a:solidFill>
            <a:srgbClr val="18A6B6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#</a:t>
            </a:r>
            <a:r>
              <a:rPr lang="en-GB" sz="33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3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810;p27">
            <a:extLst>
              <a:ext uri="{FF2B5EF4-FFF2-40B4-BE49-F238E27FC236}">
                <a16:creationId xmlns:a16="http://schemas.microsoft.com/office/drawing/2014/main" id="{530B2735-3267-22DD-879B-9FFA03663F0C}"/>
              </a:ext>
            </a:extLst>
          </p:cNvPr>
          <p:cNvSpPr txBox="1"/>
          <p:nvPr/>
        </p:nvSpPr>
        <p:spPr>
          <a:xfrm>
            <a:off x="7691755" y="2377965"/>
            <a:ext cx="26514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044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F08044"/>
                </a:solidFill>
                <a:latin typeface="Verdana"/>
                <a:ea typeface="Verdana"/>
                <a:cs typeface="Verdana"/>
                <a:sym typeface="Verdana"/>
              </a:rPr>
              <a:t>Increased passwords complexity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11;p27">
            <a:extLst>
              <a:ext uri="{FF2B5EF4-FFF2-40B4-BE49-F238E27FC236}">
                <a16:creationId xmlns:a16="http://schemas.microsoft.com/office/drawing/2014/main" id="{90558116-6BC4-B049-A4E4-A00C69F80A18}"/>
              </a:ext>
            </a:extLst>
          </p:cNvPr>
          <p:cNvSpPr/>
          <p:nvPr/>
        </p:nvSpPr>
        <p:spPr>
          <a:xfrm>
            <a:off x="6870765" y="2367154"/>
            <a:ext cx="680292" cy="660815"/>
          </a:xfrm>
          <a:prstGeom prst="ellipse">
            <a:avLst/>
          </a:prstGeom>
          <a:solidFill>
            <a:srgbClr val="F08044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812;p27">
            <a:extLst>
              <a:ext uri="{FF2B5EF4-FFF2-40B4-BE49-F238E27FC236}">
                <a16:creationId xmlns:a16="http://schemas.microsoft.com/office/drawing/2014/main" id="{4B7B34FB-C00C-A211-05BD-441433783640}"/>
              </a:ext>
            </a:extLst>
          </p:cNvPr>
          <p:cNvSpPr/>
          <p:nvPr/>
        </p:nvSpPr>
        <p:spPr>
          <a:xfrm>
            <a:off x="7052211" y="2545429"/>
            <a:ext cx="317399" cy="30426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6D6E7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" name="Google Shape;813;p27">
            <a:extLst>
              <a:ext uri="{FF2B5EF4-FFF2-40B4-BE49-F238E27FC236}">
                <a16:creationId xmlns:a16="http://schemas.microsoft.com/office/drawing/2014/main" id="{4C0332DF-2684-92E5-62E6-E4FD1F3C0A14}"/>
              </a:ext>
            </a:extLst>
          </p:cNvPr>
          <p:cNvGrpSpPr/>
          <p:nvPr/>
        </p:nvGrpSpPr>
        <p:grpSpPr>
          <a:xfrm>
            <a:off x="7271836" y="4077134"/>
            <a:ext cx="4654747" cy="722514"/>
            <a:chOff x="5562508" y="2402170"/>
            <a:chExt cx="3268553" cy="531417"/>
          </a:xfrm>
        </p:grpSpPr>
        <p:sp>
          <p:nvSpPr>
            <p:cNvPr id="19" name="Google Shape;814;p27">
              <a:extLst>
                <a:ext uri="{FF2B5EF4-FFF2-40B4-BE49-F238E27FC236}">
                  <a16:creationId xmlns:a16="http://schemas.microsoft.com/office/drawing/2014/main" id="{42CE3738-AC56-35DE-8BEA-E4C047418020}"/>
                </a:ext>
              </a:extLst>
            </p:cNvPr>
            <p:cNvSpPr txBox="1"/>
            <p:nvPr/>
          </p:nvSpPr>
          <p:spPr>
            <a:xfrm>
              <a:off x="6210261" y="2571390"/>
              <a:ext cx="2333100" cy="362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A6B6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18A6B6"/>
                  </a:solidFill>
                  <a:latin typeface="Verdana"/>
                  <a:ea typeface="Verdana"/>
                  <a:cs typeface="Verdana"/>
                  <a:sym typeface="Verdana"/>
                </a:rPr>
                <a:t>Multi Factor Authentication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A6B6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18A6B6"/>
                  </a:solidFill>
                  <a:latin typeface="Verdana"/>
                  <a:ea typeface="Verdana"/>
                  <a:cs typeface="Verdana"/>
                  <a:sym typeface="Verdana"/>
                </a:rPr>
                <a:t>for all  CDE access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15;p27">
              <a:extLst>
                <a:ext uri="{FF2B5EF4-FFF2-40B4-BE49-F238E27FC236}">
                  <a16:creationId xmlns:a16="http://schemas.microsoft.com/office/drawing/2014/main" id="{D708DF55-A0F0-9AD3-B47C-C707970D6CE5}"/>
                </a:ext>
              </a:extLst>
            </p:cNvPr>
            <p:cNvSpPr txBox="1"/>
            <p:nvPr/>
          </p:nvSpPr>
          <p:spPr>
            <a:xfrm>
              <a:off x="6210261" y="2615604"/>
              <a:ext cx="26208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3E54"/>
                </a:buClr>
                <a:buSzPts val="1333"/>
                <a:buFont typeface="Arial"/>
                <a:buNone/>
              </a:pPr>
              <a:endParaRPr sz="1333" b="0" i="0" u="none" strike="noStrike" cap="none" dirty="0">
                <a:solidFill>
                  <a:srgbClr val="0C3E5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816;p27">
              <a:extLst>
                <a:ext uri="{FF2B5EF4-FFF2-40B4-BE49-F238E27FC236}">
                  <a16:creationId xmlns:a16="http://schemas.microsoft.com/office/drawing/2014/main" id="{34876069-3A04-6AD5-F13C-F6810BEB8721}"/>
                </a:ext>
              </a:extLst>
            </p:cNvPr>
            <p:cNvSpPr/>
            <p:nvPr/>
          </p:nvSpPr>
          <p:spPr>
            <a:xfrm>
              <a:off x="5562508" y="2402170"/>
              <a:ext cx="510232" cy="495624"/>
            </a:xfrm>
            <a:prstGeom prst="ellipse">
              <a:avLst/>
            </a:prstGeom>
            <a:solidFill>
              <a:srgbClr val="18A6B6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6" name="Google Shape;821;p27">
            <a:extLst>
              <a:ext uri="{FF2B5EF4-FFF2-40B4-BE49-F238E27FC236}">
                <a16:creationId xmlns:a16="http://schemas.microsoft.com/office/drawing/2014/main" id="{BDBE2302-6AD1-E42B-AC44-DF4E7AE81919}"/>
              </a:ext>
            </a:extLst>
          </p:cNvPr>
          <p:cNvGrpSpPr/>
          <p:nvPr/>
        </p:nvGrpSpPr>
        <p:grpSpPr>
          <a:xfrm>
            <a:off x="6987660" y="5274698"/>
            <a:ext cx="4782281" cy="673901"/>
            <a:chOff x="5247816" y="3772414"/>
            <a:chExt cx="3465544" cy="505426"/>
          </a:xfrm>
        </p:grpSpPr>
        <p:sp>
          <p:nvSpPr>
            <p:cNvPr id="27" name="Google Shape;822;p27">
              <a:extLst>
                <a:ext uri="{FF2B5EF4-FFF2-40B4-BE49-F238E27FC236}">
                  <a16:creationId xmlns:a16="http://schemas.microsoft.com/office/drawing/2014/main" id="{AFE6A06C-BED9-BC60-D893-60CA90664BD9}"/>
                </a:ext>
              </a:extLst>
            </p:cNvPr>
            <p:cNvSpPr txBox="1"/>
            <p:nvPr/>
          </p:nvSpPr>
          <p:spPr>
            <a:xfrm>
              <a:off x="5833802" y="3908508"/>
              <a:ext cx="2879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8E9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8B8E91"/>
                  </a:solidFill>
                  <a:latin typeface="Verdana"/>
                  <a:ea typeface="Verdana"/>
                  <a:cs typeface="Verdana"/>
                  <a:sym typeface="Verdana"/>
                </a:rPr>
                <a:t>Application and Systems Accounts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823;p27">
              <a:extLst>
                <a:ext uri="{FF2B5EF4-FFF2-40B4-BE49-F238E27FC236}">
                  <a16:creationId xmlns:a16="http://schemas.microsoft.com/office/drawing/2014/main" id="{85BCFC40-484F-532B-514D-C12523B85BC2}"/>
                </a:ext>
              </a:extLst>
            </p:cNvPr>
            <p:cNvSpPr txBox="1"/>
            <p:nvPr/>
          </p:nvSpPr>
          <p:spPr>
            <a:xfrm>
              <a:off x="5843575" y="3949740"/>
              <a:ext cx="2794035" cy="153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3E54"/>
                </a:buClr>
                <a:buSzPts val="1333"/>
                <a:buFont typeface="Arial"/>
                <a:buNone/>
              </a:pPr>
              <a:endParaRPr sz="1333" b="0" i="0" u="none" strike="noStrike" cap="none" dirty="0">
                <a:solidFill>
                  <a:srgbClr val="0C3E5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Google Shape;824;p27">
              <a:extLst>
                <a:ext uri="{FF2B5EF4-FFF2-40B4-BE49-F238E27FC236}">
                  <a16:creationId xmlns:a16="http://schemas.microsoft.com/office/drawing/2014/main" id="{B93A89D8-905E-58DD-BF19-4176C9E65A50}"/>
                </a:ext>
              </a:extLst>
            </p:cNvPr>
            <p:cNvSpPr/>
            <p:nvPr/>
          </p:nvSpPr>
          <p:spPr>
            <a:xfrm>
              <a:off x="5247816" y="3772414"/>
              <a:ext cx="510232" cy="495624"/>
            </a:xfrm>
            <a:prstGeom prst="ellipse">
              <a:avLst/>
            </a:prstGeom>
            <a:solidFill>
              <a:srgbClr val="8B8E9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0" name="Google Shape;825;p27">
            <a:extLst>
              <a:ext uri="{FF2B5EF4-FFF2-40B4-BE49-F238E27FC236}">
                <a16:creationId xmlns:a16="http://schemas.microsoft.com/office/drawing/2014/main" id="{D73914D9-1F5D-627A-398A-3C744C2F5EAE}"/>
              </a:ext>
            </a:extLst>
          </p:cNvPr>
          <p:cNvSpPr/>
          <p:nvPr/>
        </p:nvSpPr>
        <p:spPr>
          <a:xfrm>
            <a:off x="5250873" y="2183930"/>
            <a:ext cx="429160" cy="323440"/>
          </a:xfrm>
          <a:custGeom>
            <a:avLst/>
            <a:gdLst/>
            <a:ahLst/>
            <a:cxnLst/>
            <a:rect l="l" t="t" r="r" b="b"/>
            <a:pathLst>
              <a:path w="444" h="445" extrusionOk="0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5700" tIns="12850" rIns="25700" bIns="1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6;p27">
            <a:extLst>
              <a:ext uri="{FF2B5EF4-FFF2-40B4-BE49-F238E27FC236}">
                <a16:creationId xmlns:a16="http://schemas.microsoft.com/office/drawing/2014/main" id="{F44EAD47-CF3D-0C87-87BE-77536202A84C}"/>
              </a:ext>
            </a:extLst>
          </p:cNvPr>
          <p:cNvSpPr/>
          <p:nvPr/>
        </p:nvSpPr>
        <p:spPr>
          <a:xfrm>
            <a:off x="3409522" y="3318370"/>
            <a:ext cx="413004" cy="390774"/>
          </a:xfrm>
          <a:custGeom>
            <a:avLst/>
            <a:gdLst/>
            <a:ahLst/>
            <a:cxnLst/>
            <a:rect l="l" t="t" r="r" b="b"/>
            <a:pathLst>
              <a:path w="256" h="212" extrusionOk="0">
                <a:moveTo>
                  <a:pt x="256" y="200"/>
                </a:moveTo>
                <a:cubicBezTo>
                  <a:pt x="256" y="207"/>
                  <a:pt x="251" y="212"/>
                  <a:pt x="244" y="212"/>
                </a:cubicBezTo>
                <a:cubicBezTo>
                  <a:pt x="244" y="212"/>
                  <a:pt x="244" y="212"/>
                  <a:pt x="244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5" y="212"/>
                  <a:pt x="0" y="207"/>
                  <a:pt x="0" y="200"/>
                </a:cubicBezTo>
                <a:cubicBezTo>
                  <a:pt x="0" y="198"/>
                  <a:pt x="1" y="195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118" y="5"/>
                  <a:pt x="118" y="5"/>
                  <a:pt x="118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120" y="2"/>
                  <a:pt x="124" y="0"/>
                  <a:pt x="128" y="0"/>
                </a:cubicBezTo>
                <a:cubicBezTo>
                  <a:pt x="132" y="0"/>
                  <a:pt x="136" y="2"/>
                  <a:pt x="138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5" y="196"/>
                  <a:pt x="256" y="198"/>
                  <a:pt x="256" y="200"/>
                </a:cubicBezTo>
                <a:moveTo>
                  <a:pt x="144" y="68"/>
                </a:moveTo>
                <a:cubicBezTo>
                  <a:pt x="144" y="59"/>
                  <a:pt x="137" y="52"/>
                  <a:pt x="128" y="52"/>
                </a:cubicBezTo>
                <a:cubicBezTo>
                  <a:pt x="119" y="52"/>
                  <a:pt x="112" y="59"/>
                  <a:pt x="112" y="6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37"/>
                  <a:pt x="119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lnTo>
                  <a:pt x="144" y="68"/>
                </a:lnTo>
                <a:close/>
                <a:moveTo>
                  <a:pt x="128" y="156"/>
                </a:moveTo>
                <a:cubicBezTo>
                  <a:pt x="119" y="156"/>
                  <a:pt x="112" y="163"/>
                  <a:pt x="112" y="172"/>
                </a:cubicBezTo>
                <a:cubicBezTo>
                  <a:pt x="112" y="181"/>
                  <a:pt x="119" y="188"/>
                  <a:pt x="128" y="188"/>
                </a:cubicBezTo>
                <a:cubicBezTo>
                  <a:pt x="137" y="188"/>
                  <a:pt x="144" y="181"/>
                  <a:pt x="144" y="172"/>
                </a:cubicBezTo>
                <a:cubicBezTo>
                  <a:pt x="144" y="163"/>
                  <a:pt x="137" y="156"/>
                  <a:pt x="128" y="15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7;p27">
            <a:extLst>
              <a:ext uri="{FF2B5EF4-FFF2-40B4-BE49-F238E27FC236}">
                <a16:creationId xmlns:a16="http://schemas.microsoft.com/office/drawing/2014/main" id="{5645869D-53E9-D3AD-6A98-E69DBC2810A1}"/>
              </a:ext>
            </a:extLst>
          </p:cNvPr>
          <p:cNvSpPr/>
          <p:nvPr/>
        </p:nvSpPr>
        <p:spPr>
          <a:xfrm>
            <a:off x="7669876" y="3361936"/>
            <a:ext cx="198280" cy="370750"/>
          </a:xfrm>
          <a:custGeom>
            <a:avLst/>
            <a:gdLst/>
            <a:ahLst/>
            <a:cxnLst/>
            <a:rect l="l" t="t" r="r" b="b"/>
            <a:pathLst>
              <a:path w="354" h="634" extrusionOk="0">
                <a:moveTo>
                  <a:pt x="177" y="545"/>
                </a:moveTo>
                <a:lnTo>
                  <a:pt x="177" y="545"/>
                </a:lnTo>
                <a:cubicBezTo>
                  <a:pt x="206" y="545"/>
                  <a:pt x="221" y="530"/>
                  <a:pt x="221" y="516"/>
                </a:cubicBezTo>
                <a:cubicBezTo>
                  <a:pt x="221" y="486"/>
                  <a:pt x="206" y="471"/>
                  <a:pt x="177" y="471"/>
                </a:cubicBezTo>
                <a:cubicBezTo>
                  <a:pt x="162" y="471"/>
                  <a:pt x="147" y="486"/>
                  <a:pt x="147" y="516"/>
                </a:cubicBezTo>
                <a:cubicBezTo>
                  <a:pt x="147" y="530"/>
                  <a:pt x="162" y="545"/>
                  <a:pt x="177" y="545"/>
                </a:cubicBezTo>
                <a:close/>
                <a:moveTo>
                  <a:pt x="280" y="0"/>
                </a:moveTo>
                <a:lnTo>
                  <a:pt x="28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324" y="633"/>
                  <a:pt x="353" y="589"/>
                  <a:pt x="353" y="545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53" y="30"/>
                  <a:pt x="324" y="0"/>
                  <a:pt x="280" y="0"/>
                </a:cubicBezTo>
                <a:close/>
                <a:moveTo>
                  <a:pt x="324" y="545"/>
                </a:moveTo>
                <a:lnTo>
                  <a:pt x="324" y="545"/>
                </a:lnTo>
                <a:cubicBezTo>
                  <a:pt x="324" y="574"/>
                  <a:pt x="294" y="589"/>
                  <a:pt x="28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324" y="427"/>
                  <a:pt x="324" y="427"/>
                  <a:pt x="324" y="427"/>
                </a:cubicBezTo>
                <a:lnTo>
                  <a:pt x="324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4" y="398"/>
                  <a:pt x="44" y="398"/>
                  <a:pt x="44" y="39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24" y="133"/>
                  <a:pt x="324" y="133"/>
                  <a:pt x="324" y="133"/>
                </a:cubicBezTo>
                <a:lnTo>
                  <a:pt x="324" y="398"/>
                </a:lnTo>
                <a:close/>
                <a:moveTo>
                  <a:pt x="324" y="103"/>
                </a:moveTo>
                <a:lnTo>
                  <a:pt x="324" y="103"/>
                </a:lnTo>
                <a:cubicBezTo>
                  <a:pt x="44" y="103"/>
                  <a:pt x="44" y="103"/>
                  <a:pt x="44" y="103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4"/>
                  <a:pt x="89" y="4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94" y="44"/>
                  <a:pt x="324" y="59"/>
                  <a:pt x="324" y="74"/>
                </a:cubicBezTo>
                <a:lnTo>
                  <a:pt x="324" y="1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8;p27">
            <a:extLst>
              <a:ext uri="{FF2B5EF4-FFF2-40B4-BE49-F238E27FC236}">
                <a16:creationId xmlns:a16="http://schemas.microsoft.com/office/drawing/2014/main" id="{D23E0AEC-2F63-DB76-F6A1-29270C964572}"/>
              </a:ext>
            </a:extLst>
          </p:cNvPr>
          <p:cNvSpPr/>
          <p:nvPr/>
        </p:nvSpPr>
        <p:spPr>
          <a:xfrm>
            <a:off x="7576001" y="4397088"/>
            <a:ext cx="346982" cy="219268"/>
          </a:xfrm>
          <a:custGeom>
            <a:avLst/>
            <a:gdLst/>
            <a:ahLst/>
            <a:cxnLst/>
            <a:rect l="l" t="t" r="r" b="b"/>
            <a:pathLst>
              <a:path w="102" h="73" extrusionOk="0">
                <a:moveTo>
                  <a:pt x="93" y="36"/>
                </a:moveTo>
                <a:cubicBezTo>
                  <a:pt x="94" y="34"/>
                  <a:pt x="94" y="32"/>
                  <a:pt x="94" y="29"/>
                </a:cubicBezTo>
                <a:cubicBezTo>
                  <a:pt x="94" y="13"/>
                  <a:pt x="81" y="0"/>
                  <a:pt x="65" y="0"/>
                </a:cubicBezTo>
                <a:cubicBezTo>
                  <a:pt x="54" y="0"/>
                  <a:pt x="44" y="7"/>
                  <a:pt x="40" y="16"/>
                </a:cubicBezTo>
                <a:cubicBezTo>
                  <a:pt x="37" y="15"/>
                  <a:pt x="35" y="15"/>
                  <a:pt x="33" y="15"/>
                </a:cubicBezTo>
                <a:cubicBezTo>
                  <a:pt x="23" y="15"/>
                  <a:pt x="15" y="23"/>
                  <a:pt x="15" y="32"/>
                </a:cubicBezTo>
                <a:cubicBezTo>
                  <a:pt x="6" y="36"/>
                  <a:pt x="0" y="43"/>
                  <a:pt x="0" y="51"/>
                </a:cubicBezTo>
                <a:cubicBezTo>
                  <a:pt x="0" y="63"/>
                  <a:pt x="13" y="73"/>
                  <a:pt x="29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89" y="73"/>
                  <a:pt x="102" y="63"/>
                  <a:pt x="102" y="51"/>
                </a:cubicBezTo>
                <a:cubicBezTo>
                  <a:pt x="102" y="45"/>
                  <a:pt x="98" y="40"/>
                  <a:pt x="93" y="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9;p27">
            <a:extLst>
              <a:ext uri="{FF2B5EF4-FFF2-40B4-BE49-F238E27FC236}">
                <a16:creationId xmlns:a16="http://schemas.microsoft.com/office/drawing/2014/main" id="{7858E7E8-0A40-289D-DFEF-B3DF4E495CCF}"/>
              </a:ext>
            </a:extLst>
          </p:cNvPr>
          <p:cNvSpPr/>
          <p:nvPr/>
        </p:nvSpPr>
        <p:spPr>
          <a:xfrm>
            <a:off x="7138974" y="5229119"/>
            <a:ext cx="348636" cy="265229"/>
          </a:xfrm>
          <a:custGeom>
            <a:avLst/>
            <a:gdLst/>
            <a:ahLst/>
            <a:cxnLst/>
            <a:rect l="l" t="t" r="r" b="b"/>
            <a:pathLst>
              <a:path w="248" h="224" extrusionOk="0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  <a:moveTo>
                  <a:pt x="100" y="72"/>
                </a:moveTo>
                <a:cubicBezTo>
                  <a:pt x="103" y="72"/>
                  <a:pt x="106" y="73"/>
                  <a:pt x="108" y="76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2" y="57"/>
                  <a:pt x="145" y="56"/>
                  <a:pt x="148" y="56"/>
                </a:cubicBezTo>
                <a:cubicBezTo>
                  <a:pt x="155" y="56"/>
                  <a:pt x="160" y="61"/>
                  <a:pt x="160" y="68"/>
                </a:cubicBezTo>
                <a:cubicBezTo>
                  <a:pt x="160" y="71"/>
                  <a:pt x="159" y="74"/>
                  <a:pt x="156" y="76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2" y="111"/>
                  <a:pt x="119" y="112"/>
                  <a:pt x="116" y="112"/>
                </a:cubicBezTo>
                <a:cubicBezTo>
                  <a:pt x="113" y="112"/>
                  <a:pt x="110" y="111"/>
                  <a:pt x="108" y="108"/>
                </a:cubicBezTo>
                <a:cubicBezTo>
                  <a:pt x="92" y="92"/>
                  <a:pt x="92" y="92"/>
                  <a:pt x="92" y="92"/>
                </a:cubicBezTo>
                <a:cubicBezTo>
                  <a:pt x="89" y="90"/>
                  <a:pt x="88" y="87"/>
                  <a:pt x="88" y="84"/>
                </a:cubicBezTo>
                <a:cubicBezTo>
                  <a:pt x="88" y="77"/>
                  <a:pt x="93" y="72"/>
                  <a:pt x="100" y="7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830;p27">
            <a:extLst>
              <a:ext uri="{FF2B5EF4-FFF2-40B4-BE49-F238E27FC236}">
                <a16:creationId xmlns:a16="http://schemas.microsoft.com/office/drawing/2014/main" id="{ECF13D81-D550-B08A-FDE2-5F3A9A5FAF1E}"/>
              </a:ext>
            </a:extLst>
          </p:cNvPr>
          <p:cNvGrpSpPr/>
          <p:nvPr/>
        </p:nvGrpSpPr>
        <p:grpSpPr>
          <a:xfrm>
            <a:off x="4132319" y="5313820"/>
            <a:ext cx="3443690" cy="660815"/>
            <a:chOff x="5052276" y="1815208"/>
            <a:chExt cx="2582832" cy="495624"/>
          </a:xfrm>
        </p:grpSpPr>
        <p:sp>
          <p:nvSpPr>
            <p:cNvPr id="36" name="Google Shape;831;p27">
              <a:extLst>
                <a:ext uri="{FF2B5EF4-FFF2-40B4-BE49-F238E27FC236}">
                  <a16:creationId xmlns:a16="http://schemas.microsoft.com/office/drawing/2014/main" id="{32FD5626-857C-B1DC-2209-E7995B57CE7E}"/>
                </a:ext>
              </a:extLst>
            </p:cNvPr>
            <p:cNvSpPr txBox="1"/>
            <p:nvPr/>
          </p:nvSpPr>
          <p:spPr>
            <a:xfrm>
              <a:off x="5646284" y="1970686"/>
              <a:ext cx="1988824" cy="184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08044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F08044"/>
                  </a:solidFill>
                  <a:latin typeface="Verdana"/>
                  <a:ea typeface="Verdana"/>
                  <a:cs typeface="Verdana"/>
                  <a:sym typeface="Verdana"/>
                </a:rPr>
                <a:t>Anti-malware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832;p27">
              <a:extLst>
                <a:ext uri="{FF2B5EF4-FFF2-40B4-BE49-F238E27FC236}">
                  <a16:creationId xmlns:a16="http://schemas.microsoft.com/office/drawing/2014/main" id="{88CF3179-667B-923C-29BE-B83F93ADF73A}"/>
                </a:ext>
              </a:extLst>
            </p:cNvPr>
            <p:cNvSpPr/>
            <p:nvPr/>
          </p:nvSpPr>
          <p:spPr>
            <a:xfrm>
              <a:off x="5052276" y="1815208"/>
              <a:ext cx="510232" cy="495624"/>
            </a:xfrm>
            <a:prstGeom prst="ellipse">
              <a:avLst/>
            </a:prstGeom>
            <a:solidFill>
              <a:srgbClr val="F08044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8" name="Google Shape;833;p27">
            <a:extLst>
              <a:ext uri="{FF2B5EF4-FFF2-40B4-BE49-F238E27FC236}">
                <a16:creationId xmlns:a16="http://schemas.microsoft.com/office/drawing/2014/main" id="{E057BF54-E4AE-DB27-D3D4-02DD0F4CF526}"/>
              </a:ext>
            </a:extLst>
          </p:cNvPr>
          <p:cNvGrpSpPr/>
          <p:nvPr/>
        </p:nvGrpSpPr>
        <p:grpSpPr>
          <a:xfrm>
            <a:off x="3407757" y="4345443"/>
            <a:ext cx="2749812" cy="693627"/>
            <a:chOff x="1955090" y="1816919"/>
            <a:chExt cx="2062359" cy="520221"/>
          </a:xfrm>
        </p:grpSpPr>
        <p:sp>
          <p:nvSpPr>
            <p:cNvPr id="39" name="Google Shape;834;p27">
              <a:extLst>
                <a:ext uri="{FF2B5EF4-FFF2-40B4-BE49-F238E27FC236}">
                  <a16:creationId xmlns:a16="http://schemas.microsoft.com/office/drawing/2014/main" id="{476A2DBD-4E98-EF1C-446C-C56B0FB473A5}"/>
                </a:ext>
              </a:extLst>
            </p:cNvPr>
            <p:cNvSpPr txBox="1"/>
            <p:nvPr/>
          </p:nvSpPr>
          <p:spPr>
            <a:xfrm>
              <a:off x="1955090" y="1967807"/>
              <a:ext cx="1468351" cy="36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552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D95521"/>
                  </a:solidFill>
                  <a:latin typeface="Verdana"/>
                  <a:ea typeface="Verdana"/>
                  <a:cs typeface="Verdana"/>
                  <a:sym typeface="Verdana"/>
                </a:rPr>
                <a:t>Phishing</a:t>
              </a: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5521"/>
                </a:buClr>
                <a:buSzPts val="1600"/>
                <a:buFont typeface="Arial"/>
                <a:buNone/>
              </a:pPr>
              <a:r>
                <a:rPr lang="en-GB" sz="1600" b="1" dirty="0">
                  <a:solidFill>
                    <a:srgbClr val="D95521"/>
                  </a:solidFill>
                  <a:latin typeface="Verdana"/>
                  <a:ea typeface="Verdana"/>
                  <a:cs typeface="Arial"/>
                  <a:sym typeface="Verdana"/>
                </a:rPr>
                <a:t>Protection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35;p27">
              <a:extLst>
                <a:ext uri="{FF2B5EF4-FFF2-40B4-BE49-F238E27FC236}">
                  <a16:creationId xmlns:a16="http://schemas.microsoft.com/office/drawing/2014/main" id="{5DB977B5-6096-3D16-4EA4-A853BA69EA16}"/>
                </a:ext>
              </a:extLst>
            </p:cNvPr>
            <p:cNvSpPr/>
            <p:nvPr/>
          </p:nvSpPr>
          <p:spPr>
            <a:xfrm>
              <a:off x="3507217" y="1816919"/>
              <a:ext cx="510232" cy="495624"/>
            </a:xfrm>
            <a:prstGeom prst="ellipse">
              <a:avLst/>
            </a:prstGeom>
            <a:solidFill>
              <a:srgbClr val="D95521"/>
            </a:solidFill>
            <a:ln>
              <a:noFill/>
            </a:ln>
          </p:spPr>
          <p:txBody>
            <a:bodyPr spcFirstLastPara="1" wrap="square" lIns="121900" tIns="60925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41" name="Google Shape;836;p27" descr="Fishing">
            <a:extLst>
              <a:ext uri="{FF2B5EF4-FFF2-40B4-BE49-F238E27FC236}">
                <a16:creationId xmlns:a16="http://schemas.microsoft.com/office/drawing/2014/main" id="{45BD233D-1B72-0660-E95C-37DEA3179C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6345" y="4397088"/>
            <a:ext cx="535018" cy="53501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837;p27">
            <a:extLst>
              <a:ext uri="{FF2B5EF4-FFF2-40B4-BE49-F238E27FC236}">
                <a16:creationId xmlns:a16="http://schemas.microsoft.com/office/drawing/2014/main" id="{3F46441D-F6B9-7FC1-E795-CB445774CEE9}"/>
              </a:ext>
            </a:extLst>
          </p:cNvPr>
          <p:cNvSpPr/>
          <p:nvPr/>
        </p:nvSpPr>
        <p:spPr>
          <a:xfrm>
            <a:off x="6550672" y="1293758"/>
            <a:ext cx="680400" cy="660900"/>
          </a:xfrm>
          <a:prstGeom prst="ellipse">
            <a:avLst/>
          </a:prstGeom>
          <a:solidFill>
            <a:srgbClr val="0C3E54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3" name="Google Shape;838;p27">
            <a:extLst>
              <a:ext uri="{FF2B5EF4-FFF2-40B4-BE49-F238E27FC236}">
                <a16:creationId xmlns:a16="http://schemas.microsoft.com/office/drawing/2014/main" id="{072B0930-EB29-D069-C0DC-D0E78C32E7EF}"/>
              </a:ext>
            </a:extLst>
          </p:cNvPr>
          <p:cNvGrpSpPr/>
          <p:nvPr/>
        </p:nvGrpSpPr>
        <p:grpSpPr>
          <a:xfrm>
            <a:off x="575780" y="1523144"/>
            <a:ext cx="4294363" cy="699639"/>
            <a:chOff x="575780" y="1370394"/>
            <a:chExt cx="4294363" cy="699639"/>
          </a:xfrm>
        </p:grpSpPr>
        <p:sp>
          <p:nvSpPr>
            <p:cNvPr id="44" name="Google Shape;839;p27">
              <a:extLst>
                <a:ext uri="{FF2B5EF4-FFF2-40B4-BE49-F238E27FC236}">
                  <a16:creationId xmlns:a16="http://schemas.microsoft.com/office/drawing/2014/main" id="{E0737F28-5067-1862-F720-9125FB8C1887}"/>
                </a:ext>
              </a:extLst>
            </p:cNvPr>
            <p:cNvSpPr txBox="1"/>
            <p:nvPr/>
          </p:nvSpPr>
          <p:spPr>
            <a:xfrm>
              <a:off x="1439429" y="1577590"/>
              <a:ext cx="343071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A6B6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18A6B6"/>
                  </a:solidFill>
                  <a:latin typeface="Verdana"/>
                  <a:ea typeface="Verdana"/>
                  <a:cs typeface="Verdana"/>
                  <a:sym typeface="Verdana"/>
                </a:rPr>
                <a:t>Encrypt Removable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A6B6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18A6B6"/>
                  </a:solidFill>
                  <a:latin typeface="Verdana"/>
                  <a:ea typeface="Verdana"/>
                  <a:cs typeface="Verdana"/>
                  <a:sym typeface="Verdana"/>
                </a:rPr>
                <a:t>Electronic Media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840;p27">
              <a:extLst>
                <a:ext uri="{FF2B5EF4-FFF2-40B4-BE49-F238E27FC236}">
                  <a16:creationId xmlns:a16="http://schemas.microsoft.com/office/drawing/2014/main" id="{50A04CD7-5826-E507-8EE9-691A11ECD645}"/>
                </a:ext>
              </a:extLst>
            </p:cNvPr>
            <p:cNvSpPr/>
            <p:nvPr/>
          </p:nvSpPr>
          <p:spPr>
            <a:xfrm>
              <a:off x="575780" y="1370394"/>
              <a:ext cx="680383" cy="660783"/>
            </a:xfrm>
            <a:prstGeom prst="ellipse">
              <a:avLst/>
            </a:prstGeom>
            <a:solidFill>
              <a:srgbClr val="18A6B6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6" name="Google Shape;841;p27">
            <a:extLst>
              <a:ext uri="{FF2B5EF4-FFF2-40B4-BE49-F238E27FC236}">
                <a16:creationId xmlns:a16="http://schemas.microsoft.com/office/drawing/2014/main" id="{1F9D61E4-3F46-3CE4-5141-8B20377B3DF3}"/>
              </a:ext>
            </a:extLst>
          </p:cNvPr>
          <p:cNvSpPr txBox="1"/>
          <p:nvPr/>
        </p:nvSpPr>
        <p:spPr>
          <a:xfrm>
            <a:off x="7321859" y="1501023"/>
            <a:ext cx="26517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044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C3E54"/>
                </a:solidFill>
                <a:latin typeface="Verdana"/>
                <a:ea typeface="Verdana"/>
                <a:cs typeface="Verdana"/>
                <a:sym typeface="Verdana"/>
              </a:rPr>
              <a:t>Third-Party Service Providers</a:t>
            </a:r>
            <a:endParaRPr sz="1867" b="0" i="0" u="none" strike="noStrike" cap="none" dirty="0">
              <a:solidFill>
                <a:srgbClr val="0C3E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842;p27">
            <a:extLst>
              <a:ext uri="{FF2B5EF4-FFF2-40B4-BE49-F238E27FC236}">
                <a16:creationId xmlns:a16="http://schemas.microsoft.com/office/drawing/2014/main" id="{A4F65882-F4CA-5FD6-D3BC-2B5FA6CD77E1}"/>
              </a:ext>
            </a:extLst>
          </p:cNvPr>
          <p:cNvGrpSpPr/>
          <p:nvPr/>
        </p:nvGrpSpPr>
        <p:grpSpPr>
          <a:xfrm>
            <a:off x="3218770" y="2149947"/>
            <a:ext cx="2739209" cy="660783"/>
            <a:chOff x="1508491" y="2402170"/>
            <a:chExt cx="2054458" cy="495600"/>
          </a:xfrm>
        </p:grpSpPr>
        <p:sp>
          <p:nvSpPr>
            <p:cNvPr id="48" name="Google Shape;843;p27">
              <a:extLst>
                <a:ext uri="{FF2B5EF4-FFF2-40B4-BE49-F238E27FC236}">
                  <a16:creationId xmlns:a16="http://schemas.microsoft.com/office/drawing/2014/main" id="{FBA237FB-FB7A-C2F0-8F72-D7DBE8E9B815}"/>
                </a:ext>
              </a:extLst>
            </p:cNvPr>
            <p:cNvSpPr txBox="1"/>
            <p:nvPr/>
          </p:nvSpPr>
          <p:spPr>
            <a:xfrm>
              <a:off x="1508491" y="2541897"/>
              <a:ext cx="1468500" cy="184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8E9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8B8E91"/>
                  </a:solidFill>
                  <a:latin typeface="Verdana"/>
                  <a:ea typeface="Verdana"/>
                  <a:cs typeface="Verdana"/>
                  <a:sym typeface="Verdana"/>
                </a:rPr>
                <a:t>E-commerce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44;p27">
              <a:extLst>
                <a:ext uri="{FF2B5EF4-FFF2-40B4-BE49-F238E27FC236}">
                  <a16:creationId xmlns:a16="http://schemas.microsoft.com/office/drawing/2014/main" id="{6CD28A99-6E4F-1FEC-08DB-E4B29255D2CB}"/>
                </a:ext>
              </a:extLst>
            </p:cNvPr>
            <p:cNvSpPr/>
            <p:nvPr/>
          </p:nvSpPr>
          <p:spPr>
            <a:xfrm>
              <a:off x="3052649" y="2402170"/>
              <a:ext cx="510300" cy="495600"/>
            </a:xfrm>
            <a:prstGeom prst="ellipse">
              <a:avLst/>
            </a:prstGeom>
            <a:solidFill>
              <a:srgbClr val="8B8E9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0" name="Google Shape;845;p27">
            <a:extLst>
              <a:ext uri="{FF2B5EF4-FFF2-40B4-BE49-F238E27FC236}">
                <a16:creationId xmlns:a16="http://schemas.microsoft.com/office/drawing/2014/main" id="{A0B2C19C-1C04-5B4A-E98E-6341E408921C}"/>
              </a:ext>
            </a:extLst>
          </p:cNvPr>
          <p:cNvSpPr/>
          <p:nvPr/>
        </p:nvSpPr>
        <p:spPr>
          <a:xfrm>
            <a:off x="5407075" y="2294738"/>
            <a:ext cx="346975" cy="370750"/>
          </a:xfrm>
          <a:custGeom>
            <a:avLst/>
            <a:gdLst/>
            <a:ahLst/>
            <a:cxnLst/>
            <a:rect l="l" t="t" r="r" b="b"/>
            <a:pathLst>
              <a:path w="444" h="445" extrusionOk="0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5700" tIns="12850" rIns="25700" bIns="1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6;p27">
            <a:extLst>
              <a:ext uri="{FF2B5EF4-FFF2-40B4-BE49-F238E27FC236}">
                <a16:creationId xmlns:a16="http://schemas.microsoft.com/office/drawing/2014/main" id="{1A915149-ACFE-C37F-A0B3-F7872AE54712}"/>
              </a:ext>
            </a:extLst>
          </p:cNvPr>
          <p:cNvGrpSpPr/>
          <p:nvPr/>
        </p:nvGrpSpPr>
        <p:grpSpPr>
          <a:xfrm>
            <a:off x="4464466" y="3301541"/>
            <a:ext cx="3503048" cy="660783"/>
            <a:chOff x="5052276" y="1815208"/>
            <a:chExt cx="2627352" cy="495600"/>
          </a:xfrm>
        </p:grpSpPr>
        <p:sp>
          <p:nvSpPr>
            <p:cNvPr id="52" name="Google Shape;847;p27">
              <a:extLst>
                <a:ext uri="{FF2B5EF4-FFF2-40B4-BE49-F238E27FC236}">
                  <a16:creationId xmlns:a16="http://schemas.microsoft.com/office/drawing/2014/main" id="{579FA3BF-3930-F669-3E94-A80B2F45F7FA}"/>
                </a:ext>
              </a:extLst>
            </p:cNvPr>
            <p:cNvSpPr txBox="1"/>
            <p:nvPr/>
          </p:nvSpPr>
          <p:spPr>
            <a:xfrm>
              <a:off x="5690928" y="1970686"/>
              <a:ext cx="1988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08044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F08044"/>
                  </a:solidFill>
                  <a:latin typeface="Verdana"/>
                  <a:ea typeface="Verdana"/>
                  <a:cs typeface="Verdana"/>
                  <a:sym typeface="Verdana"/>
                </a:rPr>
                <a:t>Annual Scoping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8;p27">
              <a:extLst>
                <a:ext uri="{FF2B5EF4-FFF2-40B4-BE49-F238E27FC236}">
                  <a16:creationId xmlns:a16="http://schemas.microsoft.com/office/drawing/2014/main" id="{7A2F7877-7BC6-B1A0-C193-8137F93FEF5D}"/>
                </a:ext>
              </a:extLst>
            </p:cNvPr>
            <p:cNvSpPr/>
            <p:nvPr/>
          </p:nvSpPr>
          <p:spPr>
            <a:xfrm>
              <a:off x="5052276" y="1815208"/>
              <a:ext cx="510300" cy="495600"/>
            </a:xfrm>
            <a:prstGeom prst="ellipse">
              <a:avLst/>
            </a:prstGeom>
            <a:solidFill>
              <a:srgbClr val="F08044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" name="Google Shape;849;p27">
            <a:extLst>
              <a:ext uri="{FF2B5EF4-FFF2-40B4-BE49-F238E27FC236}">
                <a16:creationId xmlns:a16="http://schemas.microsoft.com/office/drawing/2014/main" id="{96767D24-74FC-F439-226D-4830A33EB3E8}"/>
              </a:ext>
            </a:extLst>
          </p:cNvPr>
          <p:cNvGrpSpPr/>
          <p:nvPr/>
        </p:nvGrpSpPr>
        <p:grpSpPr>
          <a:xfrm>
            <a:off x="497186" y="2452859"/>
            <a:ext cx="2749834" cy="699647"/>
            <a:chOff x="1955090" y="2018880"/>
            <a:chExt cx="2062427" cy="524749"/>
          </a:xfrm>
        </p:grpSpPr>
        <p:sp>
          <p:nvSpPr>
            <p:cNvPr id="55" name="Google Shape;850;p27">
              <a:extLst>
                <a:ext uri="{FF2B5EF4-FFF2-40B4-BE49-F238E27FC236}">
                  <a16:creationId xmlns:a16="http://schemas.microsoft.com/office/drawing/2014/main" id="{CABDC829-FD95-AE2D-E3D8-F58BCC51FB4B}"/>
                </a:ext>
              </a:extLst>
            </p:cNvPr>
            <p:cNvSpPr txBox="1"/>
            <p:nvPr/>
          </p:nvSpPr>
          <p:spPr>
            <a:xfrm>
              <a:off x="1955090" y="2174287"/>
              <a:ext cx="1468500" cy="369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552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D95521"/>
                  </a:solidFill>
                  <a:latin typeface="Verdana"/>
                  <a:ea typeface="Verdana"/>
                  <a:cs typeface="Verdana"/>
                  <a:sym typeface="Verdana"/>
                </a:rPr>
                <a:t>Automated Log Reviews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1;p27">
              <a:extLst>
                <a:ext uri="{FF2B5EF4-FFF2-40B4-BE49-F238E27FC236}">
                  <a16:creationId xmlns:a16="http://schemas.microsoft.com/office/drawing/2014/main" id="{3C8FCC07-EFD3-4C53-DECA-D7213F7CC016}"/>
                </a:ext>
              </a:extLst>
            </p:cNvPr>
            <p:cNvSpPr/>
            <p:nvPr/>
          </p:nvSpPr>
          <p:spPr>
            <a:xfrm>
              <a:off x="3507217" y="2018880"/>
              <a:ext cx="510300" cy="495600"/>
            </a:xfrm>
            <a:prstGeom prst="ellipse">
              <a:avLst/>
            </a:prstGeom>
            <a:solidFill>
              <a:srgbClr val="D95521"/>
            </a:solidFill>
            <a:ln>
              <a:noFill/>
            </a:ln>
          </p:spPr>
          <p:txBody>
            <a:bodyPr spcFirstLastPara="1" wrap="square" lIns="121900" tIns="60925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Google Shape;852;p27">
              <a:extLst>
                <a:ext uri="{FF2B5EF4-FFF2-40B4-BE49-F238E27FC236}">
                  <a16:creationId xmlns:a16="http://schemas.microsoft.com/office/drawing/2014/main" id="{D139C61C-2A09-C205-6B9F-8FB722C0ED09}"/>
                </a:ext>
              </a:extLst>
            </p:cNvPr>
            <p:cNvSpPr/>
            <p:nvPr/>
          </p:nvSpPr>
          <p:spPr>
            <a:xfrm>
              <a:off x="3625284" y="2152590"/>
              <a:ext cx="274174" cy="228205"/>
            </a:xfrm>
            <a:custGeom>
              <a:avLst/>
              <a:gdLst/>
              <a:ahLst/>
              <a:cxnLst/>
              <a:rect l="l" t="t" r="r" b="b"/>
              <a:pathLst>
                <a:path w="77" h="64" extrusionOk="0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6D6E7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58" name="Google Shape;853;p27">
            <a:extLst>
              <a:ext uri="{FF2B5EF4-FFF2-40B4-BE49-F238E27FC236}">
                <a16:creationId xmlns:a16="http://schemas.microsoft.com/office/drawing/2014/main" id="{D542CC91-3493-1981-EE77-4F4C7DFAF7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1650" y="2796250"/>
            <a:ext cx="317400" cy="317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854;p27">
            <a:extLst>
              <a:ext uri="{FF2B5EF4-FFF2-40B4-BE49-F238E27FC236}">
                <a16:creationId xmlns:a16="http://schemas.microsoft.com/office/drawing/2014/main" id="{3AC6CD12-62CD-3863-8C7B-36092D7163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7499" y="1419381"/>
            <a:ext cx="4667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855;p27">
            <a:extLst>
              <a:ext uri="{FF2B5EF4-FFF2-40B4-BE49-F238E27FC236}">
                <a16:creationId xmlns:a16="http://schemas.microsoft.com/office/drawing/2014/main" id="{DA090303-DC90-0B5A-2F8E-9476ED21B9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600" y="1654130"/>
            <a:ext cx="346975" cy="35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856;p27">
            <a:extLst>
              <a:ext uri="{FF2B5EF4-FFF2-40B4-BE49-F238E27FC236}">
                <a16:creationId xmlns:a16="http://schemas.microsoft.com/office/drawing/2014/main" id="{23A29055-C4D2-9D08-3EF3-30C5E933D1D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4525" y="3542325"/>
            <a:ext cx="348625" cy="3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857;p27">
            <a:extLst>
              <a:ext uri="{FF2B5EF4-FFF2-40B4-BE49-F238E27FC236}">
                <a16:creationId xmlns:a16="http://schemas.microsoft.com/office/drawing/2014/main" id="{4C353F72-9582-0589-B3FD-2B55115A047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02296" y="5433860"/>
            <a:ext cx="317400" cy="42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858;p27">
            <a:extLst>
              <a:ext uri="{FF2B5EF4-FFF2-40B4-BE49-F238E27FC236}">
                <a16:creationId xmlns:a16="http://schemas.microsoft.com/office/drawing/2014/main" id="{F1CBB498-73A0-909F-AD2E-C300994766F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125" y="5357125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860;p27">
            <a:extLst>
              <a:ext uri="{FF2B5EF4-FFF2-40B4-BE49-F238E27FC236}">
                <a16:creationId xmlns:a16="http://schemas.microsoft.com/office/drawing/2014/main" id="{4E1E3990-ABF8-4584-3943-3FF1BB6F1080}"/>
              </a:ext>
            </a:extLst>
          </p:cNvPr>
          <p:cNvSpPr txBox="1"/>
          <p:nvPr/>
        </p:nvSpPr>
        <p:spPr>
          <a:xfrm>
            <a:off x="-681" y="4410306"/>
            <a:ext cx="195780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A6B6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8A6B6"/>
                </a:solidFill>
                <a:latin typeface="Verdana"/>
                <a:ea typeface="Verdana"/>
                <a:cs typeface="Verdana"/>
                <a:sym typeface="Verdana"/>
              </a:rPr>
              <a:t>Encryption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180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CBD5C-BAA2-AD81-D800-D370DDEA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new to PCI DSS v4.0?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129166-6518-31FB-CCE6-84204D16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293" y="1463040"/>
            <a:ext cx="3657971" cy="4452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73BDFD7-B6C3-009C-0690-CA4ED7F3FCD9}"/>
              </a:ext>
            </a:extLst>
          </p:cNvPr>
          <p:cNvSpPr txBox="1">
            <a:spLocks/>
          </p:cNvSpPr>
          <p:nvPr/>
        </p:nvSpPr>
        <p:spPr>
          <a:xfrm>
            <a:off x="755575" y="1580434"/>
            <a:ext cx="6124196" cy="4159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  <a:buNone/>
            </a:pPr>
            <a:r>
              <a:rPr lang="en-GB" sz="1800" b="1" dirty="0"/>
              <a:t>E-commerce (Self-Assessment Questionnaire A)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6.3.1 </a:t>
            </a:r>
            <a:r>
              <a:rPr lang="en-GB" sz="1800" dirty="0"/>
              <a:t>Security vulnerabilities are identified and managed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6.4.3 </a:t>
            </a:r>
            <a:r>
              <a:rPr lang="en-GB" sz="1800" dirty="0"/>
              <a:t>All payment page scripts that are loaded and executed in the consumer’s browser are managed </a:t>
            </a:r>
            <a:r>
              <a:rPr lang="en-GB" sz="1800" dirty="0">
                <a:solidFill>
                  <a:schemeClr val="accent2"/>
                </a:solidFill>
              </a:rPr>
              <a:t>(FD)</a:t>
            </a:r>
            <a:endParaRPr lang="en-GB" sz="1800" dirty="0"/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11.3.2</a:t>
            </a:r>
            <a:r>
              <a:rPr lang="en-GB" sz="1800" dirty="0"/>
              <a:t> External Approved Scanning Vendors (ASV) vulnerability scans are performed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11.6.1 </a:t>
            </a:r>
            <a:r>
              <a:rPr lang="en-GB" sz="1800" dirty="0"/>
              <a:t>A change- and tamper-detection mechanism is deployed </a:t>
            </a:r>
            <a:r>
              <a:rPr lang="en-GB" sz="1800" dirty="0">
                <a:solidFill>
                  <a:schemeClr val="accent2"/>
                </a:solidFill>
              </a:rPr>
              <a:t>(FD)</a:t>
            </a:r>
            <a:endParaRPr lang="en-GB" sz="1800" dirty="0"/>
          </a:p>
          <a:p>
            <a:pPr marL="69850" indent="0">
              <a:spcBef>
                <a:spcPts val="500"/>
              </a:spcBef>
              <a:spcAft>
                <a:spcPts val="500"/>
              </a:spcAft>
              <a:buSzPts val="1600"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42436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CBD5C-BAA2-AD81-D800-D370DDEA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new to PCI DSS v4.0?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A3A1AE-7428-6D48-73A2-D44DF37C468A}"/>
              </a:ext>
            </a:extLst>
          </p:cNvPr>
          <p:cNvSpPr txBox="1">
            <a:spLocks/>
          </p:cNvSpPr>
          <p:nvPr/>
        </p:nvSpPr>
        <p:spPr>
          <a:xfrm>
            <a:off x="755575" y="1371423"/>
            <a:ext cx="10861659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  <a:buNone/>
            </a:pPr>
            <a:r>
              <a:rPr lang="en-GB" sz="1800" b="1" dirty="0"/>
              <a:t>People and process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x.1.1 </a:t>
            </a:r>
            <a:r>
              <a:rPr lang="en-GB" sz="1800" dirty="0"/>
              <a:t>Roles and responsibilities for performing activities in requirement X documented, assigned, and understood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12.1.4</a:t>
            </a:r>
            <a:r>
              <a:rPr lang="en-GB" sz="1800" dirty="0"/>
              <a:t> Responsibility for information security is formally assigned to a Chief Information Security Officer or other information security knowledgeable member of executive management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12.3.1</a:t>
            </a:r>
            <a:r>
              <a:rPr lang="en-GB" sz="1800" dirty="0"/>
              <a:t> Perform a targeted risk analysis for any PCI DSS requirement that provides flexibility for how frequently it is performed </a:t>
            </a:r>
            <a:r>
              <a:rPr lang="en-GB" sz="1800" dirty="0">
                <a:solidFill>
                  <a:schemeClr val="accent2"/>
                </a:solidFill>
              </a:rPr>
              <a:t>(FD)</a:t>
            </a:r>
            <a:endParaRPr lang="en-GB" sz="1800" dirty="0"/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12.3.4</a:t>
            </a:r>
            <a:r>
              <a:rPr lang="en-GB" sz="1800" dirty="0"/>
              <a:t> Hardware and software technologies are reviewed at least once every 12 months </a:t>
            </a:r>
            <a:r>
              <a:rPr lang="en-GB" sz="1800" dirty="0">
                <a:solidFill>
                  <a:schemeClr val="accent2"/>
                </a:solidFill>
              </a:rPr>
              <a:t>(FD)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12.5.2</a:t>
            </a:r>
            <a:r>
              <a:rPr lang="en-GB" sz="1800" dirty="0"/>
              <a:t> PCI DSS scope is documented and confirmed at least once every 12 months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12.10.7 </a:t>
            </a:r>
            <a:r>
              <a:rPr lang="en-GB" sz="1800" dirty="0"/>
              <a:t>Incident response procedures are in place and initiated upon detection of PAN </a:t>
            </a:r>
            <a:r>
              <a:rPr lang="en-GB" sz="1800" dirty="0">
                <a:solidFill>
                  <a:schemeClr val="accent2"/>
                </a:solidFill>
              </a:rPr>
              <a:t>(FD)</a:t>
            </a:r>
            <a:endParaRPr lang="en-GB" sz="1800" dirty="0"/>
          </a:p>
          <a:p>
            <a:pPr marL="69850" inden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9764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CBD5C-BAA2-AD81-D800-D370DDEA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new to PCI DSS v4.0?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A3A1AE-7428-6D48-73A2-D44DF37C468A}"/>
              </a:ext>
            </a:extLst>
          </p:cNvPr>
          <p:cNvSpPr txBox="1">
            <a:spLocks/>
          </p:cNvSpPr>
          <p:nvPr/>
        </p:nvSpPr>
        <p:spPr>
          <a:xfrm>
            <a:off x="755575" y="1580434"/>
            <a:ext cx="10861659" cy="337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  <a:buNone/>
            </a:pPr>
            <a:r>
              <a:rPr lang="en-GB" sz="1800" b="1" dirty="0"/>
              <a:t>People (Training)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12.6.2 </a:t>
            </a:r>
            <a:r>
              <a:rPr lang="en-GB" sz="1800" dirty="0"/>
              <a:t>security awareness program is reviewed at least once every 12 months </a:t>
            </a:r>
            <a:r>
              <a:rPr lang="en-GB" sz="1800" dirty="0">
                <a:solidFill>
                  <a:schemeClr val="accent2"/>
                </a:solidFill>
              </a:rPr>
              <a:t>(FD)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12.6.3.1</a:t>
            </a:r>
            <a:r>
              <a:rPr lang="en-GB" sz="1800" dirty="0"/>
              <a:t> Security awareness training includes awareness of threats that could impact the security of the CDE, to include phishing and related attacks and social engineering </a:t>
            </a:r>
            <a:r>
              <a:rPr lang="en-GB" sz="1800" dirty="0">
                <a:solidFill>
                  <a:schemeClr val="accent2"/>
                </a:solidFill>
              </a:rPr>
              <a:t>(FD)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r>
              <a:rPr lang="en-GB" sz="1800" b="1" dirty="0">
                <a:solidFill>
                  <a:schemeClr val="accent2"/>
                </a:solidFill>
              </a:rPr>
              <a:t>12.6.3.2</a:t>
            </a:r>
            <a:r>
              <a:rPr lang="en-GB" sz="1800" dirty="0"/>
              <a:t> Security awareness training includes awareness about acceptable use of end-user technologies. </a:t>
            </a:r>
            <a:r>
              <a:rPr lang="en-GB" sz="1800" dirty="0">
                <a:solidFill>
                  <a:schemeClr val="accent2"/>
                </a:solidFill>
              </a:rPr>
              <a:t>(FD)</a:t>
            </a:r>
          </a:p>
          <a:p>
            <a:pPr marL="35560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600"/>
            </a:pPr>
            <a:endParaRPr lang="en-GB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99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9C72-8499-B0ED-FACE-7F336D2C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challenges?</a:t>
            </a:r>
          </a:p>
        </p:txBody>
      </p:sp>
    </p:spTree>
    <p:extLst>
      <p:ext uri="{BB962C8B-B14F-4D97-AF65-F5344CB8AC3E}">
        <p14:creationId xmlns:p14="http://schemas.microsoft.com/office/powerpoint/2010/main" val="450415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3" name="Google Shape;5513;p885"/>
          <p:cNvSpPr/>
          <p:nvPr/>
        </p:nvSpPr>
        <p:spPr>
          <a:xfrm>
            <a:off x="4515833" y="4570224"/>
            <a:ext cx="76760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4" name="Google Shape;5514;p885"/>
          <p:cNvSpPr/>
          <p:nvPr/>
        </p:nvSpPr>
        <p:spPr>
          <a:xfrm>
            <a:off x="4515833" y="5726415"/>
            <a:ext cx="76760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5" name="Google Shape;5515;p885"/>
          <p:cNvSpPr/>
          <p:nvPr/>
        </p:nvSpPr>
        <p:spPr>
          <a:xfrm>
            <a:off x="3784600" y="2277216"/>
            <a:ext cx="84072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6" name="Google Shape;5516;p885"/>
          <p:cNvSpPr/>
          <p:nvPr/>
        </p:nvSpPr>
        <p:spPr>
          <a:xfrm>
            <a:off x="3784600" y="1141839"/>
            <a:ext cx="8407200" cy="11560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7" name="Google Shape;5517;p885"/>
          <p:cNvSpPr/>
          <p:nvPr/>
        </p:nvSpPr>
        <p:spPr>
          <a:xfrm>
            <a:off x="3784600" y="5133"/>
            <a:ext cx="8407200" cy="11368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8" name="Google Shape;5518;p885"/>
          <p:cNvSpPr/>
          <p:nvPr/>
        </p:nvSpPr>
        <p:spPr>
          <a:xfrm>
            <a:off x="3784600" y="3433399"/>
            <a:ext cx="84072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9" name="Google Shape;5519;p885"/>
          <p:cNvSpPr/>
          <p:nvPr/>
        </p:nvSpPr>
        <p:spPr>
          <a:xfrm>
            <a:off x="-9833" y="0"/>
            <a:ext cx="454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0" name="Google Shape;5520;p885"/>
          <p:cNvSpPr/>
          <p:nvPr/>
        </p:nvSpPr>
        <p:spPr>
          <a:xfrm>
            <a:off x="4267319" y="34423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ivo Black"/>
                <a:ea typeface="Chivo Black"/>
                <a:cs typeface="Chivo Black"/>
                <a:sym typeface="Chivo Black"/>
              </a:rPr>
              <a:t>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1" name="Google Shape;5521;p885"/>
          <p:cNvSpPr txBox="1">
            <a:spLocks noGrp="1"/>
          </p:cNvSpPr>
          <p:nvPr>
            <p:ph type="title" idx="4294967295"/>
          </p:nvPr>
        </p:nvSpPr>
        <p:spPr>
          <a:xfrm>
            <a:off x="546799" y="1302573"/>
            <a:ext cx="36984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-GB" sz="4029" dirty="0">
                <a:solidFill>
                  <a:schemeClr val="lt1"/>
                </a:solidFill>
              </a:rPr>
              <a:t>What are the challenges?</a:t>
            </a:r>
          </a:p>
        </p:txBody>
      </p:sp>
      <p:sp>
        <p:nvSpPr>
          <p:cNvPr id="5522" name="Google Shape;5522;p885"/>
          <p:cNvSpPr/>
          <p:nvPr/>
        </p:nvSpPr>
        <p:spPr>
          <a:xfrm>
            <a:off x="4267319" y="1433740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ivo Black"/>
                <a:ea typeface="Chivo Black"/>
                <a:cs typeface="Chivo Black"/>
                <a:sym typeface="Chivo Black"/>
              </a:rPr>
              <a:t>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3" name="Google Shape;5523;p885"/>
          <p:cNvSpPr/>
          <p:nvPr/>
        </p:nvSpPr>
        <p:spPr>
          <a:xfrm>
            <a:off x="4267319" y="256816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ivo Black"/>
                <a:ea typeface="Chivo Black"/>
                <a:cs typeface="Chivo Black"/>
                <a:sym typeface="Chivo Black"/>
              </a:rPr>
              <a:t>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4" name="Google Shape;5524;p885"/>
          <p:cNvSpPr txBox="1"/>
          <p:nvPr/>
        </p:nvSpPr>
        <p:spPr>
          <a:xfrm>
            <a:off x="5070033" y="165615"/>
            <a:ext cx="6834584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1867" b="1" i="0" u="none" strike="noStrike" kern="0" cap="none" spc="0" normalizeH="0" baseline="0" noProof="0" dirty="0">
                <a:ln>
                  <a:noFill/>
                </a:ln>
                <a:solidFill>
                  <a:srgbClr val="147BD1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Leadership support and responsibility</a:t>
            </a:r>
          </a:p>
        </p:txBody>
      </p:sp>
      <p:sp>
        <p:nvSpPr>
          <p:cNvPr id="5525" name="Google Shape;5525;p885"/>
          <p:cNvSpPr/>
          <p:nvPr/>
        </p:nvSpPr>
        <p:spPr>
          <a:xfrm>
            <a:off x="4267319" y="374281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ivo Black"/>
                <a:ea typeface="Chivo Black"/>
                <a:cs typeface="Chivo Black"/>
                <a:sym typeface="Chivo Black"/>
              </a:rPr>
              <a:t>4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6" name="Google Shape;5526;p885"/>
          <p:cNvSpPr txBox="1"/>
          <p:nvPr/>
        </p:nvSpPr>
        <p:spPr>
          <a:xfrm>
            <a:off x="5070032" y="1301436"/>
            <a:ext cx="6956505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1867" b="1" i="0" u="none" strike="noStrike" kern="0" cap="none" spc="0" normalizeH="0" baseline="0" noProof="0" dirty="0">
                <a:ln>
                  <a:noFill/>
                </a:ln>
                <a:solidFill>
                  <a:srgbClr val="147BD1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Building a Payment Security team</a:t>
            </a:r>
          </a:p>
        </p:txBody>
      </p:sp>
      <p:sp>
        <p:nvSpPr>
          <p:cNvPr id="5528" name="Google Shape;5528;p885"/>
          <p:cNvSpPr/>
          <p:nvPr/>
        </p:nvSpPr>
        <p:spPr>
          <a:xfrm>
            <a:off x="4267319" y="489542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ivo Black"/>
                <a:ea typeface="Chivo Black"/>
                <a:cs typeface="Chivo Black"/>
                <a:sym typeface="Chivo Black"/>
              </a:rPr>
              <a:t>5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29" name="Google Shape;5529;p885"/>
          <p:cNvSpPr/>
          <p:nvPr/>
        </p:nvSpPr>
        <p:spPr>
          <a:xfrm>
            <a:off x="4267319" y="604145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ivo Black"/>
                <a:ea typeface="Chivo Black"/>
                <a:cs typeface="Chivo Black"/>
                <a:sym typeface="Chivo Black"/>
              </a:rPr>
              <a:t>6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530" name="Google Shape;5530;p885"/>
          <p:cNvSpPr txBox="1"/>
          <p:nvPr/>
        </p:nvSpPr>
        <p:spPr>
          <a:xfrm>
            <a:off x="5070032" y="2406213"/>
            <a:ext cx="6575169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1867" b="1" i="0" u="none" strike="noStrike" kern="0" cap="none" spc="0" normalizeH="0" baseline="0" noProof="0" dirty="0">
                <a:ln>
                  <a:noFill/>
                </a:ln>
                <a:solidFill>
                  <a:srgbClr val="147BD1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Ensuing accurate scoping of environment</a:t>
            </a:r>
          </a:p>
        </p:txBody>
      </p:sp>
      <p:sp>
        <p:nvSpPr>
          <p:cNvPr id="5531" name="Google Shape;5531;p885"/>
          <p:cNvSpPr txBox="1"/>
          <p:nvPr/>
        </p:nvSpPr>
        <p:spPr>
          <a:xfrm>
            <a:off x="5088632" y="3611024"/>
            <a:ext cx="7103167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1867" b="1" i="0" u="none" strike="noStrike" kern="0" cap="none" spc="0" normalizeH="0" baseline="0" noProof="0" dirty="0">
                <a:ln>
                  <a:noFill/>
                </a:ln>
                <a:solidFill>
                  <a:srgbClr val="147BD1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Procurement of new payment channels</a:t>
            </a:r>
          </a:p>
        </p:txBody>
      </p:sp>
      <p:sp>
        <p:nvSpPr>
          <p:cNvPr id="5532" name="Google Shape;5532;p885"/>
          <p:cNvSpPr txBox="1"/>
          <p:nvPr/>
        </p:nvSpPr>
        <p:spPr>
          <a:xfrm>
            <a:off x="5081165" y="4731036"/>
            <a:ext cx="4124800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1867" b="1" i="0" u="none" strike="noStrike" kern="0" cap="none" spc="0" normalizeH="0" baseline="0" noProof="0" dirty="0">
                <a:ln>
                  <a:noFill/>
                </a:ln>
                <a:solidFill>
                  <a:srgbClr val="147BD1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Security as a continuous process</a:t>
            </a:r>
          </a:p>
        </p:txBody>
      </p:sp>
      <p:sp>
        <p:nvSpPr>
          <p:cNvPr id="5533" name="Google Shape;5533;p885"/>
          <p:cNvSpPr txBox="1"/>
          <p:nvPr/>
        </p:nvSpPr>
        <p:spPr>
          <a:xfrm>
            <a:off x="5079924" y="5884939"/>
            <a:ext cx="6746316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1867" b="1" i="0" u="none" strike="noStrike" kern="0" cap="none" spc="0" normalizeH="0" baseline="0" noProof="0" dirty="0">
                <a:ln>
                  <a:noFill/>
                </a:ln>
                <a:solidFill>
                  <a:srgbClr val="147BD1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Ensure compliance is a state and not a point in time</a:t>
            </a:r>
          </a:p>
        </p:txBody>
      </p:sp>
    </p:spTree>
    <p:extLst>
      <p:ext uri="{BB962C8B-B14F-4D97-AF65-F5344CB8AC3E}">
        <p14:creationId xmlns:p14="http://schemas.microsoft.com/office/powerpoint/2010/main" val="2538549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557A-ECCA-8388-B2C3-7F79729B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- Getting the Balance Right</a:t>
            </a:r>
          </a:p>
        </p:txBody>
      </p:sp>
      <p:sp>
        <p:nvSpPr>
          <p:cNvPr id="6" name="Google Shape;330;p36">
            <a:extLst>
              <a:ext uri="{FF2B5EF4-FFF2-40B4-BE49-F238E27FC236}">
                <a16:creationId xmlns:a16="http://schemas.microsoft.com/office/drawing/2014/main" id="{62D7A4A7-081C-9D5E-18B0-7D095EA3D52D}"/>
              </a:ext>
            </a:extLst>
          </p:cNvPr>
          <p:cNvSpPr txBox="1">
            <a:spLocks/>
          </p:cNvSpPr>
          <p:nvPr/>
        </p:nvSpPr>
        <p:spPr>
          <a:xfrm>
            <a:off x="774916" y="1430475"/>
            <a:ext cx="4463833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14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hivo"/>
              <a:buChar char="●"/>
              <a:defRPr sz="13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1219170" marR="0" lvl="1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828754" marR="0" lvl="2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2438339" marR="0" lvl="3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3047924" marR="0" lvl="4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3657509" marR="0" lvl="5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4267093" marR="0" lvl="6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4876678" marR="0" lvl="7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5486263" marR="0" lvl="8" indent="-3979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Chivo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47BD1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Complexity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47BD1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  <a:p>
            <a:pPr marL="194729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None/>
              <a:tabLst/>
              <a:defRPr/>
            </a:pP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Large scope</a:t>
            </a:r>
          </a:p>
          <a:p>
            <a:pPr>
              <a:lnSpc>
                <a:spcPct val="150000"/>
              </a:lnSpc>
              <a:buClr>
                <a:srgbClr val="48B985"/>
              </a:buClr>
              <a:buFont typeface="Arial"/>
              <a:buChar char="•"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De-centralised governance and procurement</a:t>
            </a:r>
          </a:p>
          <a:p>
            <a:pPr>
              <a:lnSpc>
                <a:spcPct val="150000"/>
              </a:lnSpc>
              <a:buClr>
                <a:srgbClr val="48B985"/>
              </a:buClr>
              <a:buFont typeface="Arial"/>
              <a:buChar char="•"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Electronic storage of account</a:t>
            </a:r>
          </a:p>
          <a:p>
            <a:pPr>
              <a:lnSpc>
                <a:spcPct val="150000"/>
              </a:lnSpc>
              <a:buClr>
                <a:srgbClr val="48B985"/>
              </a:buClr>
              <a:buFont typeface="Arial"/>
              <a:buChar char="•"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Campus IT systems in scope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E-commerce applications on campus</a:t>
            </a: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Many third-parties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Legacy payment applications</a:t>
            </a: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Inefficient payment channels</a:t>
            </a: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Implement more PCI requirements</a:t>
            </a: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Increased compliance activity</a:t>
            </a: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Increased resource required</a:t>
            </a:r>
          </a:p>
        </p:txBody>
      </p:sp>
      <p:sp>
        <p:nvSpPr>
          <p:cNvPr id="7" name="Google Shape;331;p36">
            <a:extLst>
              <a:ext uri="{FF2B5EF4-FFF2-40B4-BE49-F238E27FC236}">
                <a16:creationId xmlns:a16="http://schemas.microsoft.com/office/drawing/2014/main" id="{1AD3009E-5496-84C2-8A30-4F179EDD6B9A}"/>
              </a:ext>
            </a:extLst>
          </p:cNvPr>
          <p:cNvSpPr txBox="1">
            <a:spLocks/>
          </p:cNvSpPr>
          <p:nvPr/>
        </p:nvSpPr>
        <p:spPr>
          <a:xfrm>
            <a:off x="7067233" y="1430075"/>
            <a:ext cx="4286567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14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hivo"/>
              <a:buChar char="●"/>
              <a:defRPr sz="13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1219170" marR="0" lvl="1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828754" marR="0" lvl="2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2438339" marR="0" lvl="3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3047924" marR="0" lvl="4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3657509" marR="0" lvl="5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4267093" marR="0" lvl="6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4876678" marR="0" lvl="7" indent="-3979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5486263" marR="0" lvl="8" indent="-3979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Chivo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8B985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Simplicity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Simplified scope</a:t>
            </a: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Centralised Governance and procurement</a:t>
            </a:r>
          </a:p>
          <a:p>
            <a:pPr>
              <a:lnSpc>
                <a:spcPct val="150000"/>
              </a:lnSpc>
              <a:buClr>
                <a:srgbClr val="48B985"/>
              </a:buClr>
              <a:buFont typeface="Arial"/>
              <a:buChar char="•"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No electronic storage of account</a:t>
            </a:r>
          </a:p>
          <a:p>
            <a:pPr>
              <a:lnSpc>
                <a:spcPct val="150000"/>
              </a:lnSpc>
              <a:buClr>
                <a:srgbClr val="48B985"/>
              </a:buClr>
              <a:buFont typeface="Arial"/>
              <a:buChar char="•"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Campus IT systems not in scope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  <a:p>
            <a:pPr>
              <a:lnSpc>
                <a:spcPct val="150000"/>
              </a:lnSpc>
              <a:buClr>
                <a:srgbClr val="48B985"/>
              </a:buClr>
              <a:buFont typeface="Arial"/>
              <a:buChar char="•"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E-commerce applications in the cloud</a:t>
            </a:r>
          </a:p>
          <a:p>
            <a:pPr>
              <a:lnSpc>
                <a:spcPct val="150000"/>
              </a:lnSpc>
              <a:buClr>
                <a:srgbClr val="48B985"/>
              </a:buClr>
              <a:buFont typeface="Arial"/>
              <a:buChar char="•"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Consolidated third-parties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  <a:p>
            <a:pPr>
              <a:lnSpc>
                <a:spcPct val="150000"/>
              </a:lnSpc>
              <a:buClr>
                <a:srgbClr val="48B985"/>
              </a:buClr>
              <a:buFont typeface="Arial"/>
              <a:buChar char="•"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Use of secure technologies (P2PE)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  <a:p>
            <a:pPr>
              <a:lnSpc>
                <a:spcPct val="150000"/>
              </a:lnSpc>
              <a:buClr>
                <a:srgbClr val="48B985"/>
              </a:buClr>
              <a:buFont typeface="Arial"/>
              <a:buChar char="•"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Standardised payment channels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Implement fewer PCI requirements</a:t>
            </a: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Reduced compliance activity</a:t>
            </a:r>
          </a:p>
          <a:p>
            <a:pPr marL="609585" marR="0" lvl="0" indent="-41485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Reduction in resource required</a:t>
            </a:r>
          </a:p>
        </p:txBody>
      </p:sp>
      <p:pic>
        <p:nvPicPr>
          <p:cNvPr id="8" name="Google Shape;332;p36">
            <a:extLst>
              <a:ext uri="{FF2B5EF4-FFF2-40B4-BE49-F238E27FC236}">
                <a16:creationId xmlns:a16="http://schemas.microsoft.com/office/drawing/2014/main" id="{815708CB-6BEC-3D08-F73E-CC396914E1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5326991" y="3356101"/>
            <a:ext cx="1372200" cy="1326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078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9C72-8499-B0ED-FACE-7F336D2C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opportunities?</a:t>
            </a:r>
          </a:p>
        </p:txBody>
      </p:sp>
    </p:spTree>
    <p:extLst>
      <p:ext uri="{BB962C8B-B14F-4D97-AF65-F5344CB8AC3E}">
        <p14:creationId xmlns:p14="http://schemas.microsoft.com/office/powerpoint/2010/main" val="297292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"/>
          <p:cNvSpPr txBox="1">
            <a:spLocks noGrp="1"/>
          </p:cNvSpPr>
          <p:nvPr>
            <p:ph type="title"/>
          </p:nvPr>
        </p:nvSpPr>
        <p:spPr>
          <a:xfrm>
            <a:off x="1231900" y="8438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dirty="0">
                <a:latin typeface="Chivo"/>
                <a:ea typeface="Chivo"/>
                <a:cs typeface="Chivo"/>
                <a:sym typeface="Chivo"/>
              </a:rPr>
              <a:t>Agenda</a:t>
            </a:r>
            <a:endParaRPr dirty="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692527" y="2183960"/>
            <a:ext cx="5368135" cy="296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609585" defTabSz="121917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GB" sz="2400" kern="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About Flywire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 defTabSz="121917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GB" sz="2400" kern="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is Payment Card Fraud?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 defTabSz="121917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GB" sz="2400" kern="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is PCI DSS?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 defTabSz="121917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GB" sz="2400" kern="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Where and why does PCI DSS  apply? 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6019899" y="2183960"/>
            <a:ext cx="5368136" cy="296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609585" defTabSz="121917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 startAt="5"/>
            </a:pPr>
            <a:r>
              <a:rPr lang="en-GB" sz="2400" kern="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is new to PCI DSS v4.0?</a:t>
            </a:r>
            <a:endParaRPr lang="en-GB"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 defTabSz="121917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AutoNum type="arabicPeriod" startAt="5"/>
            </a:pPr>
            <a:r>
              <a:rPr lang="en-GB" sz="2400" kern="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are the challenges?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 defTabSz="121917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AutoNum type="arabicPeriod" startAt="5"/>
            </a:pPr>
            <a:r>
              <a:rPr lang="en-GB" sz="2400" kern="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are the opportunities?</a:t>
            </a:r>
            <a:endParaRPr lang="en-GB"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 defTabSz="121917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AutoNum type="arabicPeriod" startAt="5"/>
            </a:pPr>
            <a:r>
              <a:rPr lang="en-GB" sz="2400" kern="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Key takeaways</a:t>
            </a:r>
            <a:endParaRPr sz="2400" kern="0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D183-2BAE-406C-6EC6-5AB81ADF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opportunities?</a:t>
            </a:r>
          </a:p>
        </p:txBody>
      </p:sp>
      <p:sp>
        <p:nvSpPr>
          <p:cNvPr id="3" name="Google Shape;345;p38">
            <a:extLst>
              <a:ext uri="{FF2B5EF4-FFF2-40B4-BE49-F238E27FC236}">
                <a16:creationId xmlns:a16="http://schemas.microsoft.com/office/drawing/2014/main" id="{3E487A8E-BF2E-948E-DFA9-3E9B5A7591CD}"/>
              </a:ext>
            </a:extLst>
          </p:cNvPr>
          <p:cNvSpPr/>
          <p:nvPr/>
        </p:nvSpPr>
        <p:spPr>
          <a:xfrm>
            <a:off x="0" y="1147685"/>
            <a:ext cx="6096000" cy="5057171"/>
          </a:xfrm>
          <a:prstGeom prst="rect">
            <a:avLst/>
          </a:prstGeom>
          <a:solidFill>
            <a:srgbClr val="E0E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44;p38">
            <a:extLst>
              <a:ext uri="{FF2B5EF4-FFF2-40B4-BE49-F238E27FC236}">
                <a16:creationId xmlns:a16="http://schemas.microsoft.com/office/drawing/2014/main" id="{CA1BEF88-7360-08E6-CF82-9273057D8943}"/>
              </a:ext>
            </a:extLst>
          </p:cNvPr>
          <p:cNvSpPr/>
          <p:nvPr/>
        </p:nvSpPr>
        <p:spPr>
          <a:xfrm>
            <a:off x="6096000" y="1136697"/>
            <a:ext cx="6096000" cy="5057171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49;p38">
            <a:extLst>
              <a:ext uri="{FF2B5EF4-FFF2-40B4-BE49-F238E27FC236}">
                <a16:creationId xmlns:a16="http://schemas.microsoft.com/office/drawing/2014/main" id="{02ACFB2C-3786-42FA-7446-1D1861784C5F}"/>
              </a:ext>
            </a:extLst>
          </p:cNvPr>
          <p:cNvSpPr/>
          <p:nvPr/>
        </p:nvSpPr>
        <p:spPr>
          <a:xfrm>
            <a:off x="1859690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ea typeface="Chivo"/>
                <a:cs typeface="Chivo"/>
                <a:sym typeface="Chivo"/>
              </a:rPr>
              <a:t>De-scoping</a:t>
            </a:r>
            <a:endParaRPr sz="2400" b="1" i="0" u="none" strike="noStrike" cap="none" dirty="0">
              <a:solidFill>
                <a:schemeClr val="lt1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12" name="Google Shape;350;p38">
            <a:extLst>
              <a:ext uri="{FF2B5EF4-FFF2-40B4-BE49-F238E27FC236}">
                <a16:creationId xmlns:a16="http://schemas.microsoft.com/office/drawing/2014/main" id="{503DCB0B-33F7-6614-B1F9-C17B47990166}"/>
              </a:ext>
            </a:extLst>
          </p:cNvPr>
          <p:cNvSpPr/>
          <p:nvPr/>
        </p:nvSpPr>
        <p:spPr>
          <a:xfrm>
            <a:off x="1338943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ea typeface="Chivo Black"/>
                <a:cs typeface="Chivo Black"/>
                <a:sym typeface="Chivo Black"/>
              </a:rPr>
              <a:t>1</a:t>
            </a:r>
            <a:endParaRPr sz="2400" b="1" i="0" u="none" strike="noStrike" cap="none" dirty="0">
              <a:solidFill>
                <a:srgbClr val="FFFFFF"/>
              </a:solidFill>
              <a:ea typeface="Chivo Black"/>
              <a:cs typeface="Chivo Black"/>
              <a:sym typeface="Chivo Black"/>
            </a:endParaRPr>
          </a:p>
        </p:txBody>
      </p:sp>
      <p:sp>
        <p:nvSpPr>
          <p:cNvPr id="17" name="Google Shape;347;p38">
            <a:extLst>
              <a:ext uri="{FF2B5EF4-FFF2-40B4-BE49-F238E27FC236}">
                <a16:creationId xmlns:a16="http://schemas.microsoft.com/office/drawing/2014/main" id="{CB12D12B-E64F-57EF-02EB-F95B3D1FDB4C}"/>
              </a:ext>
            </a:extLst>
          </p:cNvPr>
          <p:cNvSpPr txBox="1">
            <a:spLocks/>
          </p:cNvSpPr>
          <p:nvPr/>
        </p:nvSpPr>
        <p:spPr>
          <a:xfrm>
            <a:off x="458485" y="2317509"/>
            <a:ext cx="5637515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hiv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Do not store account data digitally or on paper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Ensure all e-commerce is fully outsourced to compliant 3</a:t>
            </a:r>
            <a:r>
              <a:rPr lang="en-GB" sz="1600" baseline="30000" dirty="0"/>
              <a:t>rd</a:t>
            </a:r>
            <a:r>
              <a:rPr lang="en-GB" sz="1600" dirty="0"/>
              <a:t> parties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Ensure all physical devices are P2PE accredited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Ensure all telephone payments are via compliant solution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Ensure any payment channels on the campus network are isolated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en-GB" sz="1600" dirty="0"/>
              <a:t>Outsource payment functions to compliant 3</a:t>
            </a:r>
            <a:r>
              <a:rPr lang="en-GB" sz="1600" baseline="30000" dirty="0"/>
              <a:t>rd</a:t>
            </a:r>
            <a:r>
              <a:rPr lang="en-GB" sz="1600" dirty="0"/>
              <a:t> parties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•"/>
            </a:pPr>
            <a:endParaRPr lang="en-GB" sz="1600" dirty="0"/>
          </a:p>
        </p:txBody>
      </p:sp>
      <p:sp>
        <p:nvSpPr>
          <p:cNvPr id="18" name="Google Shape;349;p38">
            <a:extLst>
              <a:ext uri="{FF2B5EF4-FFF2-40B4-BE49-F238E27FC236}">
                <a16:creationId xmlns:a16="http://schemas.microsoft.com/office/drawing/2014/main" id="{2F0C943B-79F2-AFF9-5F47-DA42330F9345}"/>
              </a:ext>
            </a:extLst>
          </p:cNvPr>
          <p:cNvSpPr/>
          <p:nvPr/>
        </p:nvSpPr>
        <p:spPr>
          <a:xfrm>
            <a:off x="8162191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ea typeface="Chivo"/>
                <a:cs typeface="Chivo"/>
                <a:sym typeface="Chivo"/>
              </a:rPr>
              <a:t>Payment Security</a:t>
            </a:r>
            <a:endParaRPr sz="2400" b="1" i="0" u="none" strike="noStrike" cap="none" dirty="0">
              <a:solidFill>
                <a:schemeClr val="lt1"/>
              </a:solidFill>
              <a:ea typeface="Chivo"/>
              <a:cs typeface="Chivo"/>
              <a:sym typeface="Chivo"/>
            </a:endParaRPr>
          </a:p>
        </p:txBody>
      </p:sp>
      <p:sp>
        <p:nvSpPr>
          <p:cNvPr id="19" name="Google Shape;350;p38">
            <a:extLst>
              <a:ext uri="{FF2B5EF4-FFF2-40B4-BE49-F238E27FC236}">
                <a16:creationId xmlns:a16="http://schemas.microsoft.com/office/drawing/2014/main" id="{0F54DC99-8AFC-0EA6-7C9E-C73E46D58C03}"/>
              </a:ext>
            </a:extLst>
          </p:cNvPr>
          <p:cNvSpPr/>
          <p:nvPr/>
        </p:nvSpPr>
        <p:spPr>
          <a:xfrm>
            <a:off x="7641444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ea typeface="Chivo Black"/>
                <a:cs typeface="Chivo Black"/>
                <a:sym typeface="Chivo Black"/>
              </a:rPr>
              <a:t>2</a:t>
            </a:r>
            <a:endParaRPr sz="2400" b="1" i="0" u="none" strike="noStrike" cap="none" dirty="0">
              <a:solidFill>
                <a:srgbClr val="FFFFFF"/>
              </a:solidFill>
              <a:ea typeface="Chivo Black"/>
              <a:cs typeface="Chivo Black"/>
              <a:sym typeface="Chivo Black"/>
            </a:endParaRPr>
          </a:p>
        </p:txBody>
      </p:sp>
      <p:sp>
        <p:nvSpPr>
          <p:cNvPr id="20" name="Google Shape;348;p38">
            <a:extLst>
              <a:ext uri="{FF2B5EF4-FFF2-40B4-BE49-F238E27FC236}">
                <a16:creationId xmlns:a16="http://schemas.microsoft.com/office/drawing/2014/main" id="{1462DAC8-6F83-8639-6DFE-E74D759ED17B}"/>
              </a:ext>
            </a:extLst>
          </p:cNvPr>
          <p:cNvSpPr txBox="1"/>
          <p:nvPr/>
        </p:nvSpPr>
        <p:spPr>
          <a:xfrm>
            <a:off x="6692495" y="2317509"/>
            <a:ext cx="5499505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Use a management system</a:t>
            </a:r>
            <a:endParaRPr sz="16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Align with other standards (ISO27001, NIST)</a:t>
            </a:r>
            <a:endParaRPr sz="16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Understand processing with </a:t>
            </a:r>
            <a:r>
              <a:rPr lang="en-GB" sz="1600" b="1" i="0" u="none" strike="noStrike" cap="none" dirty="0">
                <a:solidFill>
                  <a:schemeClr val="accent2"/>
                </a:solidFill>
                <a:ea typeface="Chivo"/>
                <a:cs typeface="Chivo"/>
                <a:sym typeface="Chivo"/>
              </a:rPr>
              <a:t>all</a:t>
            </a: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 third-parties</a:t>
            </a:r>
            <a:endParaRPr sz="16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Ensure all third-parties demonstrate compliance</a:t>
            </a:r>
            <a:endParaRPr sz="16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Continual improvement</a:t>
            </a:r>
            <a:endParaRPr sz="16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Align with institutional drivers and digital transformation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ea typeface="Chivo"/>
                <a:cs typeface="Chivo"/>
                <a:sym typeface="Chivo"/>
              </a:rPr>
              <a:t>Align with mature Information Security Programme</a:t>
            </a:r>
            <a:endParaRPr sz="16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ea typeface="Chivo"/>
              <a:cs typeface="Chivo"/>
              <a:sym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1160093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0" name="Google Shape;4360;p33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7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31</a:t>
            </a:fld>
            <a:endParaRPr dirty="0"/>
          </a:p>
        </p:txBody>
      </p:sp>
      <p:sp>
        <p:nvSpPr>
          <p:cNvPr id="4361" name="Google Shape;4361;p33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/>
              <a:t>What are the opportunities?</a:t>
            </a:r>
            <a:endParaRPr dirty="0"/>
          </a:p>
        </p:txBody>
      </p:sp>
      <p:sp>
        <p:nvSpPr>
          <p:cNvPr id="4362" name="Google Shape;4362;p33"/>
          <p:cNvSpPr txBox="1"/>
          <p:nvPr/>
        </p:nvSpPr>
        <p:spPr>
          <a:xfrm>
            <a:off x="1931502" y="3498061"/>
            <a:ext cx="22768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C3E54"/>
                </a:solidFill>
                <a:latin typeface="Arial"/>
                <a:ea typeface="Arial"/>
                <a:cs typeface="Arial"/>
                <a:sym typeface="Arial"/>
              </a:rPr>
              <a:t>Maintain reputation and credibility</a:t>
            </a:r>
            <a:endParaRPr sz="1400" b="0" i="0" u="none" strike="noStrike" cap="none" dirty="0">
              <a:solidFill>
                <a:srgbClr val="0C3E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3" name="Google Shape;4363;p33"/>
          <p:cNvSpPr/>
          <p:nvPr/>
        </p:nvSpPr>
        <p:spPr>
          <a:xfrm>
            <a:off x="1198457" y="3507163"/>
            <a:ext cx="625361" cy="607457"/>
          </a:xfrm>
          <a:prstGeom prst="rect">
            <a:avLst/>
          </a:prstGeom>
          <a:solidFill>
            <a:srgbClr val="0C3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4" name="Google Shape;4364;p33"/>
          <p:cNvSpPr txBox="1"/>
          <p:nvPr/>
        </p:nvSpPr>
        <p:spPr>
          <a:xfrm>
            <a:off x="1931503" y="4623686"/>
            <a:ext cx="21365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Reduce the risk of a data breach and fines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5" name="Google Shape;4365;p33"/>
          <p:cNvGrpSpPr/>
          <p:nvPr/>
        </p:nvGrpSpPr>
        <p:grpSpPr>
          <a:xfrm>
            <a:off x="1198457" y="4662083"/>
            <a:ext cx="625361" cy="607457"/>
            <a:chOff x="630683" y="4190009"/>
            <a:chExt cx="469021" cy="455593"/>
          </a:xfrm>
        </p:grpSpPr>
        <p:sp>
          <p:nvSpPr>
            <p:cNvPr id="4366" name="Google Shape;4366;p33"/>
            <p:cNvSpPr/>
            <p:nvPr/>
          </p:nvSpPr>
          <p:spPr>
            <a:xfrm>
              <a:off x="630683" y="4190009"/>
              <a:ext cx="469021" cy="45559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3"/>
            <p:cNvSpPr/>
            <p:nvPr/>
          </p:nvSpPr>
          <p:spPr>
            <a:xfrm>
              <a:off x="765181" y="4270535"/>
              <a:ext cx="200025" cy="29454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8" name="Google Shape;4368;p33"/>
          <p:cNvSpPr txBox="1"/>
          <p:nvPr/>
        </p:nvSpPr>
        <p:spPr>
          <a:xfrm>
            <a:off x="1931504" y="2369712"/>
            <a:ext cx="24362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Demonstrable compliance PCI DSS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9" name="Google Shape;4369;p33"/>
          <p:cNvGrpSpPr/>
          <p:nvPr/>
        </p:nvGrpSpPr>
        <p:grpSpPr>
          <a:xfrm>
            <a:off x="1198458" y="2391659"/>
            <a:ext cx="625361" cy="607457"/>
            <a:chOff x="3425803" y="3384456"/>
            <a:chExt cx="469021" cy="455593"/>
          </a:xfrm>
        </p:grpSpPr>
        <p:sp>
          <p:nvSpPr>
            <p:cNvPr id="4370" name="Google Shape;4370;p33"/>
            <p:cNvSpPr/>
            <p:nvPr/>
          </p:nvSpPr>
          <p:spPr>
            <a:xfrm>
              <a:off x="3425803" y="3384456"/>
              <a:ext cx="469021" cy="4555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3"/>
            <p:cNvSpPr/>
            <p:nvPr/>
          </p:nvSpPr>
          <p:spPr>
            <a:xfrm>
              <a:off x="3520613" y="347134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2" name="Google Shape;4372;p33"/>
          <p:cNvSpPr txBox="1"/>
          <p:nvPr/>
        </p:nvSpPr>
        <p:spPr>
          <a:xfrm>
            <a:off x="1931504" y="1281844"/>
            <a:ext cx="2056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8A6B6"/>
                </a:solidFill>
                <a:latin typeface="Arial"/>
                <a:ea typeface="Arial"/>
                <a:cs typeface="Arial"/>
                <a:sym typeface="Arial"/>
              </a:rPr>
              <a:t>Payment Security is a business opportunity</a:t>
            </a:r>
            <a:endParaRPr sz="1400" b="0" i="0" u="none" strike="noStrike" cap="none" dirty="0">
              <a:solidFill>
                <a:srgbClr val="18A6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3" name="Google Shape;4373;p33"/>
          <p:cNvSpPr/>
          <p:nvPr/>
        </p:nvSpPr>
        <p:spPr>
          <a:xfrm>
            <a:off x="1198458" y="1317335"/>
            <a:ext cx="625361" cy="607457"/>
          </a:xfrm>
          <a:prstGeom prst="rect">
            <a:avLst/>
          </a:prstGeom>
          <a:solidFill>
            <a:srgbClr val="18A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4" name="Google Shape;4374;p33"/>
          <p:cNvSpPr txBox="1"/>
          <p:nvPr/>
        </p:nvSpPr>
        <p:spPr>
          <a:xfrm>
            <a:off x="7129032" y="1301306"/>
            <a:ext cx="29955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8A6B6"/>
                </a:solidFill>
                <a:latin typeface="Arial"/>
                <a:ea typeface="Arial"/>
                <a:cs typeface="Arial"/>
                <a:sym typeface="Arial"/>
              </a:rPr>
              <a:t>Changes to payment acceptance can </a:t>
            </a:r>
            <a:endParaRPr sz="1400" b="0" i="0" u="none" strike="noStrike" cap="none" dirty="0">
              <a:solidFill>
                <a:srgbClr val="18A6B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8A6B6"/>
                </a:solidFill>
                <a:latin typeface="Arial"/>
                <a:ea typeface="Arial"/>
                <a:cs typeface="Arial"/>
                <a:sym typeface="Arial"/>
              </a:rPr>
              <a:t>improve security</a:t>
            </a:r>
            <a:endParaRPr sz="1400" b="0" i="0" u="none" strike="noStrike" cap="none" dirty="0">
              <a:solidFill>
                <a:srgbClr val="18A6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5" name="Google Shape;4375;p33"/>
          <p:cNvGrpSpPr/>
          <p:nvPr/>
        </p:nvGrpSpPr>
        <p:grpSpPr>
          <a:xfrm>
            <a:off x="10236427" y="1323253"/>
            <a:ext cx="625361" cy="607457"/>
            <a:chOff x="6299532" y="4190009"/>
            <a:chExt cx="469021" cy="455593"/>
          </a:xfrm>
        </p:grpSpPr>
        <p:sp>
          <p:nvSpPr>
            <p:cNvPr id="4376" name="Google Shape;4376;p33"/>
            <p:cNvSpPr/>
            <p:nvPr/>
          </p:nvSpPr>
          <p:spPr>
            <a:xfrm>
              <a:off x="6299532" y="4190009"/>
              <a:ext cx="469021" cy="455593"/>
            </a:xfrm>
            <a:prstGeom prst="rect">
              <a:avLst/>
            </a:prstGeom>
            <a:solidFill>
              <a:srgbClr val="18A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3"/>
            <p:cNvSpPr/>
            <p:nvPr/>
          </p:nvSpPr>
          <p:spPr>
            <a:xfrm>
              <a:off x="6386874" y="4310694"/>
              <a:ext cx="294337" cy="214222"/>
            </a:xfrm>
            <a:custGeom>
              <a:avLst/>
              <a:gdLst/>
              <a:ahLst/>
              <a:cxnLst/>
              <a:rect l="l" t="t" r="r" b="b"/>
              <a:pathLst>
                <a:path w="78" h="57" extrusionOk="0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8" name="Google Shape;4378;p33"/>
          <p:cNvSpPr txBox="1"/>
          <p:nvPr/>
        </p:nvSpPr>
        <p:spPr>
          <a:xfrm>
            <a:off x="7754818" y="3495646"/>
            <a:ext cx="23697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C3E54"/>
                </a:solidFill>
                <a:latin typeface="Arial"/>
                <a:ea typeface="Arial"/>
                <a:cs typeface="Arial"/>
                <a:sym typeface="Arial"/>
              </a:rPr>
              <a:t>Transform, improve and embed business processes</a:t>
            </a:r>
            <a:endParaRPr sz="1400" b="0" i="0" u="none" strike="noStrike" cap="none" dirty="0">
              <a:solidFill>
                <a:srgbClr val="0C3E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9" name="Google Shape;4379;p33"/>
          <p:cNvGrpSpPr/>
          <p:nvPr/>
        </p:nvGrpSpPr>
        <p:grpSpPr>
          <a:xfrm>
            <a:off x="10236425" y="3526689"/>
            <a:ext cx="625361" cy="607457"/>
            <a:chOff x="7501792" y="3621100"/>
            <a:chExt cx="469021" cy="455593"/>
          </a:xfrm>
        </p:grpSpPr>
        <p:sp>
          <p:nvSpPr>
            <p:cNvPr id="4380" name="Google Shape;4380;p33"/>
            <p:cNvSpPr/>
            <p:nvPr/>
          </p:nvSpPr>
          <p:spPr>
            <a:xfrm>
              <a:off x="7501792" y="3621100"/>
              <a:ext cx="469021" cy="455593"/>
            </a:xfrm>
            <a:prstGeom prst="rect">
              <a:avLst/>
            </a:prstGeom>
            <a:solidFill>
              <a:srgbClr val="0C3E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33"/>
            <p:cNvSpPr/>
            <p:nvPr/>
          </p:nvSpPr>
          <p:spPr>
            <a:xfrm>
              <a:off x="7610890" y="3731421"/>
              <a:ext cx="250825" cy="234950"/>
            </a:xfrm>
            <a:custGeom>
              <a:avLst/>
              <a:gdLst/>
              <a:ahLst/>
              <a:cxnLst/>
              <a:rect l="l" t="t" r="r" b="b"/>
              <a:pathLst>
                <a:path w="73" h="68" extrusionOk="0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2" name="Google Shape;4382;p33"/>
          <p:cNvSpPr txBox="1"/>
          <p:nvPr/>
        </p:nvSpPr>
        <p:spPr>
          <a:xfrm>
            <a:off x="7830344" y="2396779"/>
            <a:ext cx="229425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Reduce your scope to mitigate risk</a:t>
            </a:r>
            <a:endParaRPr sz="14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3" name="Google Shape;4383;p33"/>
          <p:cNvGrpSpPr/>
          <p:nvPr/>
        </p:nvGrpSpPr>
        <p:grpSpPr>
          <a:xfrm>
            <a:off x="10236425" y="2398340"/>
            <a:ext cx="625361" cy="607457"/>
            <a:chOff x="7501792" y="2878680"/>
            <a:chExt cx="469021" cy="455593"/>
          </a:xfrm>
        </p:grpSpPr>
        <p:sp>
          <p:nvSpPr>
            <p:cNvPr id="4384" name="Google Shape;4384;p33"/>
            <p:cNvSpPr/>
            <p:nvPr/>
          </p:nvSpPr>
          <p:spPr>
            <a:xfrm>
              <a:off x="7501792" y="2878680"/>
              <a:ext cx="469021" cy="455593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33"/>
            <p:cNvSpPr/>
            <p:nvPr/>
          </p:nvSpPr>
          <p:spPr>
            <a:xfrm>
              <a:off x="7580281" y="2990787"/>
              <a:ext cx="312043" cy="231379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86" name="Google Shape;4386;p33" descr="A person sitting on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2476"/>
          <a:stretch/>
        </p:blipFill>
        <p:spPr>
          <a:xfrm>
            <a:off x="4299469" y="2203376"/>
            <a:ext cx="3155992" cy="271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7" name="Google Shape;4387;p33"/>
          <p:cNvGrpSpPr/>
          <p:nvPr/>
        </p:nvGrpSpPr>
        <p:grpSpPr>
          <a:xfrm>
            <a:off x="1198457" y="5768355"/>
            <a:ext cx="625361" cy="607457"/>
            <a:chOff x="3428938" y="4190009"/>
            <a:chExt cx="469021" cy="455593"/>
          </a:xfrm>
        </p:grpSpPr>
        <p:sp>
          <p:nvSpPr>
            <p:cNvPr id="4388" name="Google Shape;4388;p33"/>
            <p:cNvSpPr/>
            <p:nvPr/>
          </p:nvSpPr>
          <p:spPr>
            <a:xfrm>
              <a:off x="3428938" y="4190009"/>
              <a:ext cx="469021" cy="455593"/>
            </a:xfrm>
            <a:prstGeom prst="rect">
              <a:avLst/>
            </a:prstGeom>
            <a:solidFill>
              <a:srgbClr val="D955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3"/>
            <p:cNvSpPr/>
            <p:nvPr/>
          </p:nvSpPr>
          <p:spPr>
            <a:xfrm>
              <a:off x="3571129" y="4279327"/>
              <a:ext cx="184638" cy="276957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0" name="Google Shape;4390;p33"/>
          <p:cNvSpPr txBox="1"/>
          <p:nvPr/>
        </p:nvSpPr>
        <p:spPr>
          <a:xfrm>
            <a:off x="1931502" y="5716671"/>
            <a:ext cx="26220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D95521"/>
                </a:solidFill>
                <a:latin typeface="Arial"/>
                <a:ea typeface="Arial"/>
                <a:cs typeface="Arial"/>
                <a:sym typeface="Arial"/>
              </a:rPr>
              <a:t>Reduce the risk of operational downtime</a:t>
            </a:r>
            <a:endParaRPr sz="1400" b="0" i="0" u="none" strike="noStrike" cap="none" dirty="0">
              <a:solidFill>
                <a:srgbClr val="D955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1" name="Google Shape;4391;p33"/>
          <p:cNvSpPr/>
          <p:nvPr/>
        </p:nvSpPr>
        <p:spPr>
          <a:xfrm>
            <a:off x="10236424" y="4623382"/>
            <a:ext cx="625361" cy="60745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2" name="Google Shape;4392;p33"/>
          <p:cNvSpPr/>
          <p:nvPr/>
        </p:nvSpPr>
        <p:spPr>
          <a:xfrm>
            <a:off x="10236424" y="5686560"/>
            <a:ext cx="625361" cy="607457"/>
          </a:xfrm>
          <a:prstGeom prst="rect">
            <a:avLst/>
          </a:prstGeom>
          <a:solidFill>
            <a:srgbClr val="D955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3" name="Google Shape;4393;p33"/>
          <p:cNvSpPr txBox="1"/>
          <p:nvPr/>
        </p:nvSpPr>
        <p:spPr>
          <a:xfrm>
            <a:off x="7474294" y="4583703"/>
            <a:ext cx="265030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Ensure consistency in payment acceptance across the institution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4" name="Google Shape;4394;p33"/>
          <p:cNvSpPr txBox="1"/>
          <p:nvPr/>
        </p:nvSpPr>
        <p:spPr>
          <a:xfrm>
            <a:off x="7830344" y="5683752"/>
            <a:ext cx="229425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D95521"/>
                </a:solidFill>
                <a:latin typeface="Arial"/>
                <a:ea typeface="Arial"/>
                <a:cs typeface="Arial"/>
                <a:sym typeface="Arial"/>
              </a:rPr>
              <a:t>Improve customer and stakeholder confidence</a:t>
            </a:r>
            <a:endParaRPr sz="1400" b="0" i="0" u="none" strike="noStrike" cap="none" dirty="0">
              <a:solidFill>
                <a:srgbClr val="D955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5" name="Google Shape;4395;p33"/>
          <p:cNvGrpSpPr/>
          <p:nvPr/>
        </p:nvGrpSpPr>
        <p:grpSpPr>
          <a:xfrm>
            <a:off x="1266047" y="1361758"/>
            <a:ext cx="490177" cy="490787"/>
            <a:chOff x="2581275" y="2582069"/>
            <a:chExt cx="465138" cy="464344"/>
          </a:xfrm>
        </p:grpSpPr>
        <p:sp>
          <p:nvSpPr>
            <p:cNvPr id="4396" name="Google Shape;4396;p33"/>
            <p:cNvSpPr/>
            <p:nvPr/>
          </p:nvSpPr>
          <p:spPr>
            <a:xfrm>
              <a:off x="2581275" y="2582069"/>
              <a:ext cx="465138" cy="4643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2871788" y="2640013"/>
              <a:ext cx="115888" cy="115888"/>
            </a:xfrm>
            <a:custGeom>
              <a:avLst/>
              <a:gdLst/>
              <a:ahLst/>
              <a:cxnLst/>
              <a:rect l="l" t="t" r="r" b="b"/>
              <a:pathLst>
                <a:path w="21600" h="21333" extrusionOk="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398" name="Google Shape;4398;p33"/>
          <p:cNvSpPr/>
          <p:nvPr/>
        </p:nvSpPr>
        <p:spPr>
          <a:xfrm>
            <a:off x="1270212" y="3651480"/>
            <a:ext cx="464344" cy="348456"/>
          </a:xfrm>
          <a:custGeom>
            <a:avLst/>
            <a:gdLst/>
            <a:ahLst/>
            <a:cxnLst/>
            <a:rect l="l" t="t" r="r" b="b"/>
            <a:pathLst>
              <a:path w="21596" h="21600" extrusionOk="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399" name="Google Shape;4399;p33"/>
          <p:cNvGrpSpPr/>
          <p:nvPr/>
        </p:nvGrpSpPr>
        <p:grpSpPr>
          <a:xfrm>
            <a:off x="10352882" y="5752900"/>
            <a:ext cx="464344" cy="464344"/>
            <a:chOff x="8204317" y="2115665"/>
            <a:chExt cx="464344" cy="464344"/>
          </a:xfrm>
        </p:grpSpPr>
        <p:sp>
          <p:nvSpPr>
            <p:cNvPr id="4400" name="Google Shape;4400;p33"/>
            <p:cNvSpPr/>
            <p:nvPr/>
          </p:nvSpPr>
          <p:spPr>
            <a:xfrm>
              <a:off x="8204317" y="2115665"/>
              <a:ext cx="464344" cy="4643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8247973" y="2492697"/>
              <a:ext cx="43657" cy="436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402" name="Google Shape;4402;p33"/>
          <p:cNvSpPr/>
          <p:nvPr/>
        </p:nvSpPr>
        <p:spPr>
          <a:xfrm>
            <a:off x="10307872" y="4704188"/>
            <a:ext cx="449263" cy="450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4712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9C72-8499-B0ED-FACE-7F336D2C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763127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/>
          <p:nvPr/>
        </p:nvSpPr>
        <p:spPr>
          <a:xfrm>
            <a:off x="4515833" y="4570224"/>
            <a:ext cx="76760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1"/>
          <p:cNvSpPr/>
          <p:nvPr/>
        </p:nvSpPr>
        <p:spPr>
          <a:xfrm>
            <a:off x="4515833" y="5726415"/>
            <a:ext cx="76760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1"/>
          <p:cNvSpPr/>
          <p:nvPr/>
        </p:nvSpPr>
        <p:spPr>
          <a:xfrm>
            <a:off x="3784600" y="2277216"/>
            <a:ext cx="84072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/>
          <p:nvPr/>
        </p:nvSpPr>
        <p:spPr>
          <a:xfrm>
            <a:off x="3784600" y="1141839"/>
            <a:ext cx="8407200" cy="11560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1"/>
          <p:cNvSpPr/>
          <p:nvPr/>
        </p:nvSpPr>
        <p:spPr>
          <a:xfrm>
            <a:off x="3784600" y="5133"/>
            <a:ext cx="8407200" cy="11368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1"/>
          <p:cNvSpPr/>
          <p:nvPr/>
        </p:nvSpPr>
        <p:spPr>
          <a:xfrm>
            <a:off x="3784600" y="3433399"/>
            <a:ext cx="84072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1"/>
          <p:cNvSpPr/>
          <p:nvPr/>
        </p:nvSpPr>
        <p:spPr>
          <a:xfrm>
            <a:off x="-9833" y="0"/>
            <a:ext cx="454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1"/>
          <p:cNvSpPr/>
          <p:nvPr/>
        </p:nvSpPr>
        <p:spPr>
          <a:xfrm>
            <a:off x="4267319" y="34423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1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391" name="Google Shape;391;p41"/>
          <p:cNvSpPr txBox="1">
            <a:spLocks noGrp="1"/>
          </p:cNvSpPr>
          <p:nvPr>
            <p:ph type="title" idx="4294967295"/>
          </p:nvPr>
        </p:nvSpPr>
        <p:spPr>
          <a:xfrm>
            <a:off x="546799" y="1302573"/>
            <a:ext cx="36984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-GB" sz="3763" b="1" dirty="0">
                <a:solidFill>
                  <a:schemeClr val="lt1"/>
                </a:solidFill>
              </a:rPr>
              <a:t>Key Takeaways</a:t>
            </a:r>
            <a:endParaRPr sz="3467" b="1" dirty="0">
              <a:solidFill>
                <a:schemeClr val="lt1"/>
              </a:solidFill>
            </a:endParaRPr>
          </a:p>
        </p:txBody>
      </p:sp>
      <p:sp>
        <p:nvSpPr>
          <p:cNvPr id="392" name="Google Shape;392;p41"/>
          <p:cNvSpPr/>
          <p:nvPr/>
        </p:nvSpPr>
        <p:spPr>
          <a:xfrm>
            <a:off x="4267319" y="1433740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2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393" name="Google Shape;393;p41"/>
          <p:cNvSpPr/>
          <p:nvPr/>
        </p:nvSpPr>
        <p:spPr>
          <a:xfrm>
            <a:off x="4267319" y="256816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3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394" name="Google Shape;394;p41"/>
          <p:cNvSpPr txBox="1"/>
          <p:nvPr/>
        </p:nvSpPr>
        <p:spPr>
          <a:xfrm>
            <a:off x="5070033" y="167694"/>
            <a:ext cx="4457144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GB" sz="1867" b="1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Payment Card Fraud affects us all</a:t>
            </a:r>
            <a:endParaRPr sz="1467" kern="0" dirty="0">
              <a:solidFill>
                <a:srgbClr val="595959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95" name="Google Shape;395;p41"/>
          <p:cNvSpPr/>
          <p:nvPr/>
        </p:nvSpPr>
        <p:spPr>
          <a:xfrm>
            <a:off x="4267319" y="374281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4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396" name="Google Shape;396;p41"/>
          <p:cNvSpPr txBox="1"/>
          <p:nvPr/>
        </p:nvSpPr>
        <p:spPr>
          <a:xfrm>
            <a:off x="5070033" y="1239140"/>
            <a:ext cx="4027600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867" b="1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PCI DSS v4.0 is here!</a:t>
            </a:r>
            <a:endParaRPr sz="1867" b="1" kern="0" dirty="0">
              <a:solidFill>
                <a:srgbClr val="147BD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4267319" y="489542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5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4267319" y="604145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500"/>
            </a:pPr>
            <a:r>
              <a:rPr lang="en-GB" sz="2000" kern="0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6</a:t>
            </a:r>
            <a:endParaRPr sz="2000" kern="0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399" name="Google Shape;399;p41"/>
          <p:cNvSpPr txBox="1"/>
          <p:nvPr/>
        </p:nvSpPr>
        <p:spPr>
          <a:xfrm>
            <a:off x="5070033" y="2406213"/>
            <a:ext cx="412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GB" sz="1867" b="1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PCI DSS is a contractual obligation</a:t>
            </a:r>
            <a:endParaRPr sz="1467" kern="0" dirty="0">
              <a:solidFill>
                <a:srgbClr val="595959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5061233" y="3556976"/>
            <a:ext cx="40276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867" b="1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Descoping will help achieve compliance</a:t>
            </a:r>
          </a:p>
        </p:txBody>
      </p:sp>
      <p:sp>
        <p:nvSpPr>
          <p:cNvPr id="401" name="Google Shape;401;p41"/>
          <p:cNvSpPr txBox="1"/>
          <p:nvPr/>
        </p:nvSpPr>
        <p:spPr>
          <a:xfrm>
            <a:off x="5101433" y="5880198"/>
            <a:ext cx="396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GB" sz="1867" b="1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We are here to help, contact your relationship manager</a:t>
            </a:r>
            <a:endParaRPr sz="1867" b="1" kern="0" dirty="0">
              <a:solidFill>
                <a:srgbClr val="147BD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402" name="Google Shape;402;p41"/>
          <p:cNvPicPr preferRelativeResize="0"/>
          <p:nvPr/>
        </p:nvPicPr>
        <p:blipFill rotWithShape="1">
          <a:blip r:embed="rId3">
            <a:alphaModFix/>
          </a:blip>
          <a:srcRect l="30050" t="25574" r="1310" b="27840"/>
          <a:stretch/>
        </p:blipFill>
        <p:spPr>
          <a:xfrm flipH="1">
            <a:off x="9636104" y="1141933"/>
            <a:ext cx="2555897" cy="1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1"/>
          <p:cNvPicPr preferRelativeResize="0"/>
          <p:nvPr/>
        </p:nvPicPr>
        <p:blipFill rotWithShape="1">
          <a:blip r:embed="rId4">
            <a:alphaModFix/>
          </a:blip>
          <a:srcRect t="29865" b="2174"/>
          <a:stretch/>
        </p:blipFill>
        <p:spPr>
          <a:xfrm>
            <a:off x="9633368" y="5134"/>
            <a:ext cx="2555897" cy="11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1"/>
          <p:cNvPicPr preferRelativeResize="0"/>
          <p:nvPr/>
        </p:nvPicPr>
        <p:blipFill rotWithShape="1">
          <a:blip r:embed="rId5">
            <a:alphaModFix/>
          </a:blip>
          <a:srcRect l="5419" b="13509"/>
          <a:stretch/>
        </p:blipFill>
        <p:spPr>
          <a:xfrm>
            <a:off x="9635901" y="3433401"/>
            <a:ext cx="2555897" cy="11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1"/>
          <p:cNvPicPr preferRelativeResize="0"/>
          <p:nvPr/>
        </p:nvPicPr>
        <p:blipFill rotWithShape="1">
          <a:blip r:embed="rId6">
            <a:alphaModFix/>
          </a:blip>
          <a:srcRect l="23074" r="2944" b="47967"/>
          <a:stretch/>
        </p:blipFill>
        <p:spPr>
          <a:xfrm>
            <a:off x="9633368" y="2277202"/>
            <a:ext cx="2555897" cy="11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1"/>
          <p:cNvPicPr preferRelativeResize="0"/>
          <p:nvPr/>
        </p:nvPicPr>
        <p:blipFill rotWithShape="1">
          <a:blip r:embed="rId7">
            <a:alphaModFix/>
          </a:blip>
          <a:srcRect t="30658" b="1478"/>
          <a:stretch/>
        </p:blipFill>
        <p:spPr>
          <a:xfrm>
            <a:off x="9636101" y="4570399"/>
            <a:ext cx="2555897" cy="1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1"/>
          <p:cNvPicPr preferRelativeResize="0"/>
          <p:nvPr/>
        </p:nvPicPr>
        <p:blipFill rotWithShape="1">
          <a:blip r:embed="rId8">
            <a:alphaModFix/>
          </a:blip>
          <a:srcRect t="12011" b="20810"/>
          <a:stretch/>
        </p:blipFill>
        <p:spPr>
          <a:xfrm>
            <a:off x="9633368" y="5735467"/>
            <a:ext cx="2555897" cy="113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1"/>
          <p:cNvSpPr txBox="1"/>
          <p:nvPr/>
        </p:nvSpPr>
        <p:spPr>
          <a:xfrm>
            <a:off x="5092633" y="4709588"/>
            <a:ext cx="396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867" b="1" kern="0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Use PCI DSS compliant third-parties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9C72-8499-B0ED-FACE-7F336D2C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078931"/>
            <a:ext cx="10094000" cy="713600"/>
          </a:xfrm>
        </p:spPr>
        <p:txBody>
          <a:bodyPr/>
          <a:lstStyle/>
          <a:p>
            <a:r>
              <a:rPr lang="en-GB" dirty="0"/>
              <a:t>Thank you </a:t>
            </a:r>
            <a:br>
              <a:rPr lang="en-GB" dirty="0"/>
            </a:br>
            <a:br>
              <a:rPr lang="en-GB" sz="2400"/>
            </a:br>
            <a:r>
              <a:rPr lang="en-GB" sz="2400"/>
              <a:t>Resources and blog: </a:t>
            </a:r>
            <a:r>
              <a:rPr lang="en-GB" sz="2400" dirty="0"/>
              <a:t>https://www.flywire.com/resources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David Neild</a:t>
            </a:r>
            <a:br>
              <a:rPr lang="en-GB" sz="2400" dirty="0"/>
            </a:br>
            <a:r>
              <a:rPr lang="en-GB" sz="2400" dirty="0"/>
              <a:t>Lead Security Consultant, Education, UK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david.neild@flywire.com</a:t>
            </a:r>
            <a:br>
              <a:rPr lang="en-GB" sz="2400" dirty="0"/>
            </a:br>
            <a:r>
              <a:rPr lang="en-GB" sz="2400" dirty="0"/>
              <a:t>https://www.linkedin.com/in/dave-neild-6bb5563/</a:t>
            </a:r>
          </a:p>
        </p:txBody>
      </p:sp>
    </p:spTree>
    <p:extLst>
      <p:ext uri="{BB962C8B-B14F-4D97-AF65-F5344CB8AC3E}">
        <p14:creationId xmlns:p14="http://schemas.microsoft.com/office/powerpoint/2010/main" val="260564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9C72-8499-B0ED-FACE-7F336D2C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Flywire</a:t>
            </a:r>
          </a:p>
        </p:txBody>
      </p:sp>
    </p:spTree>
    <p:extLst>
      <p:ext uri="{BB962C8B-B14F-4D97-AF65-F5344CB8AC3E}">
        <p14:creationId xmlns:p14="http://schemas.microsoft.com/office/powerpoint/2010/main" val="387946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91"/>
          <p:cNvSpPr/>
          <p:nvPr/>
        </p:nvSpPr>
        <p:spPr>
          <a:xfrm>
            <a:off x="0" y="0"/>
            <a:ext cx="4833900" cy="6868800"/>
          </a:xfrm>
          <a:prstGeom prst="rect">
            <a:avLst/>
          </a:prstGeom>
          <a:gradFill>
            <a:gsLst>
              <a:gs pos="0">
                <a:srgbClr val="0F4C86"/>
              </a:gs>
              <a:gs pos="50000">
                <a:srgbClr val="156EC3"/>
              </a:gs>
              <a:gs pos="100000">
                <a:srgbClr val="1A84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1" name="Google Shape;951;p191"/>
          <p:cNvSpPr txBox="1"/>
          <p:nvPr/>
        </p:nvSpPr>
        <p:spPr>
          <a:xfrm>
            <a:off x="608400" y="2135075"/>
            <a:ext cx="39591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hivo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Software drives value </a:t>
            </a:r>
            <a:endParaRPr sz="4400" b="1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hivo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in payments</a:t>
            </a:r>
            <a:endParaRPr sz="44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hivo"/>
              <a:buNone/>
            </a:pPr>
            <a:endParaRPr sz="48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952" name="Google Shape;952;p191"/>
          <p:cNvGrpSpPr/>
          <p:nvPr/>
        </p:nvGrpSpPr>
        <p:grpSpPr>
          <a:xfrm>
            <a:off x="4833846" y="0"/>
            <a:ext cx="7357816" cy="6857829"/>
            <a:chOff x="4833846" y="0"/>
            <a:chExt cx="7357816" cy="6857829"/>
          </a:xfrm>
        </p:grpSpPr>
        <p:grpSp>
          <p:nvGrpSpPr>
            <p:cNvPr id="953" name="Google Shape;953;p191"/>
            <p:cNvGrpSpPr/>
            <p:nvPr/>
          </p:nvGrpSpPr>
          <p:grpSpPr>
            <a:xfrm>
              <a:off x="4833846" y="0"/>
              <a:ext cx="7357816" cy="6857829"/>
              <a:chOff x="4833846" y="0"/>
              <a:chExt cx="7357816" cy="6857829"/>
            </a:xfrm>
          </p:grpSpPr>
          <p:grpSp>
            <p:nvGrpSpPr>
              <p:cNvPr id="954" name="Google Shape;954;p191"/>
              <p:cNvGrpSpPr/>
              <p:nvPr/>
            </p:nvGrpSpPr>
            <p:grpSpPr>
              <a:xfrm>
                <a:off x="4833846" y="0"/>
                <a:ext cx="7357816" cy="6857829"/>
                <a:chOff x="3625475" y="0"/>
                <a:chExt cx="5518500" cy="5143500"/>
              </a:xfrm>
            </p:grpSpPr>
            <p:sp>
              <p:nvSpPr>
                <p:cNvPr id="955" name="Google Shape;955;p191"/>
                <p:cNvSpPr/>
                <p:nvPr/>
              </p:nvSpPr>
              <p:spPr>
                <a:xfrm>
                  <a:off x="3625475" y="0"/>
                  <a:ext cx="5518500" cy="5143500"/>
                </a:xfrm>
                <a:prstGeom prst="rect">
                  <a:avLst/>
                </a:prstGeom>
                <a:solidFill>
                  <a:srgbClr val="E0EFF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 dirty="0">
                    <a:solidFill>
                      <a:schemeClr val="dk1"/>
                    </a:solidFill>
                    <a:latin typeface="Chivo"/>
                    <a:ea typeface="Chivo"/>
                    <a:cs typeface="Chivo"/>
                    <a:sym typeface="Chivo"/>
                  </a:endParaRPr>
                </a:p>
              </p:txBody>
            </p:sp>
            <p:pic>
              <p:nvPicPr>
                <p:cNvPr id="956" name="Google Shape;956;p19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5714" t="3705" r="4154" b="6948"/>
                <a:stretch/>
              </p:blipFill>
              <p:spPr>
                <a:xfrm>
                  <a:off x="4316864" y="306739"/>
                  <a:ext cx="4446956" cy="4462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957" name="Google Shape;957;p191"/>
              <p:cNvSpPr/>
              <p:nvPr/>
            </p:nvSpPr>
            <p:spPr>
              <a:xfrm>
                <a:off x="7701800" y="3574050"/>
                <a:ext cx="1912800" cy="906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8" name="Google Shape;958;p191"/>
            <p:cNvSpPr txBox="1"/>
            <p:nvPr/>
          </p:nvSpPr>
          <p:spPr>
            <a:xfrm>
              <a:off x="7450096" y="3624375"/>
              <a:ext cx="244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accent2"/>
                  </a:solidFill>
                  <a:latin typeface="Chivo"/>
                  <a:ea typeface="Chivo"/>
                  <a:cs typeface="Chivo"/>
                  <a:sym typeface="Chivo"/>
                </a:rPr>
                <a:t>Next Gen Platform </a:t>
              </a:r>
              <a:br>
                <a:rPr lang="en-US" sz="1600" b="0" i="0" u="none" strike="noStrike" cap="none" dirty="0">
                  <a:solidFill>
                    <a:schemeClr val="accent2"/>
                  </a:solidFill>
                  <a:latin typeface="Chivo"/>
                  <a:ea typeface="Chivo"/>
                  <a:cs typeface="Chivo"/>
                  <a:sym typeface="Chivo"/>
                </a:rPr>
              </a:br>
              <a:r>
                <a:rPr lang="en-US" sz="1600" b="0" i="0" u="none" strike="noStrike" cap="none" dirty="0">
                  <a:solidFill>
                    <a:schemeClr val="accent1"/>
                  </a:solidFill>
                  <a:latin typeface="Chivo"/>
                  <a:ea typeface="Chivo"/>
                  <a:cs typeface="Chivo"/>
                  <a:sym typeface="Chivo"/>
                </a:rPr>
                <a:t>+</a:t>
              </a:r>
              <a:r>
                <a:rPr lang="en-US" sz="1600" b="0" i="0" u="none" strike="noStrike" cap="none" dirty="0">
                  <a:solidFill>
                    <a:schemeClr val="accent2"/>
                  </a:solidFill>
                  <a:latin typeface="Chivo"/>
                  <a:ea typeface="Chivo"/>
                  <a:cs typeface="Chivo"/>
                  <a:sym typeface="Chivo"/>
                </a:rPr>
                <a:t> Global Payment Network</a:t>
              </a:r>
              <a:endParaRPr sz="16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50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oogle Shape;964;p192"/>
          <p:cNvPicPr preferRelativeResize="0"/>
          <p:nvPr/>
        </p:nvPicPr>
        <p:blipFill rotWithShape="1">
          <a:blip r:embed="rId3">
            <a:alphaModFix/>
          </a:blip>
          <a:srcRect l="18585" t="13874" r="19932" b="34239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92"/>
          <p:cNvSpPr/>
          <p:nvPr/>
        </p:nvSpPr>
        <p:spPr>
          <a:xfrm>
            <a:off x="752800" y="54015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6" name="Google Shape;966;p192"/>
          <p:cNvSpPr txBox="1"/>
          <p:nvPr/>
        </p:nvSpPr>
        <p:spPr>
          <a:xfrm>
            <a:off x="953650" y="737725"/>
            <a:ext cx="2484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$</a:t>
            </a:r>
            <a:r>
              <a:rPr lang="en-US" sz="44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18.1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B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Total Payment Volume </a:t>
            </a:r>
            <a:r>
              <a:rPr lang="en-US" sz="12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FY 2023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67" name="Google Shape;967;p192"/>
          <p:cNvSpPr/>
          <p:nvPr/>
        </p:nvSpPr>
        <p:spPr>
          <a:xfrm>
            <a:off x="8513875" y="460825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8" name="Google Shape;968;p192"/>
          <p:cNvSpPr/>
          <p:nvPr/>
        </p:nvSpPr>
        <p:spPr>
          <a:xfrm>
            <a:off x="752800" y="3242963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9" name="Google Shape;969;p192"/>
          <p:cNvSpPr/>
          <p:nvPr/>
        </p:nvSpPr>
        <p:spPr>
          <a:xfrm>
            <a:off x="752800" y="187770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0" name="Google Shape;970;p192"/>
          <p:cNvSpPr/>
          <p:nvPr/>
        </p:nvSpPr>
        <p:spPr>
          <a:xfrm>
            <a:off x="8513875" y="3242963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1" name="Google Shape;971;p192"/>
          <p:cNvSpPr/>
          <p:nvPr/>
        </p:nvSpPr>
        <p:spPr>
          <a:xfrm>
            <a:off x="8513875" y="187770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2" name="Google Shape;972;p192"/>
          <p:cNvSpPr/>
          <p:nvPr/>
        </p:nvSpPr>
        <p:spPr>
          <a:xfrm>
            <a:off x="8513875" y="54015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3" name="Google Shape;973;p192"/>
          <p:cNvSpPr/>
          <p:nvPr/>
        </p:nvSpPr>
        <p:spPr>
          <a:xfrm>
            <a:off x="752800" y="460825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4" name="Google Shape;974;p192"/>
          <p:cNvSpPr txBox="1"/>
          <p:nvPr/>
        </p:nvSpPr>
        <p:spPr>
          <a:xfrm>
            <a:off x="8658725" y="3413579"/>
            <a:ext cx="26283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10+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Years to Build Payment Network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75" name="Google Shape;975;p192"/>
          <p:cNvSpPr txBox="1"/>
          <p:nvPr/>
        </p:nvSpPr>
        <p:spPr>
          <a:xfrm>
            <a:off x="8572230" y="753312"/>
            <a:ext cx="2769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1,200+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Global Flymates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76" name="Google Shape;976;p192"/>
          <p:cNvSpPr txBox="1"/>
          <p:nvPr/>
        </p:nvSpPr>
        <p:spPr>
          <a:xfrm>
            <a:off x="8714730" y="4799296"/>
            <a:ext cx="2484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20,000+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Education Agents in Network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77" name="Google Shape;977;p192"/>
          <p:cNvSpPr txBox="1"/>
          <p:nvPr/>
        </p:nvSpPr>
        <p:spPr>
          <a:xfrm>
            <a:off x="8962680" y="2061630"/>
            <a:ext cx="19887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12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Global Offices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78" name="Google Shape;978;p192"/>
          <p:cNvSpPr txBox="1"/>
          <p:nvPr/>
        </p:nvSpPr>
        <p:spPr>
          <a:xfrm>
            <a:off x="811150" y="3434452"/>
            <a:ext cx="2769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240+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Countries &amp; Territories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79" name="Google Shape;979;p192"/>
          <p:cNvSpPr txBox="1"/>
          <p:nvPr/>
        </p:nvSpPr>
        <p:spPr>
          <a:xfrm>
            <a:off x="811150" y="2061630"/>
            <a:ext cx="2769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3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,</a:t>
            </a:r>
            <a:r>
              <a:rPr lang="en-US" sz="44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800+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Clients Worldwide</a:t>
            </a:r>
            <a:endParaRPr sz="10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80" name="Google Shape;980;p192"/>
          <p:cNvSpPr txBox="1"/>
          <p:nvPr/>
        </p:nvSpPr>
        <p:spPr>
          <a:xfrm>
            <a:off x="953650" y="4799296"/>
            <a:ext cx="2484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1</a:t>
            </a:r>
            <a:r>
              <a:rPr lang="en-US" sz="4400" b="1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4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Currencies Supported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81" name="Google Shape;981;p192"/>
          <p:cNvSpPr txBox="1"/>
          <p:nvPr/>
        </p:nvSpPr>
        <p:spPr>
          <a:xfrm>
            <a:off x="4769860" y="6402733"/>
            <a:ext cx="2652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chemeClr val="lt1"/>
                </a:solidFill>
                <a:latin typeface="Chivo Light"/>
                <a:ea typeface="Chivo Light"/>
                <a:cs typeface="Chivo Light"/>
                <a:sym typeface="Chivo Light"/>
              </a:rPr>
              <a:t>As of </a:t>
            </a:r>
            <a:r>
              <a:rPr lang="en-US" sz="1500" i="1" dirty="0">
                <a:solidFill>
                  <a:schemeClr val="lt1"/>
                </a:solidFill>
                <a:latin typeface="Chivo Light"/>
                <a:ea typeface="Chivo Light"/>
                <a:cs typeface="Chivo Light"/>
                <a:sym typeface="Chivo Light"/>
              </a:rPr>
              <a:t>Feb 29, 2024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7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D94160-6273-276F-A2CE-74D2EA3A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410415" cy="2709000"/>
          </a:xfrm>
        </p:spPr>
        <p:txBody>
          <a:bodyPr>
            <a:normAutofit/>
          </a:bodyPr>
          <a:lstStyle/>
          <a:p>
            <a:r>
              <a:rPr lang="en-GB" b="1" dirty="0"/>
              <a:t>Flywire’s industry leadership on display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63C47B-A5A0-5014-3B09-DF901874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330" y="469281"/>
            <a:ext cx="5967761" cy="52789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dirty="0"/>
              <a:t>David King, CTO of Flywire is appointed to 2023-2025 </a:t>
            </a:r>
            <a:r>
              <a:rPr lang="en-GB" sz="1800" i="1" dirty="0">
                <a:solidFill>
                  <a:schemeClr val="accent2"/>
                </a:solidFill>
              </a:rPr>
              <a:t>PCI Security Standards Council </a:t>
            </a:r>
            <a:r>
              <a:rPr lang="en-GB" sz="1800" dirty="0"/>
              <a:t>Board of Advisors!</a:t>
            </a:r>
          </a:p>
          <a:p>
            <a:pPr>
              <a:lnSpc>
                <a:spcPct val="120000"/>
              </a:lnSpc>
            </a:pP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1800" dirty="0"/>
              <a:t>The Board of Advisors is committed to </a:t>
            </a:r>
            <a:r>
              <a:rPr lang="en-GB" sz="1800" b="1" dirty="0"/>
              <a:t>helping organisations better secure their payments data globally</a:t>
            </a:r>
          </a:p>
          <a:p>
            <a:pPr>
              <a:lnSpc>
                <a:spcPct val="120000"/>
              </a:lnSpc>
            </a:pP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1800" dirty="0"/>
              <a:t>Flywire joins industry titans like Bank of America, Apple, JP Morgan Chase, HDFC Bank and dozens more</a:t>
            </a:r>
          </a:p>
          <a:p>
            <a:pPr>
              <a:lnSpc>
                <a:spcPct val="120000"/>
              </a:lnSpc>
            </a:pP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1800" dirty="0"/>
              <a:t>Flywire has a stronger voice, insight and influence on one of the most important standards governing secure payment processing</a:t>
            </a:r>
          </a:p>
        </p:txBody>
      </p:sp>
      <p:pic>
        <p:nvPicPr>
          <p:cNvPr id="11" name="Google Shape;389;p9">
            <a:extLst>
              <a:ext uri="{FF2B5EF4-FFF2-40B4-BE49-F238E27FC236}">
                <a16:creationId xmlns:a16="http://schemas.microsoft.com/office/drawing/2014/main" id="{2157F103-042B-8787-EC4B-0151D3C0BE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638" y="3922682"/>
            <a:ext cx="1966967" cy="19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90;p9">
            <a:extLst>
              <a:ext uri="{FF2B5EF4-FFF2-40B4-BE49-F238E27FC236}">
                <a16:creationId xmlns:a16="http://schemas.microsoft.com/office/drawing/2014/main" id="{E1875773-2202-1441-3F8C-7184D105D4D6}"/>
              </a:ext>
            </a:extLst>
          </p:cNvPr>
          <p:cNvSpPr/>
          <p:nvPr/>
        </p:nvSpPr>
        <p:spPr>
          <a:xfrm>
            <a:off x="977881" y="5412710"/>
            <a:ext cx="1555600" cy="794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147B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FFFFFF"/>
              </a:buClr>
              <a:buSzPts val="900"/>
            </a:pPr>
            <a:r>
              <a:rPr lang="en-GB" sz="12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David King</a:t>
            </a:r>
          </a:p>
          <a:p>
            <a:pPr algn="ctr">
              <a:buClr>
                <a:srgbClr val="FFFFFF"/>
              </a:buClr>
              <a:buSzPts val="900"/>
            </a:pPr>
            <a:r>
              <a:rPr lang="en-GB" sz="120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Chief Technology Officer</a:t>
            </a:r>
          </a:p>
        </p:txBody>
      </p:sp>
    </p:spTree>
    <p:extLst>
      <p:ext uri="{BB962C8B-B14F-4D97-AF65-F5344CB8AC3E}">
        <p14:creationId xmlns:p14="http://schemas.microsoft.com/office/powerpoint/2010/main" val="114355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9C72-8499-B0ED-FACE-7F336D2C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Payment Card Fraud?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EDC1C-A957-B61D-27A7-72B15B629BAB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\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74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31AF-8B3B-11A7-2B0A-14230A13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Payment Card Fraud?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C07AA-CA84-0EFD-CAA8-3FD6F0EA2E66}"/>
              </a:ext>
            </a:extLst>
          </p:cNvPr>
          <p:cNvSpPr txBox="1"/>
          <p:nvPr/>
        </p:nvSpPr>
        <p:spPr>
          <a:xfrm>
            <a:off x="0" y="1611406"/>
            <a:ext cx="12192000" cy="62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 dirty="0"/>
              <a:t>Scammers want Account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4EEE7-AA4F-43B7-88A4-014AAD82DA4E}"/>
              </a:ext>
            </a:extLst>
          </p:cNvPr>
          <p:cNvSpPr txBox="1"/>
          <p:nvPr/>
        </p:nvSpPr>
        <p:spPr>
          <a:xfrm>
            <a:off x="1494189" y="5708886"/>
            <a:ext cx="40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Cardholder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B99C8-9435-2F38-DEBE-F5BAAEB8037E}"/>
              </a:ext>
            </a:extLst>
          </p:cNvPr>
          <p:cNvSpPr txBox="1"/>
          <p:nvPr/>
        </p:nvSpPr>
        <p:spPr>
          <a:xfrm>
            <a:off x="6630639" y="5708886"/>
            <a:ext cx="406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Sensitive Authentication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E289D6-35E8-553C-C11D-F5016CB5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639" y="2548433"/>
            <a:ext cx="4063174" cy="2391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A5A187-EFF3-8133-7C95-09B18F26D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189" y="2548434"/>
            <a:ext cx="4067175" cy="23911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FCDB64F-C52A-B4F3-9BF7-1A086564218C}"/>
              </a:ext>
            </a:extLst>
          </p:cNvPr>
          <p:cNvSpPr/>
          <p:nvPr/>
        </p:nvSpPr>
        <p:spPr>
          <a:xfrm>
            <a:off x="1866900" y="3744013"/>
            <a:ext cx="3438525" cy="873564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Google Shape;782;p58">
            <a:extLst>
              <a:ext uri="{FF2B5EF4-FFF2-40B4-BE49-F238E27FC236}">
                <a16:creationId xmlns:a16="http://schemas.microsoft.com/office/drawing/2014/main" id="{0DDFC2BB-296C-1AA2-E3BC-7C61B7EF29B2}"/>
              </a:ext>
            </a:extLst>
          </p:cNvPr>
          <p:cNvCxnSpPr>
            <a:cxnSpLocks/>
          </p:cNvCxnSpPr>
          <p:nvPr/>
        </p:nvCxnSpPr>
        <p:spPr>
          <a:xfrm flipV="1">
            <a:off x="3489959" y="4617577"/>
            <a:ext cx="0" cy="992648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B1311-5F0E-9D91-304A-F2D4E77BCEB9}"/>
              </a:ext>
            </a:extLst>
          </p:cNvPr>
          <p:cNvSpPr/>
          <p:nvPr/>
        </p:nvSpPr>
        <p:spPr>
          <a:xfrm>
            <a:off x="8820149" y="3295650"/>
            <a:ext cx="476251" cy="448363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Google Shape;782;p58">
            <a:extLst>
              <a:ext uri="{FF2B5EF4-FFF2-40B4-BE49-F238E27FC236}">
                <a16:creationId xmlns:a16="http://schemas.microsoft.com/office/drawing/2014/main" id="{B631328A-0FDE-F9E6-28EB-05DC306CBCB6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662226" y="3705667"/>
            <a:ext cx="399857" cy="2003219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23350673"/>
      </p:ext>
    </p:extLst>
  </p:cSld>
  <p:clrMapOvr>
    <a:masterClrMapping/>
  </p:clrMapOvr>
</p:sld>
</file>

<file path=ppt/theme/theme1.xml><?xml version="1.0" encoding="utf-8"?>
<a:theme xmlns:a="http://schemas.openxmlformats.org/drawingml/2006/main" name="Flywire Theme Master">
  <a:themeElements>
    <a:clrScheme name="Custom 1">
      <a:dk1>
        <a:srgbClr val="3B3B3B"/>
      </a:dk1>
      <a:lt1>
        <a:srgbClr val="FFFFFF"/>
      </a:lt1>
      <a:dk2>
        <a:srgbClr val="0F3658"/>
      </a:dk2>
      <a:lt2>
        <a:srgbClr val="1379D1"/>
      </a:lt2>
      <a:accent1>
        <a:srgbClr val="008AD8"/>
      </a:accent1>
      <a:accent2>
        <a:srgbClr val="46B885"/>
      </a:accent2>
      <a:accent3>
        <a:srgbClr val="0E466B"/>
      </a:accent3>
      <a:accent4>
        <a:srgbClr val="026F43"/>
      </a:accent4>
      <a:accent5>
        <a:srgbClr val="C3CFD4"/>
      </a:accent5>
      <a:accent6>
        <a:srgbClr val="87CFFD"/>
      </a:accent6>
      <a:hlink>
        <a:srgbClr val="1379D1"/>
      </a:hlink>
      <a:folHlink>
        <a:srgbClr val="189FFF"/>
      </a:folHlink>
    </a:clrScheme>
    <a:fontScheme name="Chivo">
      <a:majorFont>
        <a:latin typeface="Chivo"/>
        <a:ea typeface=""/>
        <a:cs typeface=""/>
      </a:majorFont>
      <a:minorFont>
        <a:latin typeface="Chi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wire Powerpoint Template 2020" id="{04CE96C6-9628-4DF5-A14D-6E59F08293A6}" vid="{A9378A48-BE07-4091-8D59-88ECE20E6D06}"/>
    </a:ext>
  </a:extLst>
</a:theme>
</file>

<file path=ppt/theme/theme2.xml><?xml version="1.0" encoding="utf-8"?>
<a:theme xmlns:a="http://schemas.openxmlformats.org/drawingml/2006/main" name="Title and Bulleted List">
  <a:themeElements>
    <a:clrScheme name="Streamline">
      <a:dk1>
        <a:srgbClr val="666666"/>
      </a:dk1>
      <a:lt1>
        <a:srgbClr val="FFFFFF"/>
      </a:lt1>
      <a:dk2>
        <a:srgbClr val="147BD1"/>
      </a:dk2>
      <a:lt2>
        <a:srgbClr val="E9EDEE"/>
      </a:lt2>
      <a:accent1>
        <a:srgbClr val="147BD1"/>
      </a:accent1>
      <a:accent2>
        <a:srgbClr val="48B985"/>
      </a:accent2>
      <a:accent3>
        <a:srgbClr val="0F476B"/>
      </a:accent3>
      <a:accent4>
        <a:srgbClr val="86D5F5"/>
      </a:accent4>
      <a:accent5>
        <a:srgbClr val="D0EDEE"/>
      </a:accent5>
      <a:accent6>
        <a:srgbClr val="D5EEE3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le and Bulleted List">
  <a:themeElements>
    <a:clrScheme name="Streamline">
      <a:dk1>
        <a:srgbClr val="666666"/>
      </a:dk1>
      <a:lt1>
        <a:srgbClr val="FFFFFF"/>
      </a:lt1>
      <a:dk2>
        <a:srgbClr val="147BD1"/>
      </a:dk2>
      <a:lt2>
        <a:srgbClr val="E9EDEE"/>
      </a:lt2>
      <a:accent1>
        <a:srgbClr val="147BD1"/>
      </a:accent1>
      <a:accent2>
        <a:srgbClr val="48B985"/>
      </a:accent2>
      <a:accent3>
        <a:srgbClr val="0F476B"/>
      </a:accent3>
      <a:accent4>
        <a:srgbClr val="86D5F5"/>
      </a:accent4>
      <a:accent5>
        <a:srgbClr val="D0EDEE"/>
      </a:accent5>
      <a:accent6>
        <a:srgbClr val="D5EEE3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Flywire Theme Master</Template>
  <TotalTime>3218</TotalTime>
  <Words>1658</Words>
  <Application>Microsoft Office PowerPoint</Application>
  <PresentationFormat>Widescreen</PresentationFormat>
  <Paragraphs>342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Aptos</vt:lpstr>
      <vt:lpstr>Arial</vt:lpstr>
      <vt:lpstr>Calibri</vt:lpstr>
      <vt:lpstr>Chivo</vt:lpstr>
      <vt:lpstr>Chivo Black</vt:lpstr>
      <vt:lpstr>Chivo Light</vt:lpstr>
      <vt:lpstr>Comic Sans MS</vt:lpstr>
      <vt:lpstr>Corbel</vt:lpstr>
      <vt:lpstr>Gill Sans</vt:lpstr>
      <vt:lpstr>GPCommerce-Bold</vt:lpstr>
      <vt:lpstr>GPCommerce-Regular</vt:lpstr>
      <vt:lpstr>Lato</vt:lpstr>
      <vt:lpstr>Open Sans Light</vt:lpstr>
      <vt:lpstr>Source Sans Pro</vt:lpstr>
      <vt:lpstr>Trebuchet MS</vt:lpstr>
      <vt:lpstr>Verdana</vt:lpstr>
      <vt:lpstr>Flywire Theme Master</vt:lpstr>
      <vt:lpstr>Title and Bulleted List</vt:lpstr>
      <vt:lpstr>1_Title and Bulleted List</vt:lpstr>
      <vt:lpstr>Payment Security PCI DSS v4.0 How Does It Impact Campuses?</vt:lpstr>
      <vt:lpstr>About Me</vt:lpstr>
      <vt:lpstr>Agenda</vt:lpstr>
      <vt:lpstr>About Flywire</vt:lpstr>
      <vt:lpstr>PowerPoint Presentation</vt:lpstr>
      <vt:lpstr>PowerPoint Presentation</vt:lpstr>
      <vt:lpstr>Flywire’s industry leadership on display</vt:lpstr>
      <vt:lpstr>What is Payment Card Fraud?</vt:lpstr>
      <vt:lpstr>What is Payment Card Fraud?</vt:lpstr>
      <vt:lpstr>What is Payment Card Fraud?</vt:lpstr>
      <vt:lpstr>What is PCI DSS?</vt:lpstr>
      <vt:lpstr>What is PCI DSS?</vt:lpstr>
      <vt:lpstr>The 12 Principle Requirements</vt:lpstr>
      <vt:lpstr>PCI DSS v4.0 Timeline</vt:lpstr>
      <vt:lpstr>Where and why does PCI DSS apply? </vt:lpstr>
      <vt:lpstr>Where and why does PCI DSS apply? </vt:lpstr>
      <vt:lpstr>Scope</vt:lpstr>
      <vt:lpstr>Validation of requirements</vt:lpstr>
      <vt:lpstr>What is new to PCI DSS v4.0?</vt:lpstr>
      <vt:lpstr>Goals for PCI DSS v4.0</vt:lpstr>
      <vt:lpstr>PCI DSS v4.0 Requirements</vt:lpstr>
      <vt:lpstr>What is new to PCI DSS v4.0?</vt:lpstr>
      <vt:lpstr>What is new to PCI DSS v4.0?</vt:lpstr>
      <vt:lpstr>What is new to PCI DSS v4.0?</vt:lpstr>
      <vt:lpstr>What is new to PCI DSS v4.0?</vt:lpstr>
      <vt:lpstr>What are the challenges?</vt:lpstr>
      <vt:lpstr>What are the challenges?</vt:lpstr>
      <vt:lpstr>Scope - Getting the Balance Right</vt:lpstr>
      <vt:lpstr>What are the opportunities?</vt:lpstr>
      <vt:lpstr>What are the opportunities?</vt:lpstr>
      <vt:lpstr>What are the opportunities?</vt:lpstr>
      <vt:lpstr>Key takeaways</vt:lpstr>
      <vt:lpstr>Key Takeaways</vt:lpstr>
      <vt:lpstr>Thank you   Resources and blog: https://www.flywire.com/resources  David Neild Lead Security Consultant, Education, UK  david.neild@flywire.com https://www.linkedin.com/in/dave-neild-6bb5563/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Ferrante</dc:creator>
  <cp:lastModifiedBy>Brett Cassell</cp:lastModifiedBy>
  <cp:revision>17</cp:revision>
  <dcterms:created xsi:type="dcterms:W3CDTF">2020-05-19T18:44:03Z</dcterms:created>
  <dcterms:modified xsi:type="dcterms:W3CDTF">2024-05-03T17:15:20Z</dcterms:modified>
</cp:coreProperties>
</file>