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 id="2147484111" r:id="rId2"/>
  </p:sldMasterIdLst>
  <p:notesMasterIdLst>
    <p:notesMasterId r:id="rId33"/>
  </p:notesMasterIdLst>
  <p:sldIdLst>
    <p:sldId id="256" r:id="rId3"/>
    <p:sldId id="304" r:id="rId4"/>
    <p:sldId id="257" r:id="rId5"/>
    <p:sldId id="270" r:id="rId6"/>
    <p:sldId id="271" r:id="rId7"/>
    <p:sldId id="267" r:id="rId8"/>
    <p:sldId id="282" r:id="rId9"/>
    <p:sldId id="269" r:id="rId10"/>
    <p:sldId id="272" r:id="rId11"/>
    <p:sldId id="273" r:id="rId12"/>
    <p:sldId id="266" r:id="rId13"/>
    <p:sldId id="274" r:id="rId14"/>
    <p:sldId id="279" r:id="rId15"/>
    <p:sldId id="275" r:id="rId16"/>
    <p:sldId id="277" r:id="rId17"/>
    <p:sldId id="280" r:id="rId18"/>
    <p:sldId id="281" r:id="rId19"/>
    <p:sldId id="276" r:id="rId20"/>
    <p:sldId id="292" r:id="rId21"/>
    <p:sldId id="284" r:id="rId22"/>
    <p:sldId id="286" r:id="rId23"/>
    <p:sldId id="285" r:id="rId24"/>
    <p:sldId id="295" r:id="rId25"/>
    <p:sldId id="296" r:id="rId26"/>
    <p:sldId id="300" r:id="rId27"/>
    <p:sldId id="297" r:id="rId28"/>
    <p:sldId id="298" r:id="rId29"/>
    <p:sldId id="299" r:id="rId30"/>
    <p:sldId id="302" r:id="rId31"/>
    <p:sldId id="30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92"/>
    <a:srgbClr val="FB6E05"/>
    <a:srgbClr val="33006F"/>
    <a:srgbClr val="D4A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05" autoAdjust="0"/>
    <p:restoredTop sz="94660"/>
  </p:normalViewPr>
  <p:slideViewPr>
    <p:cSldViewPr snapToGrid="0">
      <p:cViewPr varScale="1">
        <p:scale>
          <a:sx n="107" d="100"/>
          <a:sy n="107" d="100"/>
        </p:scale>
        <p:origin x="138"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[StudentOutreachVsDDandAutPayments.xlsx]Visual!PivotTable5</c:name>
    <c:fmtId val="-1"/>
  </c:pivotSource>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SFS</a:t>
            </a:r>
            <a:r>
              <a:rPr lang="en-US" sz="2400" b="1" baseline="0"/>
              <a:t> Orientation Attendees Compared to Direct Deposit and Automated Payment Percentages </a:t>
            </a:r>
            <a:endParaRPr lang="en-US" sz="2400" b="1"/>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w="101600" cap="rnd">
            <a:solidFill>
              <a:schemeClr val="accent1"/>
            </a:solidFill>
            <a:round/>
          </a:ln>
          <a:effectLst/>
        </c:spPr>
        <c:marker>
          <c:spPr>
            <a:solidFill>
              <a:schemeClr val="accent1"/>
            </a:solidFill>
            <a:ln w="9525">
              <a:solidFill>
                <a:schemeClr val="accent1"/>
              </a:solidFill>
            </a:ln>
            <a:effectLst/>
          </c:spPr>
        </c:marker>
      </c:pivotFmt>
      <c:pivotFmt>
        <c:idx val="13"/>
        <c:spPr>
          <a:solidFill>
            <a:schemeClr val="bg2"/>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w="101600" cap="rnd">
            <a:solidFill>
              <a:schemeClr val="accent1"/>
            </a:solidFill>
            <a:round/>
          </a:ln>
          <a:effectLst/>
        </c:spPr>
        <c:marker>
          <c:symbol val="circle"/>
          <c:size val="5"/>
          <c:spPr>
            <a:solidFill>
              <a:schemeClr val="accent1"/>
            </a:solidFill>
            <a:ln w="9525">
              <a:solidFill>
                <a:schemeClr val="accent1"/>
              </a:solidFill>
            </a:ln>
            <a:effectLst/>
          </c:spPr>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w="101600" cap="rnd">
            <a:solidFill>
              <a:schemeClr val="accent1"/>
            </a:solidFill>
            <a:round/>
          </a:ln>
          <a:effectLst/>
        </c:spPr>
        <c:marker>
          <c:symbol val="circle"/>
          <c:size val="5"/>
          <c:spPr>
            <a:solidFill>
              <a:schemeClr val="accent1"/>
            </a:solidFill>
            <a:ln w="9525">
              <a:solidFill>
                <a:schemeClr val="accent1"/>
              </a:solidFill>
            </a:ln>
            <a:effectLst/>
          </c:spPr>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w="101600" cap="rnd">
            <a:solidFill>
              <a:schemeClr val="accent1"/>
            </a:solidFill>
            <a:round/>
          </a:ln>
          <a:effectLst/>
        </c:spPr>
        <c:marker>
          <c:symbol val="circle"/>
          <c:size val="5"/>
          <c:spPr>
            <a:solidFill>
              <a:schemeClr val="accent1"/>
            </a:solidFill>
            <a:ln w="9525">
              <a:solidFill>
                <a:schemeClr val="accent1"/>
              </a:solidFill>
            </a:ln>
            <a:effectLst/>
          </c:spPr>
        </c:marker>
      </c:pivotFmt>
    </c:pivotFmts>
    <c:plotArea>
      <c:layout/>
      <c:barChart>
        <c:barDir val="col"/>
        <c:grouping val="clustered"/>
        <c:varyColors val="0"/>
        <c:ser>
          <c:idx val="1"/>
          <c:order val="1"/>
          <c:tx>
            <c:strRef>
              <c:f>Visual!$C$8</c:f>
              <c:strCache>
                <c:ptCount val="1"/>
                <c:pt idx="0">
                  <c:v>Automated Payment %</c:v>
                </c:pt>
              </c:strCache>
            </c:strRef>
          </c:tx>
          <c:spPr>
            <a:solidFill>
              <a:schemeClr val="accent2"/>
            </a:solidFill>
            <a:ln>
              <a:noFill/>
            </a:ln>
            <a:effectLst/>
          </c:spPr>
          <c:invertIfNegative val="0"/>
          <c:cat>
            <c:strRef>
              <c:f>Visual!$A$9:$A$13</c:f>
              <c:strCache>
                <c:ptCount val="4"/>
                <c:pt idx="0">
                  <c:v>2015</c:v>
                </c:pt>
                <c:pt idx="1">
                  <c:v>2016</c:v>
                </c:pt>
                <c:pt idx="2">
                  <c:v>2017</c:v>
                </c:pt>
                <c:pt idx="3">
                  <c:v>2018</c:v>
                </c:pt>
              </c:strCache>
            </c:strRef>
          </c:cat>
          <c:val>
            <c:numRef>
              <c:f>Visual!$C$9:$C$13</c:f>
              <c:numCache>
                <c:formatCode>0.0%</c:formatCode>
                <c:ptCount val="4"/>
                <c:pt idx="0">
                  <c:v>0.87905785753586996</c:v>
                </c:pt>
                <c:pt idx="1">
                  <c:v>0.90142401178492515</c:v>
                </c:pt>
                <c:pt idx="2">
                  <c:v>0.91501205787781348</c:v>
                </c:pt>
                <c:pt idx="3">
                  <c:v>0.9222002558437028</c:v>
                </c:pt>
              </c:numCache>
            </c:numRef>
          </c:val>
          <c:extLst>
            <c:ext xmlns:c16="http://schemas.microsoft.com/office/drawing/2014/chart" uri="{C3380CC4-5D6E-409C-BE32-E72D297353CC}">
              <c16:uniqueId val="{00000000-E3EC-44C2-8A23-657F7ABEE572}"/>
            </c:ext>
          </c:extLst>
        </c:ser>
        <c:ser>
          <c:idx val="2"/>
          <c:order val="2"/>
          <c:tx>
            <c:strRef>
              <c:f>Visual!$D$8</c:f>
              <c:strCache>
                <c:ptCount val="1"/>
                <c:pt idx="0">
                  <c:v>Direct Deposit %</c:v>
                </c:pt>
              </c:strCache>
            </c:strRef>
          </c:tx>
          <c:spPr>
            <a:solidFill>
              <a:srgbClr val="E6B729">
                <a:lumMod val="60000"/>
                <a:lumOff val="40000"/>
              </a:srgbClr>
            </a:solidFill>
            <a:ln>
              <a:noFill/>
            </a:ln>
            <a:effectLst/>
          </c:spPr>
          <c:invertIfNegative val="0"/>
          <c:cat>
            <c:strRef>
              <c:f>Visual!$A$9:$A$13</c:f>
              <c:strCache>
                <c:ptCount val="4"/>
                <c:pt idx="0">
                  <c:v>2015</c:v>
                </c:pt>
                <c:pt idx="1">
                  <c:v>2016</c:v>
                </c:pt>
                <c:pt idx="2">
                  <c:v>2017</c:v>
                </c:pt>
                <c:pt idx="3">
                  <c:v>2018</c:v>
                </c:pt>
              </c:strCache>
            </c:strRef>
          </c:cat>
          <c:val>
            <c:numRef>
              <c:f>Visual!$D$9:$D$13</c:f>
              <c:numCache>
                <c:formatCode>0.0%</c:formatCode>
                <c:ptCount val="4"/>
                <c:pt idx="0">
                  <c:v>0.8865374361943813</c:v>
                </c:pt>
                <c:pt idx="1">
                  <c:v>0.89568929830176225</c:v>
                </c:pt>
                <c:pt idx="2">
                  <c:v>0.89863743163820842</c:v>
                </c:pt>
                <c:pt idx="3">
                  <c:v>0.90068124396381888</c:v>
                </c:pt>
              </c:numCache>
            </c:numRef>
          </c:val>
          <c:extLst>
            <c:ext xmlns:c16="http://schemas.microsoft.com/office/drawing/2014/chart" uri="{C3380CC4-5D6E-409C-BE32-E72D297353CC}">
              <c16:uniqueId val="{00000001-E3EC-44C2-8A23-657F7ABEE572}"/>
            </c:ext>
          </c:extLst>
        </c:ser>
        <c:dLbls>
          <c:showLegendKey val="0"/>
          <c:showVal val="0"/>
          <c:showCatName val="0"/>
          <c:showSerName val="0"/>
          <c:showPercent val="0"/>
          <c:showBubbleSize val="0"/>
        </c:dLbls>
        <c:gapWidth val="219"/>
        <c:axId val="481776416"/>
        <c:axId val="481780024"/>
      </c:barChart>
      <c:lineChart>
        <c:grouping val="standard"/>
        <c:varyColors val="0"/>
        <c:ser>
          <c:idx val="0"/>
          <c:order val="0"/>
          <c:tx>
            <c:strRef>
              <c:f>Visual!$B$8</c:f>
              <c:strCache>
                <c:ptCount val="1"/>
                <c:pt idx="0">
                  <c:v>Attendees</c:v>
                </c:pt>
              </c:strCache>
            </c:strRef>
          </c:tx>
          <c:spPr>
            <a:ln w="101600" cap="rnd">
              <a:solidFill>
                <a:schemeClr val="accent1"/>
              </a:solidFill>
              <a:round/>
            </a:ln>
            <a:effectLst/>
          </c:spPr>
          <c:marker>
            <c:symbol val="circle"/>
            <c:size val="5"/>
            <c:spPr>
              <a:solidFill>
                <a:schemeClr val="accent1"/>
              </a:solidFill>
              <a:ln w="9525">
                <a:solidFill>
                  <a:schemeClr val="accent1"/>
                </a:solidFill>
              </a:ln>
              <a:effectLst/>
            </c:spPr>
          </c:marker>
          <c:cat>
            <c:strRef>
              <c:f>Visual!$A$9:$A$13</c:f>
              <c:strCache>
                <c:ptCount val="4"/>
                <c:pt idx="0">
                  <c:v>2015</c:v>
                </c:pt>
                <c:pt idx="1">
                  <c:v>2016</c:v>
                </c:pt>
                <c:pt idx="2">
                  <c:v>2017</c:v>
                </c:pt>
                <c:pt idx="3">
                  <c:v>2018</c:v>
                </c:pt>
              </c:strCache>
            </c:strRef>
          </c:cat>
          <c:val>
            <c:numRef>
              <c:f>Visual!$B$9:$B$13</c:f>
              <c:numCache>
                <c:formatCode>_(* #,##0_);_(* \(#,##0\);_(* "-"??_);_(@_)</c:formatCode>
                <c:ptCount val="4"/>
                <c:pt idx="0">
                  <c:v>10589</c:v>
                </c:pt>
                <c:pt idx="1">
                  <c:v>13543</c:v>
                </c:pt>
                <c:pt idx="2">
                  <c:v>13948</c:v>
                </c:pt>
                <c:pt idx="3">
                  <c:v>14958</c:v>
                </c:pt>
              </c:numCache>
            </c:numRef>
          </c:val>
          <c:smooth val="0"/>
          <c:extLst>
            <c:ext xmlns:c16="http://schemas.microsoft.com/office/drawing/2014/chart" uri="{C3380CC4-5D6E-409C-BE32-E72D297353CC}">
              <c16:uniqueId val="{00000002-E3EC-44C2-8A23-657F7ABEE572}"/>
            </c:ext>
          </c:extLst>
        </c:ser>
        <c:dLbls>
          <c:showLegendKey val="0"/>
          <c:showVal val="0"/>
          <c:showCatName val="0"/>
          <c:showSerName val="0"/>
          <c:showPercent val="0"/>
          <c:showBubbleSize val="0"/>
        </c:dLbls>
        <c:marker val="1"/>
        <c:smooth val="0"/>
        <c:axId val="481557880"/>
        <c:axId val="481555912"/>
      </c:lineChart>
      <c:valAx>
        <c:axId val="481555912"/>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Total</a:t>
                </a:r>
                <a:r>
                  <a:rPr lang="en-US" sz="1800" baseline="0"/>
                  <a:t> Number of Attendees at SFS Orientations</a:t>
                </a:r>
                <a:endParaRPr lang="en-US" sz="1800"/>
              </a:p>
            </c:rich>
          </c:tx>
          <c:layout>
            <c:manualLayout>
              <c:xMode val="edge"/>
              <c:yMode val="edge"/>
              <c:x val="0.92775586281931899"/>
              <c:y val="0.1425139982502187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81557880"/>
        <c:crosses val="max"/>
        <c:crossBetween val="between"/>
      </c:valAx>
      <c:catAx>
        <c:axId val="481557880"/>
        <c:scaling>
          <c:orientation val="minMax"/>
        </c:scaling>
        <c:delete val="1"/>
        <c:axPos val="b"/>
        <c:numFmt formatCode="General" sourceLinked="1"/>
        <c:majorTickMark val="out"/>
        <c:minorTickMark val="none"/>
        <c:tickLblPos val="nextTo"/>
        <c:crossAx val="481555912"/>
        <c:crosses val="autoZero"/>
        <c:auto val="1"/>
        <c:lblAlgn val="ctr"/>
        <c:lblOffset val="100"/>
        <c:noMultiLvlLbl val="0"/>
      </c:catAx>
      <c:valAx>
        <c:axId val="48178002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Percentage of Direct Deposit/Automated Payment</a:t>
                </a:r>
              </a:p>
            </c:rich>
          </c:tx>
          <c:layout>
            <c:manualLayout>
              <c:xMode val="edge"/>
              <c:yMode val="edge"/>
              <c:x val="8.5559299013490422E-2"/>
              <c:y val="0.1872703412073490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81776416"/>
        <c:crosses val="autoZero"/>
        <c:crossBetween val="between"/>
      </c:valAx>
      <c:catAx>
        <c:axId val="481776416"/>
        <c:scaling>
          <c:orientation val="minMax"/>
        </c:scaling>
        <c:delete val="1"/>
        <c:axPos val="b"/>
        <c:numFmt formatCode="General" sourceLinked="1"/>
        <c:majorTickMark val="out"/>
        <c:minorTickMark val="none"/>
        <c:tickLblPos val="nextTo"/>
        <c:crossAx val="48178002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rgbClr val="6AAC90">
            <a:lumMod val="5000"/>
            <a:lumOff val="95000"/>
          </a:srgbClr>
        </a:gs>
        <a:gs pos="74000">
          <a:srgbClr val="6AAC90">
            <a:lumMod val="45000"/>
            <a:lumOff val="55000"/>
          </a:srgbClr>
        </a:gs>
        <a:gs pos="83000">
          <a:srgbClr val="6AAC90">
            <a:lumMod val="45000"/>
            <a:lumOff val="55000"/>
          </a:srgbClr>
        </a:gs>
        <a:gs pos="100000">
          <a:srgbClr val="6AAC90">
            <a:lumMod val="30000"/>
            <a:lumOff val="70000"/>
          </a:srgbClr>
        </a:gs>
      </a:gsLst>
      <a:lin ang="5400000" scaled="1"/>
      <a:tileRect/>
    </a:gradFill>
    <a:ln w="9525" cap="flat" cmpd="sng" algn="ctr">
      <a:no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E0BCF-12B8-410F-A34A-7CF8115C0759}"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EA9D05DC-3C87-4F35-808B-F05DC65A1643}">
      <dgm:prSet phldrT="[Text]"/>
      <dgm:spPr/>
      <dgm:t>
        <a:bodyPr/>
        <a:lstStyle/>
        <a:p>
          <a:r>
            <a:rPr lang="en-US" smtClean="0">
              <a:latin typeface="Century Gothic" panose="020B0502020202020204" pitchFamily="34" charset="0"/>
            </a:rPr>
            <a:t>Deliver integrated and innovative solutions</a:t>
          </a:r>
          <a:endParaRPr lang="en-US" dirty="0">
            <a:latin typeface="Century Gothic" panose="020B0502020202020204" pitchFamily="34" charset="0"/>
          </a:endParaRPr>
        </a:p>
      </dgm:t>
    </dgm:pt>
    <dgm:pt modelId="{6F37DCA8-E969-49E5-910D-291CA3FB6F58}" type="parTrans" cxnId="{3B8DC459-BC79-412E-BEA8-C992E5B7AC09}">
      <dgm:prSet/>
      <dgm:spPr/>
      <dgm:t>
        <a:bodyPr/>
        <a:lstStyle/>
        <a:p>
          <a:endParaRPr lang="en-US"/>
        </a:p>
      </dgm:t>
    </dgm:pt>
    <dgm:pt modelId="{C5FF2620-1AB2-42C4-BAF8-3643BE26732B}" type="sibTrans" cxnId="{3B8DC459-BC79-412E-BEA8-C992E5B7AC09}">
      <dgm:prSet/>
      <dgm:spPr/>
      <dgm:t>
        <a:bodyPr/>
        <a:lstStyle/>
        <a:p>
          <a:endParaRPr lang="en-US"/>
        </a:p>
      </dgm:t>
    </dgm:pt>
    <dgm:pt modelId="{2A282384-4EE7-4358-91A7-7B1B22A86536}">
      <dgm:prSet phldrT="[Text]"/>
      <dgm:spPr/>
      <dgm:t>
        <a:bodyPr/>
        <a:lstStyle/>
        <a:p>
          <a:r>
            <a:rPr lang="en-US" dirty="0" smtClean="0">
              <a:latin typeface="Arial Rounded MT Bold" panose="020F0704030504030204" pitchFamily="34" charset="0"/>
            </a:rPr>
            <a:t>Address the changing needs of our students and process partners using technology</a:t>
          </a:r>
          <a:endParaRPr lang="en-US" dirty="0">
            <a:latin typeface="Arial Rounded MT Bold" panose="020F0704030504030204" pitchFamily="34" charset="0"/>
          </a:endParaRPr>
        </a:p>
      </dgm:t>
    </dgm:pt>
    <dgm:pt modelId="{E527A20A-7698-4708-9297-D6988B73A5A9}" type="parTrans" cxnId="{5FAADFCA-AC00-46A4-8AB9-E30DB9E267D0}">
      <dgm:prSet/>
      <dgm:spPr/>
      <dgm:t>
        <a:bodyPr/>
        <a:lstStyle/>
        <a:p>
          <a:endParaRPr lang="en-US"/>
        </a:p>
      </dgm:t>
    </dgm:pt>
    <dgm:pt modelId="{632BC875-DE0E-4163-9B6C-BF82A169D480}" type="sibTrans" cxnId="{5FAADFCA-AC00-46A4-8AB9-E30DB9E267D0}">
      <dgm:prSet/>
      <dgm:spPr/>
      <dgm:t>
        <a:bodyPr/>
        <a:lstStyle/>
        <a:p>
          <a:endParaRPr lang="en-US"/>
        </a:p>
      </dgm:t>
    </dgm:pt>
    <dgm:pt modelId="{3920B115-0445-49D6-9BA9-71B4ADDF868B}">
      <dgm:prSet phldrT="[Text]"/>
      <dgm:spPr/>
      <dgm:t>
        <a:bodyPr/>
        <a:lstStyle/>
        <a:p>
          <a:r>
            <a:rPr lang="en-US" smtClean="0">
              <a:latin typeface="Century Gothic" panose="020B0502020202020204" pitchFamily="34" charset="0"/>
            </a:rPr>
            <a:t>Be the expert</a:t>
          </a:r>
          <a:endParaRPr lang="en-US" dirty="0">
            <a:latin typeface="Century Gothic" panose="020B0502020202020204" pitchFamily="34" charset="0"/>
          </a:endParaRPr>
        </a:p>
      </dgm:t>
    </dgm:pt>
    <dgm:pt modelId="{DA9E9E9F-E267-465E-BD3A-19D80A550B4E}" type="parTrans" cxnId="{85BBAA4A-21FB-49A7-A0B1-69E686F29063}">
      <dgm:prSet/>
      <dgm:spPr/>
      <dgm:t>
        <a:bodyPr/>
        <a:lstStyle/>
        <a:p>
          <a:endParaRPr lang="en-US"/>
        </a:p>
      </dgm:t>
    </dgm:pt>
    <dgm:pt modelId="{B33C5175-B0F5-4BC0-B9D2-937210904490}" type="sibTrans" cxnId="{85BBAA4A-21FB-49A7-A0B1-69E686F29063}">
      <dgm:prSet/>
      <dgm:spPr/>
      <dgm:t>
        <a:bodyPr/>
        <a:lstStyle/>
        <a:p>
          <a:endParaRPr lang="en-US"/>
        </a:p>
      </dgm:t>
    </dgm:pt>
    <dgm:pt modelId="{082A71E4-E1EE-4240-9BFA-E6648F40B6E1}">
      <dgm:prSet phldrT="[Text]"/>
      <dgm:spPr/>
      <dgm:t>
        <a:bodyPr/>
        <a:lstStyle/>
        <a:p>
          <a:r>
            <a:rPr lang="en-US" smtClean="0">
              <a:latin typeface="Arial Rounded MT Bold" panose="020F0704030504030204" pitchFamily="34" charset="0"/>
            </a:rPr>
            <a:t>Elevate SFS reputation and capabilities</a:t>
          </a:r>
          <a:endParaRPr lang="en-US" dirty="0"/>
        </a:p>
      </dgm:t>
    </dgm:pt>
    <dgm:pt modelId="{53AC9502-5DF2-4EC6-BA2E-BB05B51261EF}" type="parTrans" cxnId="{96B380F7-64FB-48E8-A077-32A6C6377D7A}">
      <dgm:prSet/>
      <dgm:spPr/>
      <dgm:t>
        <a:bodyPr/>
        <a:lstStyle/>
        <a:p>
          <a:endParaRPr lang="en-US"/>
        </a:p>
      </dgm:t>
    </dgm:pt>
    <dgm:pt modelId="{39185A3A-C513-4DCA-89E9-B00545D13064}" type="sibTrans" cxnId="{96B380F7-64FB-48E8-A077-32A6C6377D7A}">
      <dgm:prSet/>
      <dgm:spPr/>
      <dgm:t>
        <a:bodyPr/>
        <a:lstStyle/>
        <a:p>
          <a:endParaRPr lang="en-US"/>
        </a:p>
      </dgm:t>
    </dgm:pt>
    <dgm:pt modelId="{5365DC6A-0928-4FB8-972B-F588E2008E02}">
      <dgm:prSet phldrT="[Text]"/>
      <dgm:spPr/>
      <dgm:t>
        <a:bodyPr/>
        <a:lstStyle/>
        <a:p>
          <a:r>
            <a:rPr lang="en-US" smtClean="0">
              <a:latin typeface="Century Gothic" panose="020B0502020202020204" pitchFamily="34" charset="0"/>
            </a:rPr>
            <a:t>Strengthen relationships and engagement</a:t>
          </a:r>
          <a:endParaRPr lang="en-US" dirty="0">
            <a:latin typeface="Century Gothic" panose="020B0502020202020204" pitchFamily="34" charset="0"/>
          </a:endParaRPr>
        </a:p>
      </dgm:t>
    </dgm:pt>
    <dgm:pt modelId="{E3293828-9A55-4214-8890-2536009BE43D}" type="parTrans" cxnId="{EAEE8D8B-1979-41C7-9E13-29E685D6970F}">
      <dgm:prSet/>
      <dgm:spPr/>
      <dgm:t>
        <a:bodyPr/>
        <a:lstStyle/>
        <a:p>
          <a:endParaRPr lang="en-US"/>
        </a:p>
      </dgm:t>
    </dgm:pt>
    <dgm:pt modelId="{72F26BD7-3998-46A3-B9EC-23ED0A7691AD}" type="sibTrans" cxnId="{EAEE8D8B-1979-41C7-9E13-29E685D6970F}">
      <dgm:prSet/>
      <dgm:spPr/>
      <dgm:t>
        <a:bodyPr/>
        <a:lstStyle/>
        <a:p>
          <a:endParaRPr lang="en-US"/>
        </a:p>
      </dgm:t>
    </dgm:pt>
    <dgm:pt modelId="{101E4E63-4BEE-4746-B715-A1F47BDFCD6B}">
      <dgm:prSet phldrT="[Text]"/>
      <dgm:spPr/>
      <dgm:t>
        <a:bodyPr/>
        <a:lstStyle/>
        <a:p>
          <a:r>
            <a:rPr lang="en-US" smtClean="0">
              <a:latin typeface="Arial Rounded MT Bold" panose="020F0704030504030204" pitchFamily="34" charset="0"/>
            </a:rPr>
            <a:t>Cultivate external relationships and collaboration</a:t>
          </a:r>
          <a:endParaRPr lang="en-US" dirty="0"/>
        </a:p>
      </dgm:t>
    </dgm:pt>
    <dgm:pt modelId="{7B8E2E01-8FAD-4AAE-82AB-11E18069B16E}" type="parTrans" cxnId="{8AD79F93-E4EC-4EAF-B8F7-5F2241F995C0}">
      <dgm:prSet/>
      <dgm:spPr/>
      <dgm:t>
        <a:bodyPr/>
        <a:lstStyle/>
        <a:p>
          <a:endParaRPr lang="en-US"/>
        </a:p>
      </dgm:t>
    </dgm:pt>
    <dgm:pt modelId="{17AE8E66-7960-44C2-B814-A05D16752055}" type="sibTrans" cxnId="{8AD79F93-E4EC-4EAF-B8F7-5F2241F995C0}">
      <dgm:prSet/>
      <dgm:spPr/>
      <dgm:t>
        <a:bodyPr/>
        <a:lstStyle/>
        <a:p>
          <a:endParaRPr lang="en-US"/>
        </a:p>
      </dgm:t>
    </dgm:pt>
    <dgm:pt modelId="{BF3EB3D4-1AA3-4C5F-B4C1-7CC5CAAB8890}">
      <dgm:prSet phldrT="[Text]"/>
      <dgm:spPr/>
      <dgm:t>
        <a:bodyPr/>
        <a:lstStyle/>
        <a:p>
          <a:r>
            <a:rPr lang="en-US" smtClean="0">
              <a:latin typeface="Century Gothic" panose="020B0502020202020204" pitchFamily="34" charset="0"/>
            </a:rPr>
            <a:t>Empower and prepare team</a:t>
          </a:r>
          <a:endParaRPr lang="en-US" dirty="0">
            <a:latin typeface="Century Gothic" panose="020B0502020202020204" pitchFamily="34" charset="0"/>
          </a:endParaRPr>
        </a:p>
      </dgm:t>
    </dgm:pt>
    <dgm:pt modelId="{03323D5B-697E-494C-A892-1D663C01E5CA}" type="parTrans" cxnId="{F003C747-9AB9-4AC8-A7C6-03AB2826C77D}">
      <dgm:prSet/>
      <dgm:spPr/>
      <dgm:t>
        <a:bodyPr/>
        <a:lstStyle/>
        <a:p>
          <a:endParaRPr lang="en-US"/>
        </a:p>
      </dgm:t>
    </dgm:pt>
    <dgm:pt modelId="{2CF3C00A-9E59-497F-96F0-FF670034B256}" type="sibTrans" cxnId="{F003C747-9AB9-4AC8-A7C6-03AB2826C77D}">
      <dgm:prSet/>
      <dgm:spPr/>
      <dgm:t>
        <a:bodyPr/>
        <a:lstStyle/>
        <a:p>
          <a:endParaRPr lang="en-US"/>
        </a:p>
      </dgm:t>
    </dgm:pt>
    <dgm:pt modelId="{157AFF6C-A314-44C3-BF33-3D2F19B7D4C1}">
      <dgm:prSet/>
      <dgm:spPr/>
      <dgm:t>
        <a:bodyPr/>
        <a:lstStyle/>
        <a:p>
          <a:r>
            <a:rPr lang="en-US" smtClean="0">
              <a:latin typeface="Arial Rounded MT Bold" panose="020F0704030504030204" pitchFamily="34" charset="0"/>
            </a:rPr>
            <a:t>Increase recognition by our peers and clients as being knowledgeable, supportive, resourceful and flexible</a:t>
          </a:r>
          <a:endParaRPr lang="en-US" dirty="0">
            <a:latin typeface="Arial Rounded MT Bold" panose="020F0704030504030204" pitchFamily="34" charset="0"/>
          </a:endParaRPr>
        </a:p>
      </dgm:t>
    </dgm:pt>
    <dgm:pt modelId="{D5962EE0-BE0C-4E46-B803-E52808E184EF}" type="parTrans" cxnId="{AD3CB1C0-717E-4665-8145-5DFB091F4EE3}">
      <dgm:prSet/>
      <dgm:spPr/>
      <dgm:t>
        <a:bodyPr/>
        <a:lstStyle/>
        <a:p>
          <a:endParaRPr lang="en-US"/>
        </a:p>
      </dgm:t>
    </dgm:pt>
    <dgm:pt modelId="{AC227DB8-A181-491D-B87D-BEBFFA9F73A2}" type="sibTrans" cxnId="{AD3CB1C0-717E-4665-8145-5DFB091F4EE3}">
      <dgm:prSet/>
      <dgm:spPr/>
      <dgm:t>
        <a:bodyPr/>
        <a:lstStyle/>
        <a:p>
          <a:endParaRPr lang="en-US"/>
        </a:p>
      </dgm:t>
    </dgm:pt>
    <dgm:pt modelId="{DF973E83-EDF6-4852-9A55-A08218D5B123}">
      <dgm:prSet phldrT="[Text]"/>
      <dgm:spPr/>
      <dgm:t>
        <a:bodyPr/>
        <a:lstStyle/>
        <a:p>
          <a:r>
            <a:rPr lang="en-US" dirty="0" smtClean="0">
              <a:latin typeface="Arial Rounded MT Bold" panose="020F0704030504030204" pitchFamily="34" charset="0"/>
            </a:rPr>
            <a:t>Broaden student impact</a:t>
          </a:r>
          <a:endParaRPr lang="en-US" dirty="0">
            <a:latin typeface="Arial Rounded MT Bold" panose="020F0704030504030204" pitchFamily="34" charset="0"/>
          </a:endParaRPr>
        </a:p>
      </dgm:t>
    </dgm:pt>
    <dgm:pt modelId="{6077D826-BD21-4F54-8EF0-83CFC0E38068}" type="parTrans" cxnId="{88C70CB2-D43C-418E-8D0E-A6E9014F67EF}">
      <dgm:prSet/>
      <dgm:spPr/>
      <dgm:t>
        <a:bodyPr/>
        <a:lstStyle/>
        <a:p>
          <a:endParaRPr lang="en-US"/>
        </a:p>
      </dgm:t>
    </dgm:pt>
    <dgm:pt modelId="{39C551EE-CE97-4BC7-8ADE-9442632466B4}" type="sibTrans" cxnId="{88C70CB2-D43C-418E-8D0E-A6E9014F67EF}">
      <dgm:prSet/>
      <dgm:spPr/>
      <dgm:t>
        <a:bodyPr/>
        <a:lstStyle/>
        <a:p>
          <a:endParaRPr lang="en-US"/>
        </a:p>
      </dgm:t>
    </dgm:pt>
    <dgm:pt modelId="{524183D8-A8AC-4A89-931C-404D6A1DAE46}">
      <dgm:prSet phldrT="[Text]"/>
      <dgm:spPr/>
      <dgm:t>
        <a:bodyPr/>
        <a:lstStyle/>
        <a:p>
          <a:r>
            <a:rPr lang="en-US" smtClean="0">
              <a:latin typeface="Arial Rounded MT Bold" panose="020F0704030504030204" pitchFamily="34" charset="0"/>
            </a:rPr>
            <a:t>Promote knowledge sharing and succession planning</a:t>
          </a:r>
          <a:endParaRPr lang="en-US" dirty="0"/>
        </a:p>
      </dgm:t>
    </dgm:pt>
    <dgm:pt modelId="{90B5F37C-F7A1-4187-A198-93D00C76338C}" type="parTrans" cxnId="{CD25A887-7672-47EF-9712-2974AF413B85}">
      <dgm:prSet/>
      <dgm:spPr/>
      <dgm:t>
        <a:bodyPr/>
        <a:lstStyle/>
        <a:p>
          <a:endParaRPr lang="en-US"/>
        </a:p>
      </dgm:t>
    </dgm:pt>
    <dgm:pt modelId="{E459F289-33BD-4F93-9031-BAF984378D5F}" type="sibTrans" cxnId="{CD25A887-7672-47EF-9712-2974AF413B85}">
      <dgm:prSet/>
      <dgm:spPr/>
      <dgm:t>
        <a:bodyPr/>
        <a:lstStyle/>
        <a:p>
          <a:endParaRPr lang="en-US"/>
        </a:p>
      </dgm:t>
    </dgm:pt>
    <dgm:pt modelId="{BDFE76E0-C372-49A0-A649-A1BEFD080031}">
      <dgm:prSet phldrT="[Text]"/>
      <dgm:spPr/>
      <dgm:t>
        <a:bodyPr/>
        <a:lstStyle/>
        <a:p>
          <a:r>
            <a:rPr lang="en-US" smtClean="0">
              <a:latin typeface="Arial Rounded MT Bold" panose="020F0704030504030204" pitchFamily="34" charset="0"/>
            </a:rPr>
            <a:t>Encourage creativity and innovation</a:t>
          </a:r>
          <a:endParaRPr lang="en-US" dirty="0"/>
        </a:p>
      </dgm:t>
    </dgm:pt>
    <dgm:pt modelId="{E598370F-B0FD-4282-AE67-6ABEA489B591}" type="parTrans" cxnId="{209FE268-0BCE-47E6-89EB-20E2027ED356}">
      <dgm:prSet/>
      <dgm:spPr/>
      <dgm:t>
        <a:bodyPr/>
        <a:lstStyle/>
        <a:p>
          <a:endParaRPr lang="en-US"/>
        </a:p>
      </dgm:t>
    </dgm:pt>
    <dgm:pt modelId="{86DF10C2-BBB1-4509-9127-85BEE65090A8}" type="sibTrans" cxnId="{209FE268-0BCE-47E6-89EB-20E2027ED356}">
      <dgm:prSet/>
      <dgm:spPr/>
      <dgm:t>
        <a:bodyPr/>
        <a:lstStyle/>
        <a:p>
          <a:endParaRPr lang="en-US"/>
        </a:p>
      </dgm:t>
    </dgm:pt>
    <dgm:pt modelId="{98E8DC24-D641-4EE6-A214-8E34CAF63C04}" type="pres">
      <dgm:prSet presAssocID="{558E0BCF-12B8-410F-A34A-7CF8115C0759}" presName="theList" presStyleCnt="0">
        <dgm:presLayoutVars>
          <dgm:dir/>
          <dgm:animLvl val="lvl"/>
          <dgm:resizeHandles val="exact"/>
        </dgm:presLayoutVars>
      </dgm:prSet>
      <dgm:spPr/>
      <dgm:t>
        <a:bodyPr/>
        <a:lstStyle/>
        <a:p>
          <a:endParaRPr lang="en-US"/>
        </a:p>
      </dgm:t>
    </dgm:pt>
    <dgm:pt modelId="{71D83DA2-5A97-48B6-89EA-D085BD9A47F4}" type="pres">
      <dgm:prSet presAssocID="{EA9D05DC-3C87-4F35-808B-F05DC65A1643}" presName="compNode" presStyleCnt="0"/>
      <dgm:spPr/>
      <dgm:t>
        <a:bodyPr/>
        <a:lstStyle/>
        <a:p>
          <a:endParaRPr lang="en-US"/>
        </a:p>
      </dgm:t>
    </dgm:pt>
    <dgm:pt modelId="{3FB61699-2595-4F87-AEDF-5190D8EF0616}" type="pres">
      <dgm:prSet presAssocID="{EA9D05DC-3C87-4F35-808B-F05DC65A1643}" presName="aNode" presStyleLbl="bgShp" presStyleIdx="0" presStyleCnt="4"/>
      <dgm:spPr/>
      <dgm:t>
        <a:bodyPr/>
        <a:lstStyle/>
        <a:p>
          <a:endParaRPr lang="en-US"/>
        </a:p>
      </dgm:t>
    </dgm:pt>
    <dgm:pt modelId="{831ACCDB-D9F0-4DD8-BF09-8218F472B357}" type="pres">
      <dgm:prSet presAssocID="{EA9D05DC-3C87-4F35-808B-F05DC65A1643}" presName="textNode" presStyleLbl="bgShp" presStyleIdx="0" presStyleCnt="4"/>
      <dgm:spPr/>
      <dgm:t>
        <a:bodyPr/>
        <a:lstStyle/>
        <a:p>
          <a:endParaRPr lang="en-US"/>
        </a:p>
      </dgm:t>
    </dgm:pt>
    <dgm:pt modelId="{FBA4D6F4-A253-415C-9A31-4EB566C49137}" type="pres">
      <dgm:prSet presAssocID="{EA9D05DC-3C87-4F35-808B-F05DC65A1643}" presName="compChildNode" presStyleCnt="0"/>
      <dgm:spPr/>
      <dgm:t>
        <a:bodyPr/>
        <a:lstStyle/>
        <a:p>
          <a:endParaRPr lang="en-US"/>
        </a:p>
      </dgm:t>
    </dgm:pt>
    <dgm:pt modelId="{A7E00A32-6B5E-451D-83FA-F361FBD36BAF}" type="pres">
      <dgm:prSet presAssocID="{EA9D05DC-3C87-4F35-808B-F05DC65A1643}" presName="theInnerList" presStyleCnt="0"/>
      <dgm:spPr/>
      <dgm:t>
        <a:bodyPr/>
        <a:lstStyle/>
        <a:p>
          <a:endParaRPr lang="en-US"/>
        </a:p>
      </dgm:t>
    </dgm:pt>
    <dgm:pt modelId="{6FC9DB16-E1A1-4F07-A8EC-9DBA17543956}" type="pres">
      <dgm:prSet presAssocID="{2A282384-4EE7-4358-91A7-7B1B22A86536}" presName="childNode" presStyleLbl="node1" presStyleIdx="0" presStyleCnt="7">
        <dgm:presLayoutVars>
          <dgm:bulletEnabled val="1"/>
        </dgm:presLayoutVars>
      </dgm:prSet>
      <dgm:spPr/>
      <dgm:t>
        <a:bodyPr/>
        <a:lstStyle/>
        <a:p>
          <a:endParaRPr lang="en-US"/>
        </a:p>
      </dgm:t>
    </dgm:pt>
    <dgm:pt modelId="{C00280D2-4289-4118-818B-1C5B277C5245}" type="pres">
      <dgm:prSet presAssocID="{EA9D05DC-3C87-4F35-808B-F05DC65A1643}" presName="aSpace" presStyleCnt="0"/>
      <dgm:spPr/>
      <dgm:t>
        <a:bodyPr/>
        <a:lstStyle/>
        <a:p>
          <a:endParaRPr lang="en-US"/>
        </a:p>
      </dgm:t>
    </dgm:pt>
    <dgm:pt modelId="{C5F5CC70-64FB-4649-8FDE-1415DCED6CC5}" type="pres">
      <dgm:prSet presAssocID="{3920B115-0445-49D6-9BA9-71B4ADDF868B}" presName="compNode" presStyleCnt="0"/>
      <dgm:spPr/>
      <dgm:t>
        <a:bodyPr/>
        <a:lstStyle/>
        <a:p>
          <a:endParaRPr lang="en-US"/>
        </a:p>
      </dgm:t>
    </dgm:pt>
    <dgm:pt modelId="{7DAB62B5-4679-4EAB-8CFF-7C5AF5B42439}" type="pres">
      <dgm:prSet presAssocID="{3920B115-0445-49D6-9BA9-71B4ADDF868B}" presName="aNode" presStyleLbl="bgShp" presStyleIdx="1" presStyleCnt="4"/>
      <dgm:spPr/>
      <dgm:t>
        <a:bodyPr/>
        <a:lstStyle/>
        <a:p>
          <a:endParaRPr lang="en-US"/>
        </a:p>
      </dgm:t>
    </dgm:pt>
    <dgm:pt modelId="{C9829D8D-F0B3-4E1F-A9CA-BCF21C181733}" type="pres">
      <dgm:prSet presAssocID="{3920B115-0445-49D6-9BA9-71B4ADDF868B}" presName="textNode" presStyleLbl="bgShp" presStyleIdx="1" presStyleCnt="4"/>
      <dgm:spPr/>
      <dgm:t>
        <a:bodyPr/>
        <a:lstStyle/>
        <a:p>
          <a:endParaRPr lang="en-US"/>
        </a:p>
      </dgm:t>
    </dgm:pt>
    <dgm:pt modelId="{E936781F-04FA-41C8-A893-DD2CE83D785D}" type="pres">
      <dgm:prSet presAssocID="{3920B115-0445-49D6-9BA9-71B4ADDF868B}" presName="compChildNode" presStyleCnt="0"/>
      <dgm:spPr/>
      <dgm:t>
        <a:bodyPr/>
        <a:lstStyle/>
        <a:p>
          <a:endParaRPr lang="en-US"/>
        </a:p>
      </dgm:t>
    </dgm:pt>
    <dgm:pt modelId="{A9EC7686-0E0A-4A03-A0C0-C7680473DDEA}" type="pres">
      <dgm:prSet presAssocID="{3920B115-0445-49D6-9BA9-71B4ADDF868B}" presName="theInnerList" presStyleCnt="0"/>
      <dgm:spPr/>
      <dgm:t>
        <a:bodyPr/>
        <a:lstStyle/>
        <a:p>
          <a:endParaRPr lang="en-US"/>
        </a:p>
      </dgm:t>
    </dgm:pt>
    <dgm:pt modelId="{9A1A370D-D6E8-43FA-9EA1-BE2FAB8A7286}" type="pres">
      <dgm:prSet presAssocID="{157AFF6C-A314-44C3-BF33-3D2F19B7D4C1}" presName="childNode" presStyleLbl="node1" presStyleIdx="1" presStyleCnt="7">
        <dgm:presLayoutVars>
          <dgm:bulletEnabled val="1"/>
        </dgm:presLayoutVars>
      </dgm:prSet>
      <dgm:spPr/>
      <dgm:t>
        <a:bodyPr/>
        <a:lstStyle/>
        <a:p>
          <a:endParaRPr lang="en-US"/>
        </a:p>
      </dgm:t>
    </dgm:pt>
    <dgm:pt modelId="{01718256-D78D-4B49-9E8C-DF206BDA8C03}" type="pres">
      <dgm:prSet presAssocID="{157AFF6C-A314-44C3-BF33-3D2F19B7D4C1}" presName="aSpace2" presStyleCnt="0"/>
      <dgm:spPr/>
      <dgm:t>
        <a:bodyPr/>
        <a:lstStyle/>
        <a:p>
          <a:endParaRPr lang="en-US"/>
        </a:p>
      </dgm:t>
    </dgm:pt>
    <dgm:pt modelId="{84168719-77AB-4A5E-8E22-F776A2E6B62B}" type="pres">
      <dgm:prSet presAssocID="{082A71E4-E1EE-4240-9BFA-E6648F40B6E1}" presName="childNode" presStyleLbl="node1" presStyleIdx="2" presStyleCnt="7">
        <dgm:presLayoutVars>
          <dgm:bulletEnabled val="1"/>
        </dgm:presLayoutVars>
      </dgm:prSet>
      <dgm:spPr/>
      <dgm:t>
        <a:bodyPr/>
        <a:lstStyle/>
        <a:p>
          <a:endParaRPr lang="en-US"/>
        </a:p>
      </dgm:t>
    </dgm:pt>
    <dgm:pt modelId="{623DC22D-3DBC-4939-A6AF-F49E7CE660CD}" type="pres">
      <dgm:prSet presAssocID="{3920B115-0445-49D6-9BA9-71B4ADDF868B}" presName="aSpace" presStyleCnt="0"/>
      <dgm:spPr/>
      <dgm:t>
        <a:bodyPr/>
        <a:lstStyle/>
        <a:p>
          <a:endParaRPr lang="en-US"/>
        </a:p>
      </dgm:t>
    </dgm:pt>
    <dgm:pt modelId="{744BC896-6693-4265-97A4-7BFD37760384}" type="pres">
      <dgm:prSet presAssocID="{5365DC6A-0928-4FB8-972B-F588E2008E02}" presName="compNode" presStyleCnt="0"/>
      <dgm:spPr/>
      <dgm:t>
        <a:bodyPr/>
        <a:lstStyle/>
        <a:p>
          <a:endParaRPr lang="en-US"/>
        </a:p>
      </dgm:t>
    </dgm:pt>
    <dgm:pt modelId="{5A7A7EFC-9D37-4C7F-8A1F-136ACD916E99}" type="pres">
      <dgm:prSet presAssocID="{5365DC6A-0928-4FB8-972B-F588E2008E02}" presName="aNode" presStyleLbl="bgShp" presStyleIdx="2" presStyleCnt="4"/>
      <dgm:spPr/>
      <dgm:t>
        <a:bodyPr/>
        <a:lstStyle/>
        <a:p>
          <a:endParaRPr lang="en-US"/>
        </a:p>
      </dgm:t>
    </dgm:pt>
    <dgm:pt modelId="{13EE053B-BDBC-48AB-BE09-8FEA7B437734}" type="pres">
      <dgm:prSet presAssocID="{5365DC6A-0928-4FB8-972B-F588E2008E02}" presName="textNode" presStyleLbl="bgShp" presStyleIdx="2" presStyleCnt="4"/>
      <dgm:spPr/>
      <dgm:t>
        <a:bodyPr/>
        <a:lstStyle/>
        <a:p>
          <a:endParaRPr lang="en-US"/>
        </a:p>
      </dgm:t>
    </dgm:pt>
    <dgm:pt modelId="{A322DFB3-6EAF-4FD7-9BAD-9AA3446F616E}" type="pres">
      <dgm:prSet presAssocID="{5365DC6A-0928-4FB8-972B-F588E2008E02}" presName="compChildNode" presStyleCnt="0"/>
      <dgm:spPr/>
      <dgm:t>
        <a:bodyPr/>
        <a:lstStyle/>
        <a:p>
          <a:endParaRPr lang="en-US"/>
        </a:p>
      </dgm:t>
    </dgm:pt>
    <dgm:pt modelId="{30419A4E-D0E2-47FE-ACCE-605DF969FEC2}" type="pres">
      <dgm:prSet presAssocID="{5365DC6A-0928-4FB8-972B-F588E2008E02}" presName="theInnerList" presStyleCnt="0"/>
      <dgm:spPr/>
      <dgm:t>
        <a:bodyPr/>
        <a:lstStyle/>
        <a:p>
          <a:endParaRPr lang="en-US"/>
        </a:p>
      </dgm:t>
    </dgm:pt>
    <dgm:pt modelId="{598E9B7B-3CD1-4977-A52D-6847E5F5894B}" type="pres">
      <dgm:prSet presAssocID="{101E4E63-4BEE-4746-B715-A1F47BDFCD6B}" presName="childNode" presStyleLbl="node1" presStyleIdx="3" presStyleCnt="7">
        <dgm:presLayoutVars>
          <dgm:bulletEnabled val="1"/>
        </dgm:presLayoutVars>
      </dgm:prSet>
      <dgm:spPr/>
      <dgm:t>
        <a:bodyPr/>
        <a:lstStyle/>
        <a:p>
          <a:endParaRPr lang="en-US"/>
        </a:p>
      </dgm:t>
    </dgm:pt>
    <dgm:pt modelId="{8433F02A-9A98-4454-8374-DFA99FAC559D}" type="pres">
      <dgm:prSet presAssocID="{101E4E63-4BEE-4746-B715-A1F47BDFCD6B}" presName="aSpace2" presStyleCnt="0"/>
      <dgm:spPr/>
      <dgm:t>
        <a:bodyPr/>
        <a:lstStyle/>
        <a:p>
          <a:endParaRPr lang="en-US"/>
        </a:p>
      </dgm:t>
    </dgm:pt>
    <dgm:pt modelId="{AAFF0B2A-74A7-4C6A-A36A-FBACB14890BB}" type="pres">
      <dgm:prSet presAssocID="{DF973E83-EDF6-4852-9A55-A08218D5B123}" presName="childNode" presStyleLbl="node1" presStyleIdx="4" presStyleCnt="7">
        <dgm:presLayoutVars>
          <dgm:bulletEnabled val="1"/>
        </dgm:presLayoutVars>
      </dgm:prSet>
      <dgm:spPr/>
      <dgm:t>
        <a:bodyPr/>
        <a:lstStyle/>
        <a:p>
          <a:endParaRPr lang="en-US"/>
        </a:p>
      </dgm:t>
    </dgm:pt>
    <dgm:pt modelId="{49A91B37-E177-44A4-82CA-AABEF5A93092}" type="pres">
      <dgm:prSet presAssocID="{5365DC6A-0928-4FB8-972B-F588E2008E02}" presName="aSpace" presStyleCnt="0"/>
      <dgm:spPr/>
      <dgm:t>
        <a:bodyPr/>
        <a:lstStyle/>
        <a:p>
          <a:endParaRPr lang="en-US"/>
        </a:p>
      </dgm:t>
    </dgm:pt>
    <dgm:pt modelId="{381E6D9D-14D1-419F-9DF1-C370BE564186}" type="pres">
      <dgm:prSet presAssocID="{BF3EB3D4-1AA3-4C5F-B4C1-7CC5CAAB8890}" presName="compNode" presStyleCnt="0"/>
      <dgm:spPr/>
      <dgm:t>
        <a:bodyPr/>
        <a:lstStyle/>
        <a:p>
          <a:endParaRPr lang="en-US"/>
        </a:p>
      </dgm:t>
    </dgm:pt>
    <dgm:pt modelId="{79CAEC05-F19E-4CC8-891C-B4920D848BA2}" type="pres">
      <dgm:prSet presAssocID="{BF3EB3D4-1AA3-4C5F-B4C1-7CC5CAAB8890}" presName="aNode" presStyleLbl="bgShp" presStyleIdx="3" presStyleCnt="4"/>
      <dgm:spPr/>
      <dgm:t>
        <a:bodyPr/>
        <a:lstStyle/>
        <a:p>
          <a:endParaRPr lang="en-US"/>
        </a:p>
      </dgm:t>
    </dgm:pt>
    <dgm:pt modelId="{E90C5D79-8B30-4E27-AB7D-4E210C19E33F}" type="pres">
      <dgm:prSet presAssocID="{BF3EB3D4-1AA3-4C5F-B4C1-7CC5CAAB8890}" presName="textNode" presStyleLbl="bgShp" presStyleIdx="3" presStyleCnt="4"/>
      <dgm:spPr/>
      <dgm:t>
        <a:bodyPr/>
        <a:lstStyle/>
        <a:p>
          <a:endParaRPr lang="en-US"/>
        </a:p>
      </dgm:t>
    </dgm:pt>
    <dgm:pt modelId="{A0037012-4162-452D-96AE-78147A78A7D8}" type="pres">
      <dgm:prSet presAssocID="{BF3EB3D4-1AA3-4C5F-B4C1-7CC5CAAB8890}" presName="compChildNode" presStyleCnt="0"/>
      <dgm:spPr/>
      <dgm:t>
        <a:bodyPr/>
        <a:lstStyle/>
        <a:p>
          <a:endParaRPr lang="en-US"/>
        </a:p>
      </dgm:t>
    </dgm:pt>
    <dgm:pt modelId="{C86FFE0A-10C1-4848-BBF0-309574DD1273}" type="pres">
      <dgm:prSet presAssocID="{BF3EB3D4-1AA3-4C5F-B4C1-7CC5CAAB8890}" presName="theInnerList" presStyleCnt="0"/>
      <dgm:spPr/>
      <dgm:t>
        <a:bodyPr/>
        <a:lstStyle/>
        <a:p>
          <a:endParaRPr lang="en-US"/>
        </a:p>
      </dgm:t>
    </dgm:pt>
    <dgm:pt modelId="{D1BE58AD-7B7A-48F2-B1B9-6869AA2FFFC0}" type="pres">
      <dgm:prSet presAssocID="{524183D8-A8AC-4A89-931C-404D6A1DAE46}" presName="childNode" presStyleLbl="node1" presStyleIdx="5" presStyleCnt="7">
        <dgm:presLayoutVars>
          <dgm:bulletEnabled val="1"/>
        </dgm:presLayoutVars>
      </dgm:prSet>
      <dgm:spPr/>
      <dgm:t>
        <a:bodyPr/>
        <a:lstStyle/>
        <a:p>
          <a:endParaRPr lang="en-US"/>
        </a:p>
      </dgm:t>
    </dgm:pt>
    <dgm:pt modelId="{79CD86AA-227A-4456-B3E2-F320A1950D72}" type="pres">
      <dgm:prSet presAssocID="{524183D8-A8AC-4A89-931C-404D6A1DAE46}" presName="aSpace2" presStyleCnt="0"/>
      <dgm:spPr/>
      <dgm:t>
        <a:bodyPr/>
        <a:lstStyle/>
        <a:p>
          <a:endParaRPr lang="en-US"/>
        </a:p>
      </dgm:t>
    </dgm:pt>
    <dgm:pt modelId="{E98C53F8-CEB1-4639-8AC3-210A5578D13F}" type="pres">
      <dgm:prSet presAssocID="{BDFE76E0-C372-49A0-A649-A1BEFD080031}" presName="childNode" presStyleLbl="node1" presStyleIdx="6" presStyleCnt="7">
        <dgm:presLayoutVars>
          <dgm:bulletEnabled val="1"/>
        </dgm:presLayoutVars>
      </dgm:prSet>
      <dgm:spPr/>
      <dgm:t>
        <a:bodyPr/>
        <a:lstStyle/>
        <a:p>
          <a:endParaRPr lang="en-US"/>
        </a:p>
      </dgm:t>
    </dgm:pt>
  </dgm:ptLst>
  <dgm:cxnLst>
    <dgm:cxn modelId="{83FE616B-1500-425F-B3D0-1B0A3A7363C2}" type="presOf" srcId="{EA9D05DC-3C87-4F35-808B-F05DC65A1643}" destId="{831ACCDB-D9F0-4DD8-BF09-8218F472B357}" srcOrd="1" destOrd="0" presId="urn:microsoft.com/office/officeart/2005/8/layout/lProcess2"/>
    <dgm:cxn modelId="{09A5CFA4-F65D-41B2-AC29-428D1095D3C0}" type="presOf" srcId="{EA9D05DC-3C87-4F35-808B-F05DC65A1643}" destId="{3FB61699-2595-4F87-AEDF-5190D8EF0616}" srcOrd="0" destOrd="0" presId="urn:microsoft.com/office/officeart/2005/8/layout/lProcess2"/>
    <dgm:cxn modelId="{7A402176-589D-4E9C-950D-B7C8655AB7D6}" type="presOf" srcId="{BDFE76E0-C372-49A0-A649-A1BEFD080031}" destId="{E98C53F8-CEB1-4639-8AC3-210A5578D13F}" srcOrd="0" destOrd="0" presId="urn:microsoft.com/office/officeart/2005/8/layout/lProcess2"/>
    <dgm:cxn modelId="{96B380F7-64FB-48E8-A077-32A6C6377D7A}" srcId="{3920B115-0445-49D6-9BA9-71B4ADDF868B}" destId="{082A71E4-E1EE-4240-9BFA-E6648F40B6E1}" srcOrd="1" destOrd="0" parTransId="{53AC9502-5DF2-4EC6-BA2E-BB05B51261EF}" sibTransId="{39185A3A-C513-4DCA-89E9-B00545D13064}"/>
    <dgm:cxn modelId="{3B8DC459-BC79-412E-BEA8-C992E5B7AC09}" srcId="{558E0BCF-12B8-410F-A34A-7CF8115C0759}" destId="{EA9D05DC-3C87-4F35-808B-F05DC65A1643}" srcOrd="0" destOrd="0" parTransId="{6F37DCA8-E969-49E5-910D-291CA3FB6F58}" sibTransId="{C5FF2620-1AB2-42C4-BAF8-3643BE26732B}"/>
    <dgm:cxn modelId="{1C0E02F4-7705-44E2-8B58-E6C7C1D3538F}" type="presOf" srcId="{3920B115-0445-49D6-9BA9-71B4ADDF868B}" destId="{7DAB62B5-4679-4EAB-8CFF-7C5AF5B42439}" srcOrd="0" destOrd="0" presId="urn:microsoft.com/office/officeart/2005/8/layout/lProcess2"/>
    <dgm:cxn modelId="{A21A274F-D7ED-4EA0-9AD7-0E54FADC1412}" type="presOf" srcId="{558E0BCF-12B8-410F-A34A-7CF8115C0759}" destId="{98E8DC24-D641-4EE6-A214-8E34CAF63C04}" srcOrd="0" destOrd="0" presId="urn:microsoft.com/office/officeart/2005/8/layout/lProcess2"/>
    <dgm:cxn modelId="{8AD79F93-E4EC-4EAF-B8F7-5F2241F995C0}" srcId="{5365DC6A-0928-4FB8-972B-F588E2008E02}" destId="{101E4E63-4BEE-4746-B715-A1F47BDFCD6B}" srcOrd="0" destOrd="0" parTransId="{7B8E2E01-8FAD-4AAE-82AB-11E18069B16E}" sibTransId="{17AE8E66-7960-44C2-B814-A05D16752055}"/>
    <dgm:cxn modelId="{209FE268-0BCE-47E6-89EB-20E2027ED356}" srcId="{BF3EB3D4-1AA3-4C5F-B4C1-7CC5CAAB8890}" destId="{BDFE76E0-C372-49A0-A649-A1BEFD080031}" srcOrd="1" destOrd="0" parTransId="{E598370F-B0FD-4282-AE67-6ABEA489B591}" sibTransId="{86DF10C2-BBB1-4509-9127-85BEE65090A8}"/>
    <dgm:cxn modelId="{88C70CB2-D43C-418E-8D0E-A6E9014F67EF}" srcId="{5365DC6A-0928-4FB8-972B-F588E2008E02}" destId="{DF973E83-EDF6-4852-9A55-A08218D5B123}" srcOrd="1" destOrd="0" parTransId="{6077D826-BD21-4F54-8EF0-83CFC0E38068}" sibTransId="{39C551EE-CE97-4BC7-8ADE-9442632466B4}"/>
    <dgm:cxn modelId="{B0571CDC-79AB-4FF0-9CA7-758C777BB3D6}" type="presOf" srcId="{157AFF6C-A314-44C3-BF33-3D2F19B7D4C1}" destId="{9A1A370D-D6E8-43FA-9EA1-BE2FAB8A7286}" srcOrd="0" destOrd="0" presId="urn:microsoft.com/office/officeart/2005/8/layout/lProcess2"/>
    <dgm:cxn modelId="{0E9E7261-6A4D-4F18-A2B1-C7E2645EA2B6}" type="presOf" srcId="{5365DC6A-0928-4FB8-972B-F588E2008E02}" destId="{13EE053B-BDBC-48AB-BE09-8FEA7B437734}" srcOrd="1" destOrd="0" presId="urn:microsoft.com/office/officeart/2005/8/layout/lProcess2"/>
    <dgm:cxn modelId="{B1B76D0E-E447-4A1D-A2DD-022A7713420F}" type="presOf" srcId="{3920B115-0445-49D6-9BA9-71B4ADDF868B}" destId="{C9829D8D-F0B3-4E1F-A9CA-BCF21C181733}" srcOrd="1" destOrd="0" presId="urn:microsoft.com/office/officeart/2005/8/layout/lProcess2"/>
    <dgm:cxn modelId="{85BBAA4A-21FB-49A7-A0B1-69E686F29063}" srcId="{558E0BCF-12B8-410F-A34A-7CF8115C0759}" destId="{3920B115-0445-49D6-9BA9-71B4ADDF868B}" srcOrd="1" destOrd="0" parTransId="{DA9E9E9F-E267-465E-BD3A-19D80A550B4E}" sibTransId="{B33C5175-B0F5-4BC0-B9D2-937210904490}"/>
    <dgm:cxn modelId="{EAEE8D8B-1979-41C7-9E13-29E685D6970F}" srcId="{558E0BCF-12B8-410F-A34A-7CF8115C0759}" destId="{5365DC6A-0928-4FB8-972B-F588E2008E02}" srcOrd="2" destOrd="0" parTransId="{E3293828-9A55-4214-8890-2536009BE43D}" sibTransId="{72F26BD7-3998-46A3-B9EC-23ED0A7691AD}"/>
    <dgm:cxn modelId="{91AD7EFE-D0F8-474F-989D-CDD9A3E26B32}" type="presOf" srcId="{101E4E63-4BEE-4746-B715-A1F47BDFCD6B}" destId="{598E9B7B-3CD1-4977-A52D-6847E5F5894B}" srcOrd="0" destOrd="0" presId="urn:microsoft.com/office/officeart/2005/8/layout/lProcess2"/>
    <dgm:cxn modelId="{CD25A887-7672-47EF-9712-2974AF413B85}" srcId="{BF3EB3D4-1AA3-4C5F-B4C1-7CC5CAAB8890}" destId="{524183D8-A8AC-4A89-931C-404D6A1DAE46}" srcOrd="0" destOrd="0" parTransId="{90B5F37C-F7A1-4187-A198-93D00C76338C}" sibTransId="{E459F289-33BD-4F93-9031-BAF984378D5F}"/>
    <dgm:cxn modelId="{5FAADFCA-AC00-46A4-8AB9-E30DB9E267D0}" srcId="{EA9D05DC-3C87-4F35-808B-F05DC65A1643}" destId="{2A282384-4EE7-4358-91A7-7B1B22A86536}" srcOrd="0" destOrd="0" parTransId="{E527A20A-7698-4708-9297-D6988B73A5A9}" sibTransId="{632BC875-DE0E-4163-9B6C-BF82A169D480}"/>
    <dgm:cxn modelId="{F003C747-9AB9-4AC8-A7C6-03AB2826C77D}" srcId="{558E0BCF-12B8-410F-A34A-7CF8115C0759}" destId="{BF3EB3D4-1AA3-4C5F-B4C1-7CC5CAAB8890}" srcOrd="3" destOrd="0" parTransId="{03323D5B-697E-494C-A892-1D663C01E5CA}" sibTransId="{2CF3C00A-9E59-497F-96F0-FF670034B256}"/>
    <dgm:cxn modelId="{6AA3DF0F-F50D-488C-A3BD-910B97D87B5A}" type="presOf" srcId="{524183D8-A8AC-4A89-931C-404D6A1DAE46}" destId="{D1BE58AD-7B7A-48F2-B1B9-6869AA2FFFC0}" srcOrd="0" destOrd="0" presId="urn:microsoft.com/office/officeart/2005/8/layout/lProcess2"/>
    <dgm:cxn modelId="{AD3CB1C0-717E-4665-8145-5DFB091F4EE3}" srcId="{3920B115-0445-49D6-9BA9-71B4ADDF868B}" destId="{157AFF6C-A314-44C3-BF33-3D2F19B7D4C1}" srcOrd="0" destOrd="0" parTransId="{D5962EE0-BE0C-4E46-B803-E52808E184EF}" sibTransId="{AC227DB8-A181-491D-B87D-BEBFFA9F73A2}"/>
    <dgm:cxn modelId="{177C4DDF-1544-4523-B3AF-C1D4CE3D0991}" type="presOf" srcId="{DF973E83-EDF6-4852-9A55-A08218D5B123}" destId="{AAFF0B2A-74A7-4C6A-A36A-FBACB14890BB}" srcOrd="0" destOrd="0" presId="urn:microsoft.com/office/officeart/2005/8/layout/lProcess2"/>
    <dgm:cxn modelId="{986845F6-B2E1-4F9D-A0E4-A5912E267C06}" type="presOf" srcId="{BF3EB3D4-1AA3-4C5F-B4C1-7CC5CAAB8890}" destId="{79CAEC05-F19E-4CC8-891C-B4920D848BA2}" srcOrd="0" destOrd="0" presId="urn:microsoft.com/office/officeart/2005/8/layout/lProcess2"/>
    <dgm:cxn modelId="{8E6A9BB4-E37D-456A-AB2F-A1C55F579F07}" type="presOf" srcId="{BF3EB3D4-1AA3-4C5F-B4C1-7CC5CAAB8890}" destId="{E90C5D79-8B30-4E27-AB7D-4E210C19E33F}" srcOrd="1" destOrd="0" presId="urn:microsoft.com/office/officeart/2005/8/layout/lProcess2"/>
    <dgm:cxn modelId="{6EE030FA-31B5-45FD-8788-CF9A43CA8173}" type="presOf" srcId="{2A282384-4EE7-4358-91A7-7B1B22A86536}" destId="{6FC9DB16-E1A1-4F07-A8EC-9DBA17543956}" srcOrd="0" destOrd="0" presId="urn:microsoft.com/office/officeart/2005/8/layout/lProcess2"/>
    <dgm:cxn modelId="{48071A94-5B33-4719-B15F-C1BB33B854F2}" type="presOf" srcId="{5365DC6A-0928-4FB8-972B-F588E2008E02}" destId="{5A7A7EFC-9D37-4C7F-8A1F-136ACD916E99}" srcOrd="0" destOrd="0" presId="urn:microsoft.com/office/officeart/2005/8/layout/lProcess2"/>
    <dgm:cxn modelId="{CAA87F43-EB71-4C10-8FF5-EB9A43CD6B4C}" type="presOf" srcId="{082A71E4-E1EE-4240-9BFA-E6648F40B6E1}" destId="{84168719-77AB-4A5E-8E22-F776A2E6B62B}" srcOrd="0" destOrd="0" presId="urn:microsoft.com/office/officeart/2005/8/layout/lProcess2"/>
    <dgm:cxn modelId="{8AE5F97E-2067-4B2F-B8E7-DA3EA9EBBFAF}" type="presParOf" srcId="{98E8DC24-D641-4EE6-A214-8E34CAF63C04}" destId="{71D83DA2-5A97-48B6-89EA-D085BD9A47F4}" srcOrd="0" destOrd="0" presId="urn:microsoft.com/office/officeart/2005/8/layout/lProcess2"/>
    <dgm:cxn modelId="{865DE401-2B7F-4DD2-8324-9FB575A51055}" type="presParOf" srcId="{71D83DA2-5A97-48B6-89EA-D085BD9A47F4}" destId="{3FB61699-2595-4F87-AEDF-5190D8EF0616}" srcOrd="0" destOrd="0" presId="urn:microsoft.com/office/officeart/2005/8/layout/lProcess2"/>
    <dgm:cxn modelId="{00DBEED6-DE87-4607-B20F-FCCD28F2A412}" type="presParOf" srcId="{71D83DA2-5A97-48B6-89EA-D085BD9A47F4}" destId="{831ACCDB-D9F0-4DD8-BF09-8218F472B357}" srcOrd="1" destOrd="0" presId="urn:microsoft.com/office/officeart/2005/8/layout/lProcess2"/>
    <dgm:cxn modelId="{1A9D6AEC-BCD1-466C-A01D-6A1850737C50}" type="presParOf" srcId="{71D83DA2-5A97-48B6-89EA-D085BD9A47F4}" destId="{FBA4D6F4-A253-415C-9A31-4EB566C49137}" srcOrd="2" destOrd="0" presId="urn:microsoft.com/office/officeart/2005/8/layout/lProcess2"/>
    <dgm:cxn modelId="{A8A55940-3B40-485D-B4F1-31F3E5D5B434}" type="presParOf" srcId="{FBA4D6F4-A253-415C-9A31-4EB566C49137}" destId="{A7E00A32-6B5E-451D-83FA-F361FBD36BAF}" srcOrd="0" destOrd="0" presId="urn:microsoft.com/office/officeart/2005/8/layout/lProcess2"/>
    <dgm:cxn modelId="{37DA13F1-CDCB-46FB-9997-645294D4F15C}" type="presParOf" srcId="{A7E00A32-6B5E-451D-83FA-F361FBD36BAF}" destId="{6FC9DB16-E1A1-4F07-A8EC-9DBA17543956}" srcOrd="0" destOrd="0" presId="urn:microsoft.com/office/officeart/2005/8/layout/lProcess2"/>
    <dgm:cxn modelId="{11597E5C-9033-4439-95A8-58255526F148}" type="presParOf" srcId="{98E8DC24-D641-4EE6-A214-8E34CAF63C04}" destId="{C00280D2-4289-4118-818B-1C5B277C5245}" srcOrd="1" destOrd="0" presId="urn:microsoft.com/office/officeart/2005/8/layout/lProcess2"/>
    <dgm:cxn modelId="{C439E77F-A240-4D0C-B10A-7FAC4A5B45CB}" type="presParOf" srcId="{98E8DC24-D641-4EE6-A214-8E34CAF63C04}" destId="{C5F5CC70-64FB-4649-8FDE-1415DCED6CC5}" srcOrd="2" destOrd="0" presId="urn:microsoft.com/office/officeart/2005/8/layout/lProcess2"/>
    <dgm:cxn modelId="{F2AF26F0-051B-434E-9A37-7FA03ACB6904}" type="presParOf" srcId="{C5F5CC70-64FB-4649-8FDE-1415DCED6CC5}" destId="{7DAB62B5-4679-4EAB-8CFF-7C5AF5B42439}" srcOrd="0" destOrd="0" presId="urn:microsoft.com/office/officeart/2005/8/layout/lProcess2"/>
    <dgm:cxn modelId="{57724A98-1E81-4558-98A2-499F434EEF77}" type="presParOf" srcId="{C5F5CC70-64FB-4649-8FDE-1415DCED6CC5}" destId="{C9829D8D-F0B3-4E1F-A9CA-BCF21C181733}" srcOrd="1" destOrd="0" presId="urn:microsoft.com/office/officeart/2005/8/layout/lProcess2"/>
    <dgm:cxn modelId="{272B5B36-8472-42D5-9D76-01F3341F62C0}" type="presParOf" srcId="{C5F5CC70-64FB-4649-8FDE-1415DCED6CC5}" destId="{E936781F-04FA-41C8-A893-DD2CE83D785D}" srcOrd="2" destOrd="0" presId="urn:microsoft.com/office/officeart/2005/8/layout/lProcess2"/>
    <dgm:cxn modelId="{8B35D3AB-2950-46B3-848C-ACF341AC5B1A}" type="presParOf" srcId="{E936781F-04FA-41C8-A893-DD2CE83D785D}" destId="{A9EC7686-0E0A-4A03-A0C0-C7680473DDEA}" srcOrd="0" destOrd="0" presId="urn:microsoft.com/office/officeart/2005/8/layout/lProcess2"/>
    <dgm:cxn modelId="{A2D2EC41-43A3-492F-9A49-4B540B53A128}" type="presParOf" srcId="{A9EC7686-0E0A-4A03-A0C0-C7680473DDEA}" destId="{9A1A370D-D6E8-43FA-9EA1-BE2FAB8A7286}" srcOrd="0" destOrd="0" presId="urn:microsoft.com/office/officeart/2005/8/layout/lProcess2"/>
    <dgm:cxn modelId="{D53F6E78-90B4-44CC-AA13-97B56CE205B3}" type="presParOf" srcId="{A9EC7686-0E0A-4A03-A0C0-C7680473DDEA}" destId="{01718256-D78D-4B49-9E8C-DF206BDA8C03}" srcOrd="1" destOrd="0" presId="urn:microsoft.com/office/officeart/2005/8/layout/lProcess2"/>
    <dgm:cxn modelId="{DE89E679-FC97-4136-8937-52D6864886E6}" type="presParOf" srcId="{A9EC7686-0E0A-4A03-A0C0-C7680473DDEA}" destId="{84168719-77AB-4A5E-8E22-F776A2E6B62B}" srcOrd="2" destOrd="0" presId="urn:microsoft.com/office/officeart/2005/8/layout/lProcess2"/>
    <dgm:cxn modelId="{2DCF55B3-DC9A-49A2-BCCE-4667E5092683}" type="presParOf" srcId="{98E8DC24-D641-4EE6-A214-8E34CAF63C04}" destId="{623DC22D-3DBC-4939-A6AF-F49E7CE660CD}" srcOrd="3" destOrd="0" presId="urn:microsoft.com/office/officeart/2005/8/layout/lProcess2"/>
    <dgm:cxn modelId="{3AB09744-D0BC-4DAA-B0FD-E51B1A260E9E}" type="presParOf" srcId="{98E8DC24-D641-4EE6-A214-8E34CAF63C04}" destId="{744BC896-6693-4265-97A4-7BFD37760384}" srcOrd="4" destOrd="0" presId="urn:microsoft.com/office/officeart/2005/8/layout/lProcess2"/>
    <dgm:cxn modelId="{D9657C72-5115-46BE-8475-3359448025C8}" type="presParOf" srcId="{744BC896-6693-4265-97A4-7BFD37760384}" destId="{5A7A7EFC-9D37-4C7F-8A1F-136ACD916E99}" srcOrd="0" destOrd="0" presId="urn:microsoft.com/office/officeart/2005/8/layout/lProcess2"/>
    <dgm:cxn modelId="{13822B4C-72A4-4734-A7A4-73B1271FA132}" type="presParOf" srcId="{744BC896-6693-4265-97A4-7BFD37760384}" destId="{13EE053B-BDBC-48AB-BE09-8FEA7B437734}" srcOrd="1" destOrd="0" presId="urn:microsoft.com/office/officeart/2005/8/layout/lProcess2"/>
    <dgm:cxn modelId="{5A19D4B4-B54E-4BBC-BF54-A7E22016D5C3}" type="presParOf" srcId="{744BC896-6693-4265-97A4-7BFD37760384}" destId="{A322DFB3-6EAF-4FD7-9BAD-9AA3446F616E}" srcOrd="2" destOrd="0" presId="urn:microsoft.com/office/officeart/2005/8/layout/lProcess2"/>
    <dgm:cxn modelId="{B8C90C20-AEC6-4DD1-A594-8864C779D0BD}" type="presParOf" srcId="{A322DFB3-6EAF-4FD7-9BAD-9AA3446F616E}" destId="{30419A4E-D0E2-47FE-ACCE-605DF969FEC2}" srcOrd="0" destOrd="0" presId="urn:microsoft.com/office/officeart/2005/8/layout/lProcess2"/>
    <dgm:cxn modelId="{4CB8F078-660C-416F-B5C1-153053E1A5D5}" type="presParOf" srcId="{30419A4E-D0E2-47FE-ACCE-605DF969FEC2}" destId="{598E9B7B-3CD1-4977-A52D-6847E5F5894B}" srcOrd="0" destOrd="0" presId="urn:microsoft.com/office/officeart/2005/8/layout/lProcess2"/>
    <dgm:cxn modelId="{0D8E31E4-20B0-4902-BAD5-3597D329C657}" type="presParOf" srcId="{30419A4E-D0E2-47FE-ACCE-605DF969FEC2}" destId="{8433F02A-9A98-4454-8374-DFA99FAC559D}" srcOrd="1" destOrd="0" presId="urn:microsoft.com/office/officeart/2005/8/layout/lProcess2"/>
    <dgm:cxn modelId="{B9BA8F65-6084-4816-9D9B-C6E8DA5C2837}" type="presParOf" srcId="{30419A4E-D0E2-47FE-ACCE-605DF969FEC2}" destId="{AAFF0B2A-74A7-4C6A-A36A-FBACB14890BB}" srcOrd="2" destOrd="0" presId="urn:microsoft.com/office/officeart/2005/8/layout/lProcess2"/>
    <dgm:cxn modelId="{1C0620E0-4629-4CD3-9AA3-C6CFF4355B02}" type="presParOf" srcId="{98E8DC24-D641-4EE6-A214-8E34CAF63C04}" destId="{49A91B37-E177-44A4-82CA-AABEF5A93092}" srcOrd="5" destOrd="0" presId="urn:microsoft.com/office/officeart/2005/8/layout/lProcess2"/>
    <dgm:cxn modelId="{192B7593-BF36-47F2-B6C2-09973810B081}" type="presParOf" srcId="{98E8DC24-D641-4EE6-A214-8E34CAF63C04}" destId="{381E6D9D-14D1-419F-9DF1-C370BE564186}" srcOrd="6" destOrd="0" presId="urn:microsoft.com/office/officeart/2005/8/layout/lProcess2"/>
    <dgm:cxn modelId="{F0E816DB-B340-42F6-B0DA-B8BE4E2D43E3}" type="presParOf" srcId="{381E6D9D-14D1-419F-9DF1-C370BE564186}" destId="{79CAEC05-F19E-4CC8-891C-B4920D848BA2}" srcOrd="0" destOrd="0" presId="urn:microsoft.com/office/officeart/2005/8/layout/lProcess2"/>
    <dgm:cxn modelId="{C2BECD4E-E893-402C-9D8F-BBF08EA24BDF}" type="presParOf" srcId="{381E6D9D-14D1-419F-9DF1-C370BE564186}" destId="{E90C5D79-8B30-4E27-AB7D-4E210C19E33F}" srcOrd="1" destOrd="0" presId="urn:microsoft.com/office/officeart/2005/8/layout/lProcess2"/>
    <dgm:cxn modelId="{B507890A-01D4-440A-A79D-6CB118A28BE3}" type="presParOf" srcId="{381E6D9D-14D1-419F-9DF1-C370BE564186}" destId="{A0037012-4162-452D-96AE-78147A78A7D8}" srcOrd="2" destOrd="0" presId="urn:microsoft.com/office/officeart/2005/8/layout/lProcess2"/>
    <dgm:cxn modelId="{41657D13-ECBD-4923-97DB-AF49CB119A13}" type="presParOf" srcId="{A0037012-4162-452D-96AE-78147A78A7D8}" destId="{C86FFE0A-10C1-4848-BBF0-309574DD1273}" srcOrd="0" destOrd="0" presId="urn:microsoft.com/office/officeart/2005/8/layout/lProcess2"/>
    <dgm:cxn modelId="{7AA98EB0-9579-4979-A31B-F49C83DAA8A3}" type="presParOf" srcId="{C86FFE0A-10C1-4848-BBF0-309574DD1273}" destId="{D1BE58AD-7B7A-48F2-B1B9-6869AA2FFFC0}" srcOrd="0" destOrd="0" presId="urn:microsoft.com/office/officeart/2005/8/layout/lProcess2"/>
    <dgm:cxn modelId="{67EC6499-09B8-4642-A65F-98B3DF473C61}" type="presParOf" srcId="{C86FFE0A-10C1-4848-BBF0-309574DD1273}" destId="{79CD86AA-227A-4456-B3E2-F320A1950D72}" srcOrd="1" destOrd="0" presId="urn:microsoft.com/office/officeart/2005/8/layout/lProcess2"/>
    <dgm:cxn modelId="{BC518956-EB59-41A3-96E1-2F67CBC0A8E8}" type="presParOf" srcId="{C86FFE0A-10C1-4848-BBF0-309574DD1273}" destId="{E98C53F8-CEB1-4639-8AC3-210A5578D13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1699-2595-4F87-AEDF-5190D8EF0616}">
      <dsp:nvSpPr>
        <dsp:cNvPr id="0" name=""/>
        <dsp:cNvSpPr/>
      </dsp:nvSpPr>
      <dsp:spPr>
        <a:xfrm>
          <a:off x="2128" y="0"/>
          <a:ext cx="2089106" cy="430106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Century Gothic" panose="020B0502020202020204" pitchFamily="34" charset="0"/>
            </a:rPr>
            <a:t>Deliver integrated and innovative solutions</a:t>
          </a:r>
          <a:endParaRPr lang="en-US" sz="2000" kern="1200" dirty="0">
            <a:latin typeface="Century Gothic" panose="020B0502020202020204" pitchFamily="34" charset="0"/>
          </a:endParaRPr>
        </a:p>
      </dsp:txBody>
      <dsp:txXfrm>
        <a:off x="2128" y="0"/>
        <a:ext cx="2089106" cy="1290319"/>
      </dsp:txXfrm>
    </dsp:sp>
    <dsp:sp modelId="{6FC9DB16-E1A1-4F07-A8EC-9DBA17543956}">
      <dsp:nvSpPr>
        <dsp:cNvPr id="0" name=""/>
        <dsp:cNvSpPr/>
      </dsp:nvSpPr>
      <dsp:spPr>
        <a:xfrm>
          <a:off x="211039" y="1290319"/>
          <a:ext cx="1671285" cy="27956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Arial Rounded MT Bold" panose="020F0704030504030204" pitchFamily="34" charset="0"/>
            </a:rPr>
            <a:t>Address the changing needs of our students and process partners using technology</a:t>
          </a:r>
          <a:endParaRPr lang="en-US" sz="1200" kern="1200" dirty="0">
            <a:latin typeface="Arial Rounded MT Bold" panose="020F0704030504030204" pitchFamily="34" charset="0"/>
          </a:endParaRPr>
        </a:p>
      </dsp:txBody>
      <dsp:txXfrm>
        <a:off x="259989" y="1339269"/>
        <a:ext cx="1573385" cy="2697792"/>
      </dsp:txXfrm>
    </dsp:sp>
    <dsp:sp modelId="{7DAB62B5-4679-4EAB-8CFF-7C5AF5B42439}">
      <dsp:nvSpPr>
        <dsp:cNvPr id="0" name=""/>
        <dsp:cNvSpPr/>
      </dsp:nvSpPr>
      <dsp:spPr>
        <a:xfrm>
          <a:off x="2247918" y="0"/>
          <a:ext cx="2089106" cy="430106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Century Gothic" panose="020B0502020202020204" pitchFamily="34" charset="0"/>
            </a:rPr>
            <a:t>Be the expert</a:t>
          </a:r>
          <a:endParaRPr lang="en-US" sz="2000" kern="1200" dirty="0">
            <a:latin typeface="Century Gothic" panose="020B0502020202020204" pitchFamily="34" charset="0"/>
          </a:endParaRPr>
        </a:p>
      </dsp:txBody>
      <dsp:txXfrm>
        <a:off x="2247918" y="0"/>
        <a:ext cx="2089106" cy="1290319"/>
      </dsp:txXfrm>
    </dsp:sp>
    <dsp:sp modelId="{9A1A370D-D6E8-43FA-9EA1-BE2FAB8A7286}">
      <dsp:nvSpPr>
        <dsp:cNvPr id="0" name=""/>
        <dsp:cNvSpPr/>
      </dsp:nvSpPr>
      <dsp:spPr>
        <a:xfrm>
          <a:off x="2456829" y="1291579"/>
          <a:ext cx="1671285" cy="1296830"/>
        </a:xfrm>
        <a:prstGeom prst="roundRect">
          <a:avLst>
            <a:gd name="adj" fmla="val 10000"/>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smtClean="0">
              <a:latin typeface="Arial Rounded MT Bold" panose="020F0704030504030204" pitchFamily="34" charset="0"/>
            </a:rPr>
            <a:t>Increase recognition by our peers and clients as being knowledgeable, supportive, resourceful and flexible</a:t>
          </a:r>
          <a:endParaRPr lang="en-US" sz="1200" kern="1200" dirty="0">
            <a:latin typeface="Arial Rounded MT Bold" panose="020F0704030504030204" pitchFamily="34" charset="0"/>
          </a:endParaRPr>
        </a:p>
      </dsp:txBody>
      <dsp:txXfrm>
        <a:off x="2494812" y="1329562"/>
        <a:ext cx="1595319" cy="1220864"/>
      </dsp:txXfrm>
    </dsp:sp>
    <dsp:sp modelId="{84168719-77AB-4A5E-8E22-F776A2E6B62B}">
      <dsp:nvSpPr>
        <dsp:cNvPr id="0" name=""/>
        <dsp:cNvSpPr/>
      </dsp:nvSpPr>
      <dsp:spPr>
        <a:xfrm>
          <a:off x="2456829" y="2787922"/>
          <a:ext cx="1671285" cy="1296830"/>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smtClean="0">
              <a:latin typeface="Arial Rounded MT Bold" panose="020F0704030504030204" pitchFamily="34" charset="0"/>
            </a:rPr>
            <a:t>Elevate SFS reputation and capabilities</a:t>
          </a:r>
          <a:endParaRPr lang="en-US" sz="1200" kern="1200" dirty="0"/>
        </a:p>
      </dsp:txBody>
      <dsp:txXfrm>
        <a:off x="2494812" y="2825905"/>
        <a:ext cx="1595319" cy="1220864"/>
      </dsp:txXfrm>
    </dsp:sp>
    <dsp:sp modelId="{5A7A7EFC-9D37-4C7F-8A1F-136ACD916E99}">
      <dsp:nvSpPr>
        <dsp:cNvPr id="0" name=""/>
        <dsp:cNvSpPr/>
      </dsp:nvSpPr>
      <dsp:spPr>
        <a:xfrm>
          <a:off x="4493707" y="0"/>
          <a:ext cx="2089106" cy="430106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Century Gothic" panose="020B0502020202020204" pitchFamily="34" charset="0"/>
            </a:rPr>
            <a:t>Strengthen relationships and engagement</a:t>
          </a:r>
          <a:endParaRPr lang="en-US" sz="2000" kern="1200" dirty="0">
            <a:latin typeface="Century Gothic" panose="020B0502020202020204" pitchFamily="34" charset="0"/>
          </a:endParaRPr>
        </a:p>
      </dsp:txBody>
      <dsp:txXfrm>
        <a:off x="4493707" y="0"/>
        <a:ext cx="2089106" cy="1290319"/>
      </dsp:txXfrm>
    </dsp:sp>
    <dsp:sp modelId="{598E9B7B-3CD1-4977-A52D-6847E5F5894B}">
      <dsp:nvSpPr>
        <dsp:cNvPr id="0" name=""/>
        <dsp:cNvSpPr/>
      </dsp:nvSpPr>
      <dsp:spPr>
        <a:xfrm>
          <a:off x="4702618" y="1291579"/>
          <a:ext cx="1671285" cy="129683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smtClean="0">
              <a:latin typeface="Arial Rounded MT Bold" panose="020F0704030504030204" pitchFamily="34" charset="0"/>
            </a:rPr>
            <a:t>Cultivate external relationships and collaboration</a:t>
          </a:r>
          <a:endParaRPr lang="en-US" sz="1200" kern="1200" dirty="0"/>
        </a:p>
      </dsp:txBody>
      <dsp:txXfrm>
        <a:off x="4740601" y="1329562"/>
        <a:ext cx="1595319" cy="1220864"/>
      </dsp:txXfrm>
    </dsp:sp>
    <dsp:sp modelId="{AAFF0B2A-74A7-4C6A-A36A-FBACB14890BB}">
      <dsp:nvSpPr>
        <dsp:cNvPr id="0" name=""/>
        <dsp:cNvSpPr/>
      </dsp:nvSpPr>
      <dsp:spPr>
        <a:xfrm>
          <a:off x="4702618" y="2787922"/>
          <a:ext cx="1671285" cy="1296830"/>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latin typeface="Arial Rounded MT Bold" panose="020F0704030504030204" pitchFamily="34" charset="0"/>
            </a:rPr>
            <a:t>Broaden student impact</a:t>
          </a:r>
          <a:endParaRPr lang="en-US" sz="1200" kern="1200" dirty="0">
            <a:latin typeface="Arial Rounded MT Bold" panose="020F0704030504030204" pitchFamily="34" charset="0"/>
          </a:endParaRPr>
        </a:p>
      </dsp:txBody>
      <dsp:txXfrm>
        <a:off x="4740601" y="2825905"/>
        <a:ext cx="1595319" cy="1220864"/>
      </dsp:txXfrm>
    </dsp:sp>
    <dsp:sp modelId="{79CAEC05-F19E-4CC8-891C-B4920D848BA2}">
      <dsp:nvSpPr>
        <dsp:cNvPr id="0" name=""/>
        <dsp:cNvSpPr/>
      </dsp:nvSpPr>
      <dsp:spPr>
        <a:xfrm>
          <a:off x="6739497" y="0"/>
          <a:ext cx="2089106" cy="430106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Century Gothic" panose="020B0502020202020204" pitchFamily="34" charset="0"/>
            </a:rPr>
            <a:t>Empower and prepare team</a:t>
          </a:r>
          <a:endParaRPr lang="en-US" sz="2000" kern="1200" dirty="0">
            <a:latin typeface="Century Gothic" panose="020B0502020202020204" pitchFamily="34" charset="0"/>
          </a:endParaRPr>
        </a:p>
      </dsp:txBody>
      <dsp:txXfrm>
        <a:off x="6739497" y="0"/>
        <a:ext cx="2089106" cy="1290319"/>
      </dsp:txXfrm>
    </dsp:sp>
    <dsp:sp modelId="{D1BE58AD-7B7A-48F2-B1B9-6869AA2FFFC0}">
      <dsp:nvSpPr>
        <dsp:cNvPr id="0" name=""/>
        <dsp:cNvSpPr/>
      </dsp:nvSpPr>
      <dsp:spPr>
        <a:xfrm>
          <a:off x="6948408" y="1291579"/>
          <a:ext cx="1671285" cy="1296830"/>
        </a:xfrm>
        <a:prstGeom prst="roundRect">
          <a:avLst>
            <a:gd name="adj" fmla="val 10000"/>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smtClean="0">
              <a:latin typeface="Arial Rounded MT Bold" panose="020F0704030504030204" pitchFamily="34" charset="0"/>
            </a:rPr>
            <a:t>Promote knowledge sharing and succession planning</a:t>
          </a:r>
          <a:endParaRPr lang="en-US" sz="1200" kern="1200" dirty="0"/>
        </a:p>
      </dsp:txBody>
      <dsp:txXfrm>
        <a:off x="6986391" y="1329562"/>
        <a:ext cx="1595319" cy="1220864"/>
      </dsp:txXfrm>
    </dsp:sp>
    <dsp:sp modelId="{E98C53F8-CEB1-4639-8AC3-210A5578D13F}">
      <dsp:nvSpPr>
        <dsp:cNvPr id="0" name=""/>
        <dsp:cNvSpPr/>
      </dsp:nvSpPr>
      <dsp:spPr>
        <a:xfrm>
          <a:off x="6948408" y="2787922"/>
          <a:ext cx="1671285" cy="129683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smtClean="0">
              <a:latin typeface="Arial Rounded MT Bold" panose="020F0704030504030204" pitchFamily="34" charset="0"/>
            </a:rPr>
            <a:t>Encourage creativity and innovation</a:t>
          </a:r>
          <a:endParaRPr lang="en-US" sz="1200" kern="1200" dirty="0"/>
        </a:p>
      </dsp:txBody>
      <dsp:txXfrm>
        <a:off x="6986391" y="2825905"/>
        <a:ext cx="1595319" cy="12208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F5F67-C8C6-43D0-8D6A-861D7343B76B}"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136A3-C97B-41C2-B663-1C766EDDD3DD}" type="slidenum">
              <a:rPr lang="en-US" smtClean="0"/>
              <a:t>‹#›</a:t>
            </a:fld>
            <a:endParaRPr lang="en-US"/>
          </a:p>
        </p:txBody>
      </p:sp>
    </p:spTree>
    <p:extLst>
      <p:ext uri="{BB962C8B-B14F-4D97-AF65-F5344CB8AC3E}">
        <p14:creationId xmlns:p14="http://schemas.microsoft.com/office/powerpoint/2010/main" val="367651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2FF08-FC20-44A6-8538-72FCE9EA1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71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2FF08-FC20-44A6-8538-72FCE9EA1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30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36K current Students</a:t>
            </a:r>
          </a:p>
          <a:p>
            <a:r>
              <a:rPr lang="en-US" dirty="0" smtClean="0"/>
              <a:t>17K parents </a:t>
            </a:r>
            <a:r>
              <a:rPr lang="en-US" dirty="0" err="1" smtClean="0"/>
              <a:t>est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21K Former Students (20929</a:t>
            </a:r>
            <a:r>
              <a:rPr lang="en-US" baseline="0" dirty="0" smtClean="0"/>
              <a:t> outstanding students with loans)</a:t>
            </a:r>
            <a:endParaRPr lang="en-US" dirty="0" smtClean="0"/>
          </a:p>
          <a:p>
            <a:r>
              <a:rPr lang="en-US" dirty="0" smtClean="0"/>
              <a:t>31K Faculty/Staff</a:t>
            </a:r>
          </a:p>
          <a:p>
            <a:endParaRPr lang="en-US" dirty="0" smtClean="0"/>
          </a:p>
          <a:p>
            <a:r>
              <a:rPr lang="en-US" dirty="0" smtClean="0"/>
              <a:t>$16.9</a:t>
            </a:r>
            <a:r>
              <a:rPr lang="en-US" baseline="0" dirty="0" smtClean="0"/>
              <a:t> million </a:t>
            </a:r>
            <a:r>
              <a:rPr lang="en-US" baseline="0" dirty="0" err="1" smtClean="0"/>
              <a:t>fy</a:t>
            </a:r>
            <a:r>
              <a:rPr lang="en-US" baseline="0" dirty="0" smtClean="0"/>
              <a:t> 17 scholarship awards</a:t>
            </a:r>
          </a:p>
          <a:p>
            <a:r>
              <a:rPr lang="en-US" baseline="0" dirty="0" smtClean="0"/>
              <a:t>$118 million in student refunds</a:t>
            </a:r>
          </a:p>
          <a:p>
            <a:r>
              <a:rPr lang="en-US" baseline="0" dirty="0" smtClean="0"/>
              <a:t>$1.6 million unpaid balance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2FF08-FC20-44A6-8538-72FCE9EA1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80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2FF08-FC20-44A6-8538-72FCE9EA1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23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28</a:t>
            </a:fld>
            <a:endParaRPr lang="en-US" dirty="0"/>
          </a:p>
        </p:txBody>
      </p:sp>
    </p:spTree>
    <p:extLst>
      <p:ext uri="{BB962C8B-B14F-4D97-AF65-F5344CB8AC3E}">
        <p14:creationId xmlns:p14="http://schemas.microsoft.com/office/powerpoint/2010/main" val="279961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7A63A-108D-4844-ADAC-3580FFED3CB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75618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A63A-108D-4844-ADAC-3580FFED3CB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227320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A63A-108D-4844-ADAC-3580FFED3CB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2655233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 White+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770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365762" y="1313971"/>
            <a:ext cx="11477324" cy="3534655"/>
          </a:xfrm>
        </p:spPr>
        <p:txBody>
          <a:bodyPr anchor="ctr" anchorCtr="1"/>
          <a:lstStyle>
            <a:lvl1pPr marL="0" indent="0" algn="ctr">
              <a:buNone/>
              <a:defRPr sz="1051"/>
            </a:lvl1pPr>
            <a:lvl2pPr marL="383826" indent="0">
              <a:buNone/>
              <a:defRPr sz="2325"/>
            </a:lvl2pPr>
            <a:lvl3pPr marL="767651" indent="0">
              <a:buNone/>
              <a:defRPr sz="2025"/>
            </a:lvl3pPr>
            <a:lvl4pPr marL="1151481" indent="0">
              <a:buNone/>
              <a:defRPr sz="1651"/>
            </a:lvl4pPr>
            <a:lvl5pPr marL="1535306" indent="0">
              <a:buNone/>
              <a:defRPr sz="1651"/>
            </a:lvl5pPr>
            <a:lvl6pPr marL="1919132" indent="0">
              <a:buNone/>
              <a:defRPr sz="1651"/>
            </a:lvl6pPr>
            <a:lvl7pPr marL="2302960" indent="0">
              <a:buNone/>
              <a:defRPr sz="1651"/>
            </a:lvl7pPr>
            <a:lvl8pPr marL="2686783" indent="0">
              <a:buNone/>
              <a:defRPr sz="1651"/>
            </a:lvl8pPr>
            <a:lvl9pPr marL="3070614" indent="0">
              <a:buNone/>
              <a:defRPr sz="1651"/>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5" name="Title 1"/>
          <p:cNvSpPr>
            <a:spLocks noGrp="1"/>
          </p:cNvSpPr>
          <p:nvPr>
            <p:ph type="ctrTitle" hasCustomPrompt="1"/>
          </p:nvPr>
        </p:nvSpPr>
        <p:spPr>
          <a:xfrm>
            <a:off x="-164758" y="250878"/>
            <a:ext cx="12007843" cy="811807"/>
          </a:xfrm>
          <a:solidFill>
            <a:srgbClr val="006C92"/>
          </a:solidFill>
        </p:spPr>
        <p:txBody>
          <a:bodyPr lIns="457200" tIns="0" rIns="0" bIns="0" anchor="ctr" anchorCtr="0">
            <a:noAutofit/>
          </a:bodyPr>
          <a:lstStyle>
            <a:lvl1pPr algn="l">
              <a:lnSpc>
                <a:spcPts val="2600"/>
              </a:lnSpc>
              <a:defRPr sz="3000" b="1" cap="all" baseline="0">
                <a:solidFill>
                  <a:schemeClr val="bg1"/>
                </a:solidFill>
              </a:defRPr>
            </a:lvl1pPr>
          </a:lstStyle>
          <a:p>
            <a:r>
              <a:rPr lang="en-US" dirty="0" smtClean="0"/>
              <a:t>Click to </a:t>
            </a:r>
            <a:r>
              <a:rPr lang="en-US" smtClean="0"/>
              <a:t>Add Title</a:t>
            </a:r>
            <a:endParaRPr lang="en-US" dirty="0"/>
          </a:p>
        </p:txBody>
      </p:sp>
      <p:sp>
        <p:nvSpPr>
          <p:cNvPr id="6" name="Content Placeholder 2"/>
          <p:cNvSpPr>
            <a:spLocks noGrp="1"/>
          </p:cNvSpPr>
          <p:nvPr>
            <p:ph idx="11" hasCustomPrompt="1"/>
          </p:nvPr>
        </p:nvSpPr>
        <p:spPr>
          <a:xfrm>
            <a:off x="365762" y="5099914"/>
            <a:ext cx="11477324" cy="1416148"/>
          </a:xfrm>
        </p:spPr>
        <p:txBody>
          <a:bodyPr lIns="0" tIns="0" rIns="0" bIns="0"/>
          <a:lstStyle>
            <a:lvl1pPr marL="0" indent="0">
              <a:lnSpc>
                <a:spcPts val="1800"/>
              </a:lnSpc>
              <a:spcBef>
                <a:spcPts val="600"/>
              </a:spcBef>
              <a:spcAft>
                <a:spcPts val="1200"/>
              </a:spcAft>
              <a:buClr>
                <a:srgbClr val="0C68AC"/>
              </a:buClr>
              <a:buNone/>
              <a:defRPr sz="2000">
                <a:solidFill>
                  <a:srgbClr val="006C92"/>
                </a:solidFill>
              </a:defRPr>
            </a:lvl1pPr>
            <a:lvl2pPr marL="342827" indent="0">
              <a:lnSpc>
                <a:spcPts val="1800"/>
              </a:lnSpc>
              <a:spcBef>
                <a:spcPts val="600"/>
              </a:spcBef>
              <a:spcAft>
                <a:spcPts val="1200"/>
              </a:spcAft>
              <a:buClr>
                <a:srgbClr val="0C68AC"/>
              </a:buClr>
              <a:buNone/>
              <a:defRPr sz="2000">
                <a:solidFill>
                  <a:srgbClr val="006C92"/>
                </a:solidFill>
              </a:defRPr>
            </a:lvl2pPr>
            <a:lvl3pPr marL="685659" indent="0">
              <a:lnSpc>
                <a:spcPts val="1800"/>
              </a:lnSpc>
              <a:spcBef>
                <a:spcPts val="600"/>
              </a:spcBef>
              <a:spcAft>
                <a:spcPts val="1200"/>
              </a:spcAft>
              <a:buClr>
                <a:srgbClr val="0C68AC"/>
              </a:buClr>
              <a:buNone/>
              <a:defRPr sz="2000">
                <a:solidFill>
                  <a:srgbClr val="006C92"/>
                </a:solidFill>
              </a:defRPr>
            </a:lvl3pPr>
            <a:lvl4pPr marL="1028488" indent="0">
              <a:lnSpc>
                <a:spcPts val="1800"/>
              </a:lnSpc>
              <a:spcBef>
                <a:spcPts val="600"/>
              </a:spcBef>
              <a:spcAft>
                <a:spcPts val="1200"/>
              </a:spcAft>
              <a:buClr>
                <a:srgbClr val="0C68AC"/>
              </a:buClr>
              <a:buNone/>
              <a:defRPr sz="2000">
                <a:solidFill>
                  <a:srgbClr val="006C92"/>
                </a:solidFill>
              </a:defRPr>
            </a:lvl4pPr>
            <a:lvl5pPr marL="1371316" indent="0">
              <a:lnSpc>
                <a:spcPts val="1800"/>
              </a:lnSpc>
              <a:spcBef>
                <a:spcPts val="600"/>
              </a:spcBef>
              <a:spcAft>
                <a:spcPts val="1200"/>
              </a:spcAft>
              <a:buClr>
                <a:srgbClr val="0C68AC"/>
              </a:buClr>
              <a:buNone/>
              <a:defRPr sz="2000">
                <a:solidFill>
                  <a:srgbClr val="006C92"/>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8470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
          <p:cNvSpPr>
            <a:spLocks noGrp="1"/>
          </p:cNvSpPr>
          <p:nvPr>
            <p:ph type="pic" idx="14" hasCustomPrompt="1"/>
          </p:nvPr>
        </p:nvSpPr>
        <p:spPr>
          <a:xfrm>
            <a:off x="423334" y="1352391"/>
            <a:ext cx="6347884" cy="5163671"/>
          </a:xfrm>
        </p:spPr>
        <p:txBody>
          <a:bodyPr anchor="ctr" anchorCtr="1"/>
          <a:lstStyle>
            <a:lvl1pPr marL="0" indent="0" algn="ctr">
              <a:buNone/>
              <a:defRPr sz="1051"/>
            </a:lvl1pPr>
            <a:lvl2pPr marL="383826" indent="0">
              <a:buNone/>
              <a:defRPr sz="2325"/>
            </a:lvl2pPr>
            <a:lvl3pPr marL="767651" indent="0">
              <a:buNone/>
              <a:defRPr sz="2025"/>
            </a:lvl3pPr>
            <a:lvl4pPr marL="1151481" indent="0">
              <a:buNone/>
              <a:defRPr sz="1651"/>
            </a:lvl4pPr>
            <a:lvl5pPr marL="1535306" indent="0">
              <a:buNone/>
              <a:defRPr sz="1651"/>
            </a:lvl5pPr>
            <a:lvl6pPr marL="1919132" indent="0">
              <a:buNone/>
              <a:defRPr sz="1651"/>
            </a:lvl6pPr>
            <a:lvl7pPr marL="2302960" indent="0">
              <a:buNone/>
              <a:defRPr sz="1651"/>
            </a:lvl7pPr>
            <a:lvl8pPr marL="2686783" indent="0">
              <a:buNone/>
              <a:defRPr sz="1651"/>
            </a:lvl8pPr>
            <a:lvl9pPr marL="3070614" indent="0">
              <a:buNone/>
              <a:defRPr sz="1651"/>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10" name="Title 1"/>
          <p:cNvSpPr>
            <a:spLocks noGrp="1"/>
          </p:cNvSpPr>
          <p:nvPr>
            <p:ph type="ctrTitle" hasCustomPrompt="1"/>
          </p:nvPr>
        </p:nvSpPr>
        <p:spPr>
          <a:xfrm>
            <a:off x="-164758" y="250878"/>
            <a:ext cx="12007843" cy="811807"/>
          </a:xfrm>
          <a:solidFill>
            <a:schemeClr val="bg1"/>
          </a:solidFill>
        </p:spPr>
        <p:txBody>
          <a:bodyPr lIns="457200" tIns="0" rIns="0" bIns="0" anchor="ctr" anchorCtr="0">
            <a:noAutofit/>
          </a:bodyPr>
          <a:lstStyle>
            <a:lvl1pPr algn="l">
              <a:lnSpc>
                <a:spcPts val="2600"/>
              </a:lnSpc>
              <a:defRPr sz="3000" b="1" cap="all" baseline="0">
                <a:solidFill>
                  <a:srgbClr val="006C92"/>
                </a:solidFill>
              </a:defRPr>
            </a:lvl1pPr>
          </a:lstStyle>
          <a:p>
            <a:r>
              <a:rPr lang="en-US" dirty="0" smtClean="0"/>
              <a:t>Click to Add Title</a:t>
            </a:r>
            <a:endParaRPr lang="en-US" dirty="0"/>
          </a:p>
        </p:txBody>
      </p:sp>
      <p:sp>
        <p:nvSpPr>
          <p:cNvPr id="5" name="Content Placeholder 2"/>
          <p:cNvSpPr>
            <a:spLocks noGrp="1"/>
          </p:cNvSpPr>
          <p:nvPr>
            <p:ph idx="11" hasCustomPrompt="1"/>
          </p:nvPr>
        </p:nvSpPr>
        <p:spPr>
          <a:xfrm>
            <a:off x="7058525" y="1352391"/>
            <a:ext cx="4784560" cy="5163671"/>
          </a:xfrm>
        </p:spPr>
        <p:txBody>
          <a:bodyPr lIns="0" tIns="0" rIns="0" bIns="0"/>
          <a:lstStyle>
            <a:lvl1pPr marL="342891" indent="-342891">
              <a:lnSpc>
                <a:spcPts val="1800"/>
              </a:lnSpc>
              <a:spcBef>
                <a:spcPts val="600"/>
              </a:spcBef>
              <a:spcAft>
                <a:spcPts val="1200"/>
              </a:spcAft>
              <a:buClr>
                <a:schemeClr val="bg1"/>
              </a:buClr>
              <a:buFont typeface="Arial" charset="0"/>
              <a:buChar char="•"/>
              <a:defRPr sz="2000">
                <a:solidFill>
                  <a:schemeClr val="bg1"/>
                </a:solidFill>
              </a:defRPr>
            </a:lvl1pPr>
            <a:lvl2pPr marL="685719" indent="-342891">
              <a:lnSpc>
                <a:spcPts val="1800"/>
              </a:lnSpc>
              <a:spcBef>
                <a:spcPts val="600"/>
              </a:spcBef>
              <a:spcAft>
                <a:spcPts val="1200"/>
              </a:spcAft>
              <a:buClr>
                <a:schemeClr val="bg1"/>
              </a:buClr>
              <a:buFont typeface="Arial" charset="0"/>
              <a:buChar char="•"/>
              <a:defRPr sz="2000">
                <a:solidFill>
                  <a:schemeClr val="bg1"/>
                </a:solidFill>
              </a:defRPr>
            </a:lvl2pPr>
            <a:lvl3pPr marL="1028550" indent="-342891">
              <a:lnSpc>
                <a:spcPts val="1800"/>
              </a:lnSpc>
              <a:spcBef>
                <a:spcPts val="600"/>
              </a:spcBef>
              <a:spcAft>
                <a:spcPts val="1200"/>
              </a:spcAft>
              <a:buClr>
                <a:schemeClr val="bg1"/>
              </a:buClr>
              <a:buFont typeface="Arial" charset="0"/>
              <a:buChar char="•"/>
              <a:defRPr sz="2000">
                <a:solidFill>
                  <a:schemeClr val="bg1"/>
                </a:solidFill>
              </a:defRPr>
            </a:lvl3pPr>
            <a:lvl4pPr marL="1371379" indent="-342891">
              <a:lnSpc>
                <a:spcPts val="1800"/>
              </a:lnSpc>
              <a:spcBef>
                <a:spcPts val="600"/>
              </a:spcBef>
              <a:spcAft>
                <a:spcPts val="1200"/>
              </a:spcAft>
              <a:buClr>
                <a:schemeClr val="bg1"/>
              </a:buClr>
              <a:buFont typeface="Arial" charset="0"/>
              <a:buChar char="•"/>
              <a:defRPr sz="2000">
                <a:solidFill>
                  <a:schemeClr val="bg1"/>
                </a:solidFill>
              </a:defRPr>
            </a:lvl4pPr>
            <a:lvl5pPr marL="1714208" indent="-342891">
              <a:lnSpc>
                <a:spcPts val="1800"/>
              </a:lnSpc>
              <a:spcBef>
                <a:spcPts val="600"/>
              </a:spcBef>
              <a:spcAft>
                <a:spcPts val="1200"/>
              </a:spcAft>
              <a:buClr>
                <a:schemeClr val="bg1"/>
              </a:buClr>
              <a:buFont typeface="Arial" charset="0"/>
              <a:buChar char="•"/>
              <a:defRPr sz="20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0957570"/>
      </p:ext>
    </p:extLst>
  </p:cSld>
  <p:clrMapOvr>
    <a:masterClrMapping/>
  </p:clrMapOvr>
  <p:extLst mod="1">
    <p:ext uri="{DCECCB84-F9BA-43D5-87BE-67443E8EF086}">
      <p15:sldGuideLst xmlns:p15="http://schemas.microsoft.com/office/powerpoint/2012/main">
        <p15:guide id="1" orient="horz" pos="16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6097558" y="3"/>
            <a:ext cx="6094444" cy="6856100"/>
          </a:xfrm>
          <a:blipFill dpi="0" rotWithShape="1">
            <a:blip r:embed="rId3"/>
            <a:srcRect/>
            <a:stretch>
              <a:fillRect/>
            </a:stretch>
          </a:blipFill>
        </p:spPr>
        <p:txBody>
          <a:bodyPr tIns="451805" anchor="ctr" anchorCtr="0">
            <a:noAutofit/>
          </a:bodyPr>
          <a:lstStyle>
            <a:lvl1pPr marL="0" indent="0" algn="ctr">
              <a:buNone/>
              <a:defRPr sz="975" b="1" cap="none" baseline="0">
                <a:gradFill>
                  <a:gsLst>
                    <a:gs pos="0">
                      <a:srgbClr val="FFFFFF"/>
                    </a:gs>
                    <a:gs pos="27000">
                      <a:srgbClr val="FFFFFF"/>
                    </a:gs>
                  </a:gsLst>
                  <a:lin ang="5400000" scaled="0"/>
                </a:gradFill>
                <a:latin typeface="Arial"/>
              </a:defRPr>
            </a:lvl1pPr>
          </a:lstStyle>
          <a:p>
            <a:r>
              <a:rPr lang="en-US" dirty="0" smtClean="0"/>
              <a:t>Drag picture to placeholder or click icon to add</a:t>
            </a:r>
            <a:endParaRPr lang="en-US" dirty="0"/>
          </a:p>
        </p:txBody>
      </p:sp>
      <p:sp>
        <p:nvSpPr>
          <p:cNvPr id="10" name="Title 1"/>
          <p:cNvSpPr>
            <a:spLocks noGrp="1"/>
          </p:cNvSpPr>
          <p:nvPr>
            <p:ph type="ctrTitle" hasCustomPrompt="1"/>
          </p:nvPr>
        </p:nvSpPr>
        <p:spPr>
          <a:xfrm>
            <a:off x="-115329" y="259493"/>
            <a:ext cx="5835548" cy="1572619"/>
          </a:xfrm>
          <a:solidFill>
            <a:schemeClr val="bg1"/>
          </a:solidFill>
        </p:spPr>
        <p:txBody>
          <a:bodyPr lIns="457200" tIns="182880" rIns="182880" bIns="182880" anchor="ctr" anchorCtr="0">
            <a:noAutofit/>
          </a:bodyPr>
          <a:lstStyle>
            <a:lvl1pPr algn="l">
              <a:lnSpc>
                <a:spcPts val="3000"/>
              </a:lnSpc>
              <a:defRPr sz="3200" b="1" baseline="0">
                <a:solidFill>
                  <a:srgbClr val="13294A"/>
                </a:solidFill>
              </a:defRPr>
            </a:lvl1pPr>
          </a:lstStyle>
          <a:p>
            <a:r>
              <a:rPr lang="en-US" dirty="0" smtClean="0"/>
              <a:t>CLICK TO ADD TITLE</a:t>
            </a:r>
            <a:endParaRPr lang="en-US" dirty="0"/>
          </a:p>
        </p:txBody>
      </p:sp>
      <p:sp>
        <p:nvSpPr>
          <p:cNvPr id="6" name="Content Placeholder 2"/>
          <p:cNvSpPr>
            <a:spLocks noGrp="1"/>
          </p:cNvSpPr>
          <p:nvPr>
            <p:ph idx="11" hasCustomPrompt="1"/>
          </p:nvPr>
        </p:nvSpPr>
        <p:spPr>
          <a:xfrm>
            <a:off x="487680" y="2005533"/>
            <a:ext cx="5232539" cy="4556632"/>
          </a:xfrm>
        </p:spPr>
        <p:txBody>
          <a:bodyPr lIns="0" tIns="0" rIns="0" bIns="0"/>
          <a:lstStyle>
            <a:lvl1pPr marL="0" indent="0">
              <a:lnSpc>
                <a:spcPts val="1800"/>
              </a:lnSpc>
              <a:spcBef>
                <a:spcPts val="600"/>
              </a:spcBef>
              <a:spcAft>
                <a:spcPts val="1200"/>
              </a:spcAft>
              <a:buClr>
                <a:srgbClr val="0C68AC"/>
              </a:buClr>
              <a:buNone/>
              <a:defRPr sz="2000">
                <a:solidFill>
                  <a:schemeClr val="bg1"/>
                </a:solidFill>
              </a:defRPr>
            </a:lvl1pPr>
            <a:lvl2pPr marL="342827" indent="0">
              <a:lnSpc>
                <a:spcPts val="1800"/>
              </a:lnSpc>
              <a:spcBef>
                <a:spcPts val="600"/>
              </a:spcBef>
              <a:spcAft>
                <a:spcPts val="1200"/>
              </a:spcAft>
              <a:buClr>
                <a:srgbClr val="0C68AC"/>
              </a:buClr>
              <a:buNone/>
              <a:defRPr sz="2000">
                <a:solidFill>
                  <a:schemeClr val="bg1"/>
                </a:solidFill>
              </a:defRPr>
            </a:lvl2pPr>
            <a:lvl3pPr marL="685659" indent="0">
              <a:lnSpc>
                <a:spcPts val="1800"/>
              </a:lnSpc>
              <a:spcBef>
                <a:spcPts val="600"/>
              </a:spcBef>
              <a:spcAft>
                <a:spcPts val="1200"/>
              </a:spcAft>
              <a:buClr>
                <a:srgbClr val="0C68AC"/>
              </a:buClr>
              <a:buNone/>
              <a:defRPr sz="2000">
                <a:solidFill>
                  <a:schemeClr val="bg1"/>
                </a:solidFill>
              </a:defRPr>
            </a:lvl3pPr>
            <a:lvl4pPr marL="1028488" indent="0">
              <a:lnSpc>
                <a:spcPts val="1800"/>
              </a:lnSpc>
              <a:spcBef>
                <a:spcPts val="600"/>
              </a:spcBef>
              <a:spcAft>
                <a:spcPts val="1200"/>
              </a:spcAft>
              <a:buClr>
                <a:srgbClr val="0C68AC"/>
              </a:buClr>
              <a:buNone/>
              <a:defRPr sz="2000">
                <a:solidFill>
                  <a:schemeClr val="bg1"/>
                </a:solidFill>
              </a:defRPr>
            </a:lvl4pPr>
            <a:lvl5pPr marL="1371316" indent="0">
              <a:lnSpc>
                <a:spcPts val="1800"/>
              </a:lnSpc>
              <a:spcBef>
                <a:spcPts val="600"/>
              </a:spcBef>
              <a:spcAft>
                <a:spcPts val="1200"/>
              </a:spcAft>
              <a:buClr>
                <a:srgbClr val="0C68AC"/>
              </a:buClr>
              <a:buNone/>
              <a:defRPr sz="20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635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4"/>
          <p:cNvSpPr>
            <a:spLocks noGrp="1"/>
          </p:cNvSpPr>
          <p:nvPr>
            <p:ph type="pic" sz="quarter" idx="10"/>
          </p:nvPr>
        </p:nvSpPr>
        <p:spPr bwMode="ltGray">
          <a:xfrm>
            <a:off x="9" y="3"/>
            <a:ext cx="6094444" cy="6856100"/>
          </a:xfrm>
          <a:blipFill rotWithShape="1">
            <a:blip r:embed="rId3"/>
            <a:stretch>
              <a:fillRect/>
            </a:stretch>
          </a:blipFill>
        </p:spPr>
        <p:txBody>
          <a:bodyPr tIns="451805" anchor="ctr" anchorCtr="0">
            <a:noAutofit/>
          </a:bodyPr>
          <a:lstStyle>
            <a:lvl1pPr marL="0" indent="0" algn="ctr">
              <a:buNone/>
              <a:defRPr sz="975" b="1" cap="none" baseline="0">
                <a:gradFill>
                  <a:gsLst>
                    <a:gs pos="0">
                      <a:srgbClr val="FFFFFF"/>
                    </a:gs>
                    <a:gs pos="27000">
                      <a:srgbClr val="FFFFFF"/>
                    </a:gs>
                  </a:gsLst>
                  <a:lin ang="5400000" scaled="0"/>
                </a:gradFill>
                <a:latin typeface="Arial"/>
              </a:defRPr>
            </a:lvl1pPr>
          </a:lstStyle>
          <a:p>
            <a:r>
              <a:rPr lang="en-US" dirty="0" smtClean="0"/>
              <a:t>Drag picture to placeholder or click icon to add</a:t>
            </a:r>
            <a:endParaRPr lang="en-US" dirty="0"/>
          </a:p>
        </p:txBody>
      </p:sp>
      <p:sp>
        <p:nvSpPr>
          <p:cNvPr id="11" name="Title 1"/>
          <p:cNvSpPr>
            <a:spLocks noGrp="1"/>
          </p:cNvSpPr>
          <p:nvPr>
            <p:ph type="ctrTitle" hasCustomPrompt="1"/>
          </p:nvPr>
        </p:nvSpPr>
        <p:spPr>
          <a:xfrm>
            <a:off x="6492942" y="259493"/>
            <a:ext cx="5835548" cy="1572619"/>
          </a:xfrm>
          <a:solidFill>
            <a:schemeClr val="bg1"/>
          </a:solidFill>
        </p:spPr>
        <p:txBody>
          <a:bodyPr lIns="182880" tIns="182880" rIns="274320" bIns="182880" anchor="ctr" anchorCtr="0">
            <a:noAutofit/>
          </a:bodyPr>
          <a:lstStyle>
            <a:lvl1pPr algn="l">
              <a:lnSpc>
                <a:spcPts val="3000"/>
              </a:lnSpc>
              <a:defRPr sz="3200" b="1" baseline="0">
                <a:solidFill>
                  <a:srgbClr val="006C92"/>
                </a:solidFill>
              </a:defRPr>
            </a:lvl1pPr>
          </a:lstStyle>
          <a:p>
            <a:r>
              <a:rPr lang="en-US" dirty="0" smtClean="0"/>
              <a:t>CLICK TO ADD TITLE</a:t>
            </a:r>
            <a:endParaRPr lang="en-US" dirty="0"/>
          </a:p>
        </p:txBody>
      </p:sp>
      <p:sp>
        <p:nvSpPr>
          <p:cNvPr id="7" name="Content Placeholder 2"/>
          <p:cNvSpPr>
            <a:spLocks noGrp="1"/>
          </p:cNvSpPr>
          <p:nvPr>
            <p:ph idx="11" hasCustomPrompt="1"/>
          </p:nvPr>
        </p:nvSpPr>
        <p:spPr>
          <a:xfrm>
            <a:off x="6731213" y="2005533"/>
            <a:ext cx="5022112" cy="4556632"/>
          </a:xfrm>
        </p:spPr>
        <p:txBody>
          <a:bodyPr lIns="0" tIns="0" rIns="0" bIns="0"/>
          <a:lstStyle>
            <a:lvl1pPr marL="342891" indent="-342891">
              <a:lnSpc>
                <a:spcPts val="1800"/>
              </a:lnSpc>
              <a:spcBef>
                <a:spcPts val="600"/>
              </a:spcBef>
              <a:spcAft>
                <a:spcPts val="1200"/>
              </a:spcAft>
              <a:buClr>
                <a:schemeClr val="bg1"/>
              </a:buClr>
              <a:buFont typeface="Arial" charset="0"/>
              <a:buChar char="•"/>
              <a:defRPr sz="2000">
                <a:solidFill>
                  <a:schemeClr val="bg1"/>
                </a:solidFill>
              </a:defRPr>
            </a:lvl1pPr>
            <a:lvl2pPr marL="685719" indent="-342891">
              <a:lnSpc>
                <a:spcPts val="1800"/>
              </a:lnSpc>
              <a:spcBef>
                <a:spcPts val="600"/>
              </a:spcBef>
              <a:spcAft>
                <a:spcPts val="1200"/>
              </a:spcAft>
              <a:buClr>
                <a:schemeClr val="bg1"/>
              </a:buClr>
              <a:buFont typeface="Arial" charset="0"/>
              <a:buChar char="•"/>
              <a:defRPr sz="2000">
                <a:solidFill>
                  <a:schemeClr val="bg1"/>
                </a:solidFill>
              </a:defRPr>
            </a:lvl2pPr>
            <a:lvl3pPr marL="1028550" indent="-342891">
              <a:lnSpc>
                <a:spcPts val="1800"/>
              </a:lnSpc>
              <a:spcBef>
                <a:spcPts val="600"/>
              </a:spcBef>
              <a:spcAft>
                <a:spcPts val="1200"/>
              </a:spcAft>
              <a:buClr>
                <a:schemeClr val="bg1"/>
              </a:buClr>
              <a:buFont typeface="Arial" charset="0"/>
              <a:buChar char="•"/>
              <a:defRPr sz="2000">
                <a:solidFill>
                  <a:schemeClr val="bg1"/>
                </a:solidFill>
              </a:defRPr>
            </a:lvl3pPr>
            <a:lvl4pPr marL="1371379" indent="-342891">
              <a:lnSpc>
                <a:spcPts val="1800"/>
              </a:lnSpc>
              <a:spcBef>
                <a:spcPts val="600"/>
              </a:spcBef>
              <a:spcAft>
                <a:spcPts val="1200"/>
              </a:spcAft>
              <a:buClr>
                <a:schemeClr val="bg1"/>
              </a:buClr>
              <a:buFont typeface="Arial" charset="0"/>
              <a:buChar char="•"/>
              <a:defRPr sz="2000">
                <a:solidFill>
                  <a:schemeClr val="bg1"/>
                </a:solidFill>
              </a:defRPr>
            </a:lvl4pPr>
            <a:lvl5pPr marL="1714208" indent="-342891">
              <a:lnSpc>
                <a:spcPts val="1800"/>
              </a:lnSpc>
              <a:spcBef>
                <a:spcPts val="600"/>
              </a:spcBef>
              <a:spcAft>
                <a:spcPts val="1200"/>
              </a:spcAft>
              <a:buClr>
                <a:schemeClr val="bg1"/>
              </a:buClr>
              <a:buFont typeface="Arial" charset="0"/>
              <a:buChar char="•"/>
              <a:defRPr sz="20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1863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5532277" y="1352391"/>
            <a:ext cx="6310809" cy="5163671"/>
          </a:xfrm>
        </p:spPr>
        <p:txBody>
          <a:bodyPr anchor="ctr" anchorCtr="1"/>
          <a:lstStyle>
            <a:lvl1pPr marL="0" indent="0" algn="ctr">
              <a:buNone/>
              <a:defRPr sz="1051"/>
            </a:lvl1pPr>
            <a:lvl2pPr marL="383826" indent="0">
              <a:buNone/>
              <a:defRPr sz="2325"/>
            </a:lvl2pPr>
            <a:lvl3pPr marL="767651" indent="0">
              <a:buNone/>
              <a:defRPr sz="2025"/>
            </a:lvl3pPr>
            <a:lvl4pPr marL="1151481" indent="0">
              <a:buNone/>
              <a:defRPr sz="1651"/>
            </a:lvl4pPr>
            <a:lvl5pPr marL="1535306" indent="0">
              <a:buNone/>
              <a:defRPr sz="1651"/>
            </a:lvl5pPr>
            <a:lvl6pPr marL="1919132" indent="0">
              <a:buNone/>
              <a:defRPr sz="1651"/>
            </a:lvl6pPr>
            <a:lvl7pPr marL="2302960" indent="0">
              <a:buNone/>
              <a:defRPr sz="1651"/>
            </a:lvl7pPr>
            <a:lvl8pPr marL="2686783" indent="0">
              <a:buNone/>
              <a:defRPr sz="1651"/>
            </a:lvl8pPr>
            <a:lvl9pPr marL="3070614" indent="0">
              <a:buNone/>
              <a:defRPr sz="1651"/>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5" name="Title 1"/>
          <p:cNvSpPr>
            <a:spLocks noGrp="1"/>
          </p:cNvSpPr>
          <p:nvPr>
            <p:ph type="ctrTitle" hasCustomPrompt="1"/>
          </p:nvPr>
        </p:nvSpPr>
        <p:spPr>
          <a:xfrm>
            <a:off x="-164758" y="250878"/>
            <a:ext cx="12007843" cy="811807"/>
          </a:xfrm>
          <a:solidFill>
            <a:srgbClr val="006C92"/>
          </a:solidFill>
        </p:spPr>
        <p:txBody>
          <a:bodyPr lIns="457200" tIns="0" rIns="0" bIns="0" anchor="ctr" anchorCtr="0">
            <a:noAutofit/>
          </a:bodyPr>
          <a:lstStyle>
            <a:lvl1pPr algn="l">
              <a:lnSpc>
                <a:spcPts val="2600"/>
              </a:lnSpc>
              <a:defRPr sz="3000" b="1" cap="all" baseline="0">
                <a:solidFill>
                  <a:schemeClr val="bg1"/>
                </a:solidFill>
              </a:defRPr>
            </a:lvl1pPr>
          </a:lstStyle>
          <a:p>
            <a:r>
              <a:rPr lang="en-US" dirty="0" smtClean="0"/>
              <a:t>Click to </a:t>
            </a:r>
            <a:r>
              <a:rPr lang="en-US" smtClean="0"/>
              <a:t>Add Title</a:t>
            </a:r>
            <a:endParaRPr lang="en-US" dirty="0"/>
          </a:p>
        </p:txBody>
      </p:sp>
      <p:sp>
        <p:nvSpPr>
          <p:cNvPr id="6" name="Content Placeholder 2"/>
          <p:cNvSpPr>
            <a:spLocks noGrp="1"/>
          </p:cNvSpPr>
          <p:nvPr>
            <p:ph idx="11" hasCustomPrompt="1"/>
          </p:nvPr>
        </p:nvSpPr>
        <p:spPr>
          <a:xfrm>
            <a:off x="462012" y="1352391"/>
            <a:ext cx="4784560" cy="5163671"/>
          </a:xfrm>
        </p:spPr>
        <p:txBody>
          <a:bodyPr lIns="0" tIns="0" rIns="0" bIns="0"/>
          <a:lstStyle>
            <a:lvl1pPr marL="0" indent="0">
              <a:lnSpc>
                <a:spcPts val="1800"/>
              </a:lnSpc>
              <a:spcBef>
                <a:spcPts val="600"/>
              </a:spcBef>
              <a:spcAft>
                <a:spcPts val="1200"/>
              </a:spcAft>
              <a:buClr>
                <a:srgbClr val="0C68AC"/>
              </a:buClr>
              <a:buNone/>
              <a:defRPr sz="2000">
                <a:solidFill>
                  <a:srgbClr val="006C92"/>
                </a:solidFill>
              </a:defRPr>
            </a:lvl1pPr>
            <a:lvl2pPr marL="342827" indent="0">
              <a:lnSpc>
                <a:spcPts val="1800"/>
              </a:lnSpc>
              <a:spcBef>
                <a:spcPts val="600"/>
              </a:spcBef>
              <a:spcAft>
                <a:spcPts val="1200"/>
              </a:spcAft>
              <a:buClr>
                <a:srgbClr val="0C68AC"/>
              </a:buClr>
              <a:buNone/>
              <a:defRPr sz="2000">
                <a:solidFill>
                  <a:srgbClr val="006C92"/>
                </a:solidFill>
              </a:defRPr>
            </a:lvl2pPr>
            <a:lvl3pPr marL="685659" indent="0">
              <a:lnSpc>
                <a:spcPts val="1800"/>
              </a:lnSpc>
              <a:spcBef>
                <a:spcPts val="600"/>
              </a:spcBef>
              <a:spcAft>
                <a:spcPts val="1200"/>
              </a:spcAft>
              <a:buClr>
                <a:srgbClr val="0C68AC"/>
              </a:buClr>
              <a:buNone/>
              <a:defRPr sz="2000">
                <a:solidFill>
                  <a:srgbClr val="006C92"/>
                </a:solidFill>
              </a:defRPr>
            </a:lvl3pPr>
            <a:lvl4pPr marL="1028488" indent="0">
              <a:lnSpc>
                <a:spcPts val="1800"/>
              </a:lnSpc>
              <a:spcBef>
                <a:spcPts val="600"/>
              </a:spcBef>
              <a:spcAft>
                <a:spcPts val="1200"/>
              </a:spcAft>
              <a:buClr>
                <a:srgbClr val="0C68AC"/>
              </a:buClr>
              <a:buNone/>
              <a:defRPr sz="2000">
                <a:solidFill>
                  <a:srgbClr val="006C92"/>
                </a:solidFill>
              </a:defRPr>
            </a:lvl4pPr>
            <a:lvl5pPr marL="1371316" indent="0">
              <a:lnSpc>
                <a:spcPts val="1800"/>
              </a:lnSpc>
              <a:spcBef>
                <a:spcPts val="600"/>
              </a:spcBef>
              <a:spcAft>
                <a:spcPts val="1200"/>
              </a:spcAft>
              <a:buClr>
                <a:srgbClr val="0C68AC"/>
              </a:buClr>
              <a:buNone/>
              <a:defRPr sz="2000">
                <a:solidFill>
                  <a:srgbClr val="006C92"/>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5010036"/>
      </p:ext>
    </p:extLst>
  </p:cSld>
  <p:clrMapOvr>
    <a:masterClrMapping/>
  </p:clrMapOvr>
  <p:extLst mod="1">
    <p:ext uri="{DCECCB84-F9BA-43D5-87BE-67443E8EF086}">
      <p15:sldGuideLst xmlns:p15="http://schemas.microsoft.com/office/powerpoint/2012/main">
        <p15:guide id="1" orient="horz" pos="16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 White+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343" y="256328"/>
            <a:ext cx="1956816" cy="384048"/>
          </a:xfrm>
          <a:prstGeom prst="rect">
            <a:avLst/>
          </a:prstGeom>
        </p:spPr>
      </p:pic>
      <p:sp>
        <p:nvSpPr>
          <p:cNvPr id="8" name="Title 1"/>
          <p:cNvSpPr>
            <a:spLocks noGrp="1"/>
          </p:cNvSpPr>
          <p:nvPr>
            <p:ph type="ctrTitle" hasCustomPrompt="1"/>
          </p:nvPr>
        </p:nvSpPr>
        <p:spPr>
          <a:xfrm>
            <a:off x="384929" y="1983180"/>
            <a:ext cx="11431019" cy="1995456"/>
          </a:xfrm>
        </p:spPr>
        <p:txBody>
          <a:bodyPr lIns="0" tIns="0" rIns="0" bIns="0" anchor="b" anchorCtr="1">
            <a:noAutofit/>
          </a:bodyPr>
          <a:lstStyle>
            <a:lvl1pPr algn="ctr">
              <a:lnSpc>
                <a:spcPts val="3800"/>
              </a:lnSpc>
              <a:defRPr sz="4400" b="1" cap="all" baseline="0">
                <a:solidFill>
                  <a:srgbClr val="FFFFFF"/>
                </a:solidFill>
                <a:latin typeface="calibri" charset="0"/>
              </a:defRPr>
            </a:lvl1pPr>
          </a:lstStyle>
          <a:p>
            <a:r>
              <a:rPr lang="en-US" dirty="0" smtClean="0"/>
              <a:t>Click to Add Title</a:t>
            </a:r>
            <a:endParaRPr lang="en-US" dirty="0"/>
          </a:p>
        </p:txBody>
      </p:sp>
      <p:sp>
        <p:nvSpPr>
          <p:cNvPr id="11" name="Subtitle 2"/>
          <p:cNvSpPr>
            <a:spLocks noGrp="1"/>
          </p:cNvSpPr>
          <p:nvPr>
            <p:ph type="subTitle" idx="1" hasCustomPrompt="1"/>
          </p:nvPr>
        </p:nvSpPr>
        <p:spPr>
          <a:xfrm>
            <a:off x="384929" y="4039763"/>
            <a:ext cx="11431019" cy="1953784"/>
          </a:xfrm>
        </p:spPr>
        <p:txBody>
          <a:bodyPr lIns="0" tIns="0" rIns="0" bIns="0" anchor="t" anchorCtr="1">
            <a:noAutofit/>
          </a:bodyPr>
          <a:lstStyle>
            <a:lvl1pPr marL="0" indent="0" algn="ctr">
              <a:lnSpc>
                <a:spcPts val="1800"/>
              </a:lnSpc>
              <a:spcBef>
                <a:spcPts val="0"/>
              </a:spcBef>
              <a:buNone/>
              <a:defRPr sz="2000" baseline="0">
                <a:solidFill>
                  <a:srgbClr val="FFFFFF"/>
                </a:solidFill>
                <a:latin typeface="Calibri" charset="0"/>
              </a:defRPr>
            </a:lvl1pPr>
            <a:lvl2pPr marL="342830" indent="0" algn="ctr">
              <a:buNone/>
              <a:defRPr>
                <a:solidFill>
                  <a:schemeClr val="tx1">
                    <a:tint val="75000"/>
                  </a:schemeClr>
                </a:solidFill>
              </a:defRPr>
            </a:lvl2pPr>
            <a:lvl3pPr marL="685662" indent="0" algn="ctr">
              <a:buNone/>
              <a:defRPr>
                <a:solidFill>
                  <a:schemeClr val="tx1">
                    <a:tint val="75000"/>
                  </a:schemeClr>
                </a:solidFill>
              </a:defRPr>
            </a:lvl3pPr>
            <a:lvl4pPr marL="1028489" indent="0" algn="ctr">
              <a:buNone/>
              <a:defRPr>
                <a:solidFill>
                  <a:schemeClr val="tx1">
                    <a:tint val="75000"/>
                  </a:schemeClr>
                </a:solidFill>
              </a:defRPr>
            </a:lvl4pPr>
            <a:lvl5pPr marL="1371318" indent="0" algn="ctr">
              <a:buNone/>
              <a:defRPr>
                <a:solidFill>
                  <a:schemeClr val="tx1">
                    <a:tint val="75000"/>
                  </a:schemeClr>
                </a:solidFill>
              </a:defRPr>
            </a:lvl5pPr>
            <a:lvl6pPr marL="1714146" indent="0" algn="ctr">
              <a:buNone/>
              <a:defRPr>
                <a:solidFill>
                  <a:schemeClr val="tx1">
                    <a:tint val="75000"/>
                  </a:schemeClr>
                </a:solidFill>
              </a:defRPr>
            </a:lvl6pPr>
            <a:lvl7pPr marL="2056975" indent="0" algn="ctr">
              <a:buNone/>
              <a:defRPr>
                <a:solidFill>
                  <a:schemeClr val="tx1">
                    <a:tint val="75000"/>
                  </a:schemeClr>
                </a:solidFill>
              </a:defRPr>
            </a:lvl7pPr>
            <a:lvl8pPr marL="2399805" indent="0" algn="ctr">
              <a:buNone/>
              <a:defRPr>
                <a:solidFill>
                  <a:schemeClr val="tx1">
                    <a:tint val="75000"/>
                  </a:schemeClr>
                </a:solidFill>
              </a:defRPr>
            </a:lvl8pPr>
            <a:lvl9pPr marL="2742634"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172715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236193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A63A-108D-4844-ADAC-3580FFED3CB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3665802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395936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187982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81F58F-0735-4790-9F8E-7D5E8C788663}"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4078129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81F58F-0735-4790-9F8E-7D5E8C788663}"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1295646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3567026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2457496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3245535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81F58F-0735-4790-9F8E-7D5E8C788663}"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410700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81F58F-0735-4790-9F8E-7D5E8C788663}"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146044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130220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7A63A-108D-4844-ADAC-3580FFED3CB7}"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371044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39115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2116694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1298875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3672593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3124359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81F58F-0735-4790-9F8E-7D5E8C788663}"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DC5C2-0957-47BA-AC70-3A18C836A4A4}" type="slidenum">
              <a:rPr lang="en-US" smtClean="0"/>
              <a:t>‹#›</a:t>
            </a:fld>
            <a:endParaRPr lang="en-US"/>
          </a:p>
        </p:txBody>
      </p:sp>
    </p:spTree>
    <p:extLst>
      <p:ext uri="{BB962C8B-B14F-4D97-AF65-F5344CB8AC3E}">
        <p14:creationId xmlns:p14="http://schemas.microsoft.com/office/powerpoint/2010/main" val="40537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7A63A-108D-4844-ADAC-3580FFED3CB7}"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245255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97A63A-108D-4844-ADAC-3580FFED3CB7}"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164853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7A63A-108D-4844-ADAC-3580FFED3CB7}"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114232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7A63A-108D-4844-ADAC-3580FFED3CB7}"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79014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7A63A-108D-4844-ADAC-3580FFED3CB7}"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205092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7A63A-108D-4844-ADAC-3580FFED3CB7}"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2D04B-D0D3-457E-996F-678CA6D3C672}" type="slidenum">
              <a:rPr lang="en-US" smtClean="0"/>
              <a:t>‹#›</a:t>
            </a:fld>
            <a:endParaRPr lang="en-US"/>
          </a:p>
        </p:txBody>
      </p:sp>
    </p:spTree>
    <p:extLst>
      <p:ext uri="{BB962C8B-B14F-4D97-AF65-F5344CB8AC3E}">
        <p14:creationId xmlns:p14="http://schemas.microsoft.com/office/powerpoint/2010/main" val="375498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image" Target="../media/image9.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7.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7A63A-108D-4844-ADAC-3580FFED3CB7}" type="datetimeFigureOut">
              <a:rPr lang="en-US" smtClean="0"/>
              <a:t>5/10/2019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2D04B-D0D3-457E-996F-678CA6D3C672}" type="slidenum">
              <a:rPr lang="en-US" smtClean="0"/>
              <a:t>‹#›</a:t>
            </a:fld>
            <a:endParaRPr lang="en-US"/>
          </a:p>
        </p:txBody>
      </p:sp>
    </p:spTree>
    <p:extLst>
      <p:ext uri="{BB962C8B-B14F-4D97-AF65-F5344CB8AC3E}">
        <p14:creationId xmlns:p14="http://schemas.microsoft.com/office/powerpoint/2010/main" val="29756025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197A63A-108D-4844-ADAC-3580FFED3CB7}" type="datetimeFigureOut">
              <a:rPr lang="en-US" smtClean="0"/>
              <a:t>5/10/2019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572D04B-D0D3-457E-996F-678CA6D3C672}" type="slidenum">
              <a:rPr lang="en-US" smtClean="0"/>
              <a:t>‹#›</a:t>
            </a:fld>
            <a:endParaRPr lang="en-US"/>
          </a:p>
        </p:txBody>
      </p:sp>
    </p:spTree>
    <p:extLst>
      <p:ext uri="{BB962C8B-B14F-4D97-AF65-F5344CB8AC3E}">
        <p14:creationId xmlns:p14="http://schemas.microsoft.com/office/powerpoint/2010/main" val="1059414261"/>
      </p:ext>
    </p:extLst>
  </p:cSld>
  <p:clrMap bg1="dk1" tx1="lt1" bg2="dk2" tx2="lt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2.png"/><Relationship Id="rId3" Type="http://schemas.openxmlformats.org/officeDocument/2006/relationships/image" Target="../media/image25.jp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20.png"/><Relationship Id="rId10" Type="http://schemas.microsoft.com/office/2007/relationships/hdphoto" Target="../media/hdphoto3.wdp"/><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t>Smart Orientations -  How To Manage and Grow Your Financial Literacy Programs </a:t>
            </a:r>
            <a:endParaRPr lang="en-US" sz="4000" dirty="0"/>
          </a:p>
        </p:txBody>
      </p:sp>
      <p:sp>
        <p:nvSpPr>
          <p:cNvPr id="5" name="Text Placeholder 4"/>
          <p:cNvSpPr>
            <a:spLocks noGrp="1"/>
          </p:cNvSpPr>
          <p:nvPr>
            <p:ph type="body" sz="half" idx="2"/>
          </p:nvPr>
        </p:nvSpPr>
        <p:spPr/>
        <p:txBody>
          <a:bodyPr>
            <a:normAutofit/>
          </a:bodyPr>
          <a:lstStyle/>
          <a:p>
            <a:r>
              <a:rPr lang="en-US" sz="1600" dirty="0"/>
              <a:t>Marisa Martin – Associate Director of Student Fiscal Services – University of Washington </a:t>
            </a:r>
            <a:endParaRPr lang="en-US" sz="1600" dirty="0" smtClean="0"/>
          </a:p>
          <a:p>
            <a:r>
              <a:rPr lang="en-US" sz="1600" dirty="0" smtClean="0"/>
              <a:t>Jared </a:t>
            </a:r>
            <a:r>
              <a:rPr lang="en-US" sz="1600" dirty="0" smtClean="0">
                <a:solidFill>
                  <a:schemeClr val="tx1"/>
                </a:solidFill>
              </a:rPr>
              <a:t>Church – Associate Director of the Student </a:t>
            </a:r>
            <a:r>
              <a:rPr lang="en-US" sz="1600" dirty="0" smtClean="0"/>
              <a:t>Financial Solutions</a:t>
            </a:r>
            <a:r>
              <a:rPr lang="en-US" sz="1600" dirty="0" smtClean="0">
                <a:solidFill>
                  <a:schemeClr val="tx1"/>
                </a:solidFill>
              </a:rPr>
              <a:t> at UCSD</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endParaRPr lang="en-US" sz="1600" dirty="0">
              <a:solidFill>
                <a:schemeClr val="tx1"/>
              </a:solidFill>
            </a:endParaRPr>
          </a:p>
        </p:txBody>
      </p:sp>
    </p:spTree>
    <p:extLst>
      <p:ext uri="{BB962C8B-B14F-4D97-AF65-F5344CB8AC3E}">
        <p14:creationId xmlns:p14="http://schemas.microsoft.com/office/powerpoint/2010/main" val="4123429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57447"/>
            <a:ext cx="8825659" cy="1039091"/>
          </a:xfrm>
        </p:spPr>
        <p:txBody>
          <a:bodyPr>
            <a:normAutofit/>
          </a:bodyPr>
          <a:lstStyle/>
          <a:p>
            <a:r>
              <a:rPr lang="en-US" sz="4000" dirty="0" smtClean="0"/>
              <a:t>More Actions….</a:t>
            </a:r>
            <a:endParaRPr lang="en-US" sz="4000" dirty="0"/>
          </a:p>
        </p:txBody>
      </p:sp>
      <p:sp>
        <p:nvSpPr>
          <p:cNvPr id="3" name="Text Placeholder 2"/>
          <p:cNvSpPr>
            <a:spLocks noGrp="1"/>
          </p:cNvSpPr>
          <p:nvPr>
            <p:ph type="body" sz="half" idx="2"/>
          </p:nvPr>
        </p:nvSpPr>
        <p:spPr>
          <a:xfrm>
            <a:off x="1154954" y="1612669"/>
            <a:ext cx="8825659" cy="4407131"/>
          </a:xfrm>
        </p:spPr>
        <p:txBody>
          <a:bodyPr>
            <a:noAutofit/>
          </a:bodyPr>
          <a:lstStyle/>
          <a:p>
            <a:pPr marL="285750" indent="-285750">
              <a:buFont typeface="Arial" panose="020B0604020202020204" pitchFamily="34" charset="0"/>
              <a:buChar char="•"/>
            </a:pPr>
            <a:r>
              <a:rPr lang="en-US" sz="2000" dirty="0" smtClean="0">
                <a:solidFill>
                  <a:schemeClr val="tx1"/>
                </a:solidFill>
              </a:rPr>
              <a:t>The meetings with all our business partners resulted in the re-writing of many of our presentations to better fit what students needed to know</a:t>
            </a:r>
          </a:p>
          <a:p>
            <a:pPr marL="285750" indent="-285750">
              <a:buFont typeface="Arial" panose="020B0604020202020204" pitchFamily="34" charset="0"/>
              <a:buChar char="•"/>
            </a:pPr>
            <a:r>
              <a:rPr lang="en-US" sz="2000" dirty="0" smtClean="0">
                <a:solidFill>
                  <a:schemeClr val="tx1"/>
                </a:solidFill>
              </a:rPr>
              <a:t>We added online orientations for students who could not attend in person</a:t>
            </a:r>
          </a:p>
          <a:p>
            <a:pPr marL="285750" indent="-285750">
              <a:buFont typeface="Arial" panose="020B0604020202020204" pitchFamily="34" charset="0"/>
              <a:buChar char="•"/>
            </a:pPr>
            <a:r>
              <a:rPr lang="en-US" sz="2000" dirty="0" smtClean="0">
                <a:solidFill>
                  <a:schemeClr val="tx1"/>
                </a:solidFill>
              </a:rPr>
              <a:t>We added Cantonese/Mandarin orientations to assist the incoming Chinese students with better understanding of finances and banking in the United States</a:t>
            </a:r>
          </a:p>
          <a:p>
            <a:pPr marL="285750" indent="-285750">
              <a:buFont typeface="Arial" panose="020B0604020202020204" pitchFamily="34" charset="0"/>
              <a:buChar char="•"/>
            </a:pPr>
            <a:r>
              <a:rPr lang="en-US" sz="2000" dirty="0" smtClean="0">
                <a:solidFill>
                  <a:schemeClr val="tx1"/>
                </a:solidFill>
              </a:rPr>
              <a:t>From feedback from students that attended orientation, we reconfigured and expanded the presenting team such that our student workers presented to incoming freshmen and the more seasoned staff presented to parents and transfer students.  We also changed our presentations to have more pizzazz!  </a:t>
            </a:r>
            <a:endParaRPr lang="en-US" sz="2000" dirty="0">
              <a:solidFill>
                <a:schemeClr val="tx1"/>
              </a:solidFill>
            </a:endParaRPr>
          </a:p>
        </p:txBody>
      </p:sp>
    </p:spTree>
    <p:extLst>
      <p:ext uri="{BB962C8B-B14F-4D97-AF65-F5344CB8AC3E}">
        <p14:creationId xmlns:p14="http://schemas.microsoft.com/office/powerpoint/2010/main" val="2042103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580" y="550026"/>
            <a:ext cx="8825659" cy="1981200"/>
          </a:xfrm>
        </p:spPr>
        <p:txBody>
          <a:bodyPr>
            <a:normAutofit/>
          </a:bodyPr>
          <a:lstStyle/>
          <a:p>
            <a:r>
              <a:rPr lang="en-US" sz="4000" dirty="0" smtClean="0"/>
              <a:t>Results – </a:t>
            </a:r>
            <a:r>
              <a:rPr lang="en-US" sz="4000" dirty="0" smtClean="0"/>
              <a:t>reflection of the </a:t>
            </a:r>
            <a:r>
              <a:rPr lang="en-US" sz="4000" dirty="0" smtClean="0"/>
              <a:t>culture</a:t>
            </a:r>
            <a:endParaRPr lang="en-US" sz="4000" dirty="0"/>
          </a:p>
        </p:txBody>
      </p:sp>
      <p:sp>
        <p:nvSpPr>
          <p:cNvPr id="3" name="Text Placeholder 2"/>
          <p:cNvSpPr>
            <a:spLocks noGrp="1"/>
          </p:cNvSpPr>
          <p:nvPr>
            <p:ph type="body" sz="half" idx="2"/>
          </p:nvPr>
        </p:nvSpPr>
        <p:spPr>
          <a:xfrm>
            <a:off x="1080139" y="1978429"/>
            <a:ext cx="8825659" cy="3908368"/>
          </a:xfrm>
        </p:spPr>
        <p:txBody>
          <a:bodyPr>
            <a:normAutofit/>
          </a:bodyPr>
          <a:lstStyle/>
          <a:p>
            <a:r>
              <a:rPr lang="en-US" sz="2400" dirty="0">
                <a:solidFill>
                  <a:schemeClr val="tx1"/>
                </a:solidFill>
              </a:rPr>
              <a:t>Outreach - </a:t>
            </a:r>
            <a:r>
              <a:rPr lang="en-US" dirty="0">
                <a:solidFill>
                  <a:schemeClr val="tx1"/>
                </a:solidFill>
              </a:rPr>
              <a:t>More than </a:t>
            </a:r>
            <a:r>
              <a:rPr lang="en-US" dirty="0" smtClean="0">
                <a:solidFill>
                  <a:schemeClr val="tx1"/>
                </a:solidFill>
              </a:rPr>
              <a:t>120 </a:t>
            </a:r>
            <a:r>
              <a:rPr lang="en-US" dirty="0">
                <a:solidFill>
                  <a:schemeClr val="tx1"/>
                </a:solidFill>
              </a:rPr>
              <a:t>orientation sessions to students and parents each </a:t>
            </a:r>
            <a:r>
              <a:rPr lang="en-US" dirty="0" smtClean="0">
                <a:solidFill>
                  <a:schemeClr val="tx1"/>
                </a:solidFill>
              </a:rPr>
              <a:t>year </a:t>
            </a:r>
            <a:r>
              <a:rPr lang="en-US" dirty="0">
                <a:solidFill>
                  <a:schemeClr val="tx1"/>
                </a:solidFill>
              </a:rPr>
              <a:t>between two UW </a:t>
            </a:r>
            <a:r>
              <a:rPr lang="en-US" dirty="0" smtClean="0">
                <a:solidFill>
                  <a:schemeClr val="tx1"/>
                </a:solidFill>
              </a:rPr>
              <a:t>campuses.  Added online, Chinese language, and transfer student presentations. </a:t>
            </a:r>
            <a:endParaRPr lang="en-US" dirty="0">
              <a:solidFill>
                <a:schemeClr val="tx1"/>
              </a:solidFill>
            </a:endParaRPr>
          </a:p>
          <a:p>
            <a:r>
              <a:rPr lang="en-US" sz="2400" dirty="0" smtClean="0">
                <a:solidFill>
                  <a:schemeClr val="tx1"/>
                </a:solidFill>
              </a:rPr>
              <a:t>Department </a:t>
            </a:r>
            <a:r>
              <a:rPr lang="en-US" sz="2400" dirty="0">
                <a:solidFill>
                  <a:schemeClr val="tx1"/>
                </a:solidFill>
              </a:rPr>
              <a:t>Cooperation - </a:t>
            </a:r>
            <a:r>
              <a:rPr lang="en-US" dirty="0">
                <a:solidFill>
                  <a:schemeClr val="tx1"/>
                </a:solidFill>
              </a:rPr>
              <a:t>Partnered with First Year Programs at UW to include our messaging in their programs for newly-admitted students</a:t>
            </a:r>
            <a:endParaRPr lang="en-US" sz="1400" dirty="0">
              <a:solidFill>
                <a:schemeClr val="tx1"/>
              </a:solidFill>
            </a:endParaRPr>
          </a:p>
          <a:p>
            <a:r>
              <a:rPr lang="en-US" sz="2400" dirty="0">
                <a:solidFill>
                  <a:schemeClr val="tx1"/>
                </a:solidFill>
              </a:rPr>
              <a:t>Customer Conversations </a:t>
            </a:r>
            <a:r>
              <a:rPr lang="en-US" sz="2400" dirty="0" smtClean="0">
                <a:solidFill>
                  <a:schemeClr val="tx1"/>
                </a:solidFill>
              </a:rPr>
              <a:t>– </a:t>
            </a:r>
            <a:r>
              <a:rPr lang="en-US" dirty="0" smtClean="0">
                <a:solidFill>
                  <a:schemeClr val="tx1"/>
                </a:solidFill>
              </a:rPr>
              <a:t>View customer interactions as an opportunity to promote financial literacy </a:t>
            </a:r>
          </a:p>
          <a:p>
            <a:r>
              <a:rPr lang="en-US" dirty="0"/>
              <a:t>	</a:t>
            </a:r>
            <a:r>
              <a:rPr lang="en-US" dirty="0" smtClean="0">
                <a:solidFill>
                  <a:schemeClr val="tx1"/>
                </a:solidFill>
              </a:rPr>
              <a:t>Example: share </a:t>
            </a:r>
            <a:r>
              <a:rPr lang="en-US" dirty="0">
                <a:solidFill>
                  <a:schemeClr val="tx1"/>
                </a:solidFill>
              </a:rPr>
              <a:t>the value of direct deposit and/or online payment</a:t>
            </a:r>
          </a:p>
          <a:p>
            <a:r>
              <a:rPr lang="en-US" sz="2400" dirty="0">
                <a:solidFill>
                  <a:schemeClr val="tx1"/>
                </a:solidFill>
              </a:rPr>
              <a:t>Management Support - </a:t>
            </a:r>
            <a:r>
              <a:rPr lang="en-US" dirty="0">
                <a:solidFill>
                  <a:schemeClr val="tx1"/>
                </a:solidFill>
              </a:rPr>
              <a:t>Allow team to try out different ideas and learn from failures and successes</a:t>
            </a:r>
          </a:p>
          <a:p>
            <a:endParaRPr lang="en-US" dirty="0">
              <a:solidFill>
                <a:schemeClr val="tx1"/>
              </a:solidFill>
            </a:endParaRPr>
          </a:p>
        </p:txBody>
      </p:sp>
    </p:spTree>
    <p:extLst>
      <p:ext uri="{BB962C8B-B14F-4D97-AF65-F5344CB8AC3E}">
        <p14:creationId xmlns:p14="http://schemas.microsoft.com/office/powerpoint/2010/main" val="313395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66898"/>
            <a:ext cx="8825659" cy="1981200"/>
          </a:xfrm>
        </p:spPr>
        <p:txBody>
          <a:bodyPr>
            <a:normAutofit/>
          </a:bodyPr>
          <a:lstStyle/>
          <a:p>
            <a:r>
              <a:rPr lang="en-US" sz="4000" dirty="0" smtClean="0"/>
              <a:t>Results - change in the numbers</a:t>
            </a:r>
            <a:endParaRPr lang="en-US" sz="4000" dirty="0"/>
          </a:p>
        </p:txBody>
      </p:sp>
      <p:sp>
        <p:nvSpPr>
          <p:cNvPr id="3" name="Text Placeholder 2"/>
          <p:cNvSpPr>
            <a:spLocks noGrp="1"/>
          </p:cNvSpPr>
          <p:nvPr>
            <p:ph type="body" sz="half" idx="2"/>
          </p:nvPr>
        </p:nvSpPr>
        <p:spPr>
          <a:xfrm>
            <a:off x="1154953" y="2044932"/>
            <a:ext cx="8825659" cy="3557846"/>
          </a:xfrm>
        </p:spPr>
        <p:txBody>
          <a:bodyPr>
            <a:normAutofit lnSpcReduction="10000"/>
          </a:bodyPr>
          <a:lstStyle/>
          <a:p>
            <a:pPr marL="285750" indent="-285750">
              <a:buFont typeface="Arial" panose="020B0604020202020204" pitchFamily="34" charset="0"/>
              <a:buChar char="•"/>
            </a:pPr>
            <a:r>
              <a:rPr lang="en-US" sz="2100" dirty="0" smtClean="0">
                <a:solidFill>
                  <a:schemeClr val="tx1"/>
                </a:solidFill>
              </a:rPr>
              <a:t>We increase the students/parents we reached by 35%  </a:t>
            </a:r>
          </a:p>
          <a:p>
            <a:pPr marL="285750" indent="-285750">
              <a:buFont typeface="Arial" panose="020B0604020202020204" pitchFamily="34" charset="0"/>
              <a:buChar char="•"/>
            </a:pPr>
            <a:r>
              <a:rPr lang="en-US" sz="2100" dirty="0" smtClean="0">
                <a:solidFill>
                  <a:schemeClr val="tx1"/>
                </a:solidFill>
              </a:rPr>
              <a:t>We increase presentations from 93 to over 120 per year  </a:t>
            </a:r>
          </a:p>
          <a:p>
            <a:pPr marL="285750" indent="-285750">
              <a:buFont typeface="Arial" panose="020B0604020202020204" pitchFamily="34" charset="0"/>
              <a:buChar char="•"/>
            </a:pPr>
            <a:r>
              <a:rPr lang="en-US" sz="2100" dirty="0" smtClean="0">
                <a:solidFill>
                  <a:schemeClr val="tx1"/>
                </a:solidFill>
              </a:rPr>
              <a:t>By speaking to students/parents, we were better prepared to answer and anticipate types of questions resulting on a phone wait time of less than 45 seconds (around 19,000 calls in  2018) and replying to over 18,000 emails in 2018 within 24 hours of their arrival</a:t>
            </a:r>
          </a:p>
          <a:p>
            <a:pPr marL="285750" indent="-285750">
              <a:buFont typeface="Arial" panose="020B0604020202020204" pitchFamily="34" charset="0"/>
              <a:buChar char="•"/>
            </a:pPr>
            <a:r>
              <a:rPr lang="en-US" sz="2100" dirty="0"/>
              <a:t>We increased our Aid- Direct Deposit adoption to 88.9% and our automated payments for students paying tuition to 89.8% as of fall 2018</a:t>
            </a: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820881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08956"/>
            <a:ext cx="8825659" cy="1120833"/>
          </a:xfrm>
        </p:spPr>
        <p:txBody>
          <a:bodyPr>
            <a:normAutofit/>
          </a:bodyPr>
          <a:lstStyle/>
          <a:p>
            <a:r>
              <a:rPr lang="en-US" sz="4000" dirty="0" smtClean="0"/>
              <a:t>Results</a:t>
            </a:r>
            <a:endParaRPr lang="en-US" sz="4000" dirty="0"/>
          </a:p>
        </p:txBody>
      </p:sp>
      <p:graphicFrame>
        <p:nvGraphicFramePr>
          <p:cNvPr id="5" name="Chart 4"/>
          <p:cNvGraphicFramePr>
            <a:graphicFrameLocks/>
          </p:cNvGraphicFramePr>
          <p:nvPr>
            <p:extLst>
              <p:ext uri="{D42A27DB-BD31-4B8C-83A1-F6EECF244321}">
                <p14:modId xmlns:p14="http://schemas.microsoft.com/office/powerpoint/2010/main" val="4135235814"/>
              </p:ext>
            </p:extLst>
          </p:nvPr>
        </p:nvGraphicFramePr>
        <p:xfrm>
          <a:off x="1154954" y="1579100"/>
          <a:ext cx="9659815"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0537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93" y="408709"/>
            <a:ext cx="8825659" cy="846513"/>
          </a:xfrm>
        </p:spPr>
        <p:txBody>
          <a:bodyPr>
            <a:normAutofit/>
          </a:bodyPr>
          <a:lstStyle/>
          <a:p>
            <a:r>
              <a:rPr lang="en-US" sz="3600" dirty="0" smtClean="0"/>
              <a:t>Feedback from our customers</a:t>
            </a:r>
            <a:endParaRPr lang="en-US" sz="3600" dirty="0"/>
          </a:p>
        </p:txBody>
      </p:sp>
      <p:sp>
        <p:nvSpPr>
          <p:cNvPr id="3" name="Text Placeholder 2"/>
          <p:cNvSpPr>
            <a:spLocks noGrp="1"/>
          </p:cNvSpPr>
          <p:nvPr>
            <p:ph type="body" sz="half" idx="2"/>
          </p:nvPr>
        </p:nvSpPr>
        <p:spPr>
          <a:xfrm>
            <a:off x="1179892" y="1795550"/>
            <a:ext cx="8825659" cy="2362200"/>
          </a:xfrm>
        </p:spPr>
        <p:txBody>
          <a:bodyPr>
            <a:normAutofit/>
          </a:bodyPr>
          <a:lstStyle/>
          <a:p>
            <a:r>
              <a:rPr lang="en-US" sz="2000" dirty="0" smtClean="0">
                <a:solidFill>
                  <a:schemeClr val="tx1"/>
                </a:solidFill>
              </a:rPr>
              <a:t>The feedback from First Year Programs was that according to parents and students we reached, our presentations were 5 out of 5 in terms of topics, information, interest, timing, and fun!   </a:t>
            </a:r>
            <a:endParaRPr lang="en-US" sz="2000" dirty="0">
              <a:solidFill>
                <a:schemeClr val="tx1"/>
              </a:solidFill>
            </a:endParaRPr>
          </a:p>
        </p:txBody>
      </p:sp>
      <p:pic>
        <p:nvPicPr>
          <p:cNvPr id="2050" name="Picture 2" descr="The Husky faithful standing strong despite the rain during the 2010 game against Stanford. Photo by Tricia Capar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882" y="3558988"/>
            <a:ext cx="4385368" cy="291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42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25335"/>
            <a:ext cx="8825659" cy="1046018"/>
          </a:xfrm>
        </p:spPr>
        <p:txBody>
          <a:bodyPr/>
          <a:lstStyle/>
          <a:p>
            <a:r>
              <a:rPr lang="en-US" dirty="0" smtClean="0"/>
              <a:t>What we learned</a:t>
            </a:r>
            <a:endParaRPr lang="en-US" dirty="0"/>
          </a:p>
        </p:txBody>
      </p:sp>
      <p:sp>
        <p:nvSpPr>
          <p:cNvPr id="3" name="Text Placeholder 2"/>
          <p:cNvSpPr>
            <a:spLocks noGrp="1"/>
          </p:cNvSpPr>
          <p:nvPr>
            <p:ph type="body" sz="half" idx="2"/>
          </p:nvPr>
        </p:nvSpPr>
        <p:spPr>
          <a:xfrm>
            <a:off x="1154954" y="1537855"/>
            <a:ext cx="8825659" cy="3708862"/>
          </a:xfrm>
        </p:spPr>
        <p:txBody>
          <a:bodyPr>
            <a:normAutofit/>
          </a:bodyPr>
          <a:lstStyle/>
          <a:p>
            <a:r>
              <a:rPr lang="en-US" sz="2000" dirty="0" smtClean="0">
                <a:solidFill>
                  <a:schemeClr val="tx1"/>
                </a:solidFill>
              </a:rPr>
              <a:t>By creating a collaborative process that is inclusive of the entire team, there can be a focus towards a shared goal where everyone benefits from the improvements and feels they have added value.     By engaging teams from the beginning, they can contribute ideas for improvement, take on tasks, be part of the solutions, and partake in the celebration of the success.    This results in a positive experience that evolves into a culture of participation and inclusion.  </a:t>
            </a:r>
            <a:endParaRPr lang="en-US" sz="2000" dirty="0">
              <a:solidFill>
                <a:schemeClr val="tx1"/>
              </a:solidFill>
            </a:endParaRPr>
          </a:p>
        </p:txBody>
      </p:sp>
    </p:spTree>
    <p:extLst>
      <p:ext uri="{BB962C8B-B14F-4D97-AF65-F5344CB8AC3E}">
        <p14:creationId xmlns:p14="http://schemas.microsoft.com/office/powerpoint/2010/main" val="1519535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62989"/>
            <a:ext cx="8825659" cy="1108364"/>
          </a:xfrm>
        </p:spPr>
        <p:txBody>
          <a:bodyPr/>
          <a:lstStyle/>
          <a:p>
            <a:r>
              <a:rPr lang="en-US" dirty="0" smtClean="0"/>
              <a:t>One more Win!</a:t>
            </a:r>
            <a:endParaRPr lang="en-US" dirty="0"/>
          </a:p>
        </p:txBody>
      </p:sp>
      <p:sp>
        <p:nvSpPr>
          <p:cNvPr id="3" name="Text Placeholder 2"/>
          <p:cNvSpPr>
            <a:spLocks noGrp="1"/>
          </p:cNvSpPr>
          <p:nvPr>
            <p:ph type="body" sz="half" idx="2"/>
          </p:nvPr>
        </p:nvSpPr>
        <p:spPr>
          <a:xfrm>
            <a:off x="1154953" y="1579418"/>
            <a:ext cx="8825659" cy="3092335"/>
          </a:xfrm>
        </p:spPr>
        <p:txBody>
          <a:bodyPr>
            <a:noAutofit/>
          </a:bodyPr>
          <a:lstStyle/>
          <a:p>
            <a:r>
              <a:rPr lang="en-US" sz="2000" dirty="0" smtClean="0"/>
              <a:t>Last </a:t>
            </a:r>
            <a:r>
              <a:rPr lang="en-US" sz="2000" dirty="0" smtClean="0"/>
              <a:t>summer </a:t>
            </a:r>
            <a:r>
              <a:rPr lang="en-US" sz="2000" dirty="0" smtClean="0"/>
              <a:t>we decided to reduce the amount of cash we accepted to $500 per student</a:t>
            </a:r>
          </a:p>
          <a:p>
            <a:r>
              <a:rPr lang="en-US" sz="2000" dirty="0" smtClean="0"/>
              <a:t>Safety for our </a:t>
            </a:r>
            <a:r>
              <a:rPr lang="en-US" sz="2000" dirty="0" smtClean="0"/>
              <a:t>students </a:t>
            </a:r>
            <a:r>
              <a:rPr lang="en-US" sz="2000" dirty="0" smtClean="0"/>
              <a:t>– were we on the right track?  </a:t>
            </a:r>
          </a:p>
          <a:p>
            <a:pPr marL="285750" indent="-285750">
              <a:buFont typeface="Arial" panose="020B0604020202020204" pitchFamily="34" charset="0"/>
              <a:buChar char="•"/>
            </a:pPr>
            <a:r>
              <a:rPr lang="en-US" sz="2000" dirty="0"/>
              <a:t>	</a:t>
            </a:r>
            <a:r>
              <a:rPr lang="en-US" sz="2000" dirty="0" smtClean="0"/>
              <a:t>Verified with </a:t>
            </a:r>
            <a:r>
              <a:rPr lang="en-US" sz="2000" dirty="0" smtClean="0"/>
              <a:t>university </a:t>
            </a:r>
            <a:r>
              <a:rPr lang="en-US" sz="2000" dirty="0" smtClean="0"/>
              <a:t>police </a:t>
            </a:r>
          </a:p>
          <a:p>
            <a:pPr marL="285750" indent="-285750">
              <a:buFont typeface="Arial" panose="020B0604020202020204" pitchFamily="34" charset="0"/>
              <a:buChar char="•"/>
            </a:pPr>
            <a:r>
              <a:rPr lang="en-US" sz="2000" dirty="0"/>
              <a:t>	</a:t>
            </a:r>
            <a:r>
              <a:rPr lang="en-US" sz="2000" dirty="0" smtClean="0"/>
              <a:t>Checked with </a:t>
            </a:r>
            <a:r>
              <a:rPr lang="en-US" sz="2000" dirty="0" smtClean="0"/>
              <a:t>auditors</a:t>
            </a:r>
            <a:endParaRPr lang="en-US" sz="2000" dirty="0" smtClean="0"/>
          </a:p>
          <a:p>
            <a:pPr marL="285750" indent="-285750">
              <a:buFont typeface="Arial" panose="020B0604020202020204" pitchFamily="34" charset="0"/>
              <a:buChar char="•"/>
            </a:pPr>
            <a:r>
              <a:rPr lang="en-US" sz="2000" dirty="0" smtClean="0"/>
              <a:t>	Confirmed with </a:t>
            </a:r>
            <a:r>
              <a:rPr lang="en-US" sz="2000" dirty="0" smtClean="0"/>
              <a:t>business </a:t>
            </a:r>
            <a:r>
              <a:rPr lang="en-US" sz="2000" dirty="0"/>
              <a:t>p</a:t>
            </a:r>
            <a:r>
              <a:rPr lang="en-US" sz="2000" dirty="0" smtClean="0"/>
              <a:t>artners </a:t>
            </a:r>
            <a:r>
              <a:rPr lang="en-US" sz="2000" dirty="0" smtClean="0"/>
              <a:t>and two other </a:t>
            </a:r>
            <a:r>
              <a:rPr lang="en-US" sz="2000" dirty="0" smtClean="0"/>
              <a:t>campuses </a:t>
            </a:r>
            <a:endParaRPr lang="en-US" sz="2000" dirty="0" smtClean="0"/>
          </a:p>
          <a:p>
            <a:r>
              <a:rPr lang="en-US" sz="2000" dirty="0" smtClean="0"/>
              <a:t>Everyone supported this initiative to the fullest!</a:t>
            </a:r>
            <a:endParaRPr lang="en-US" sz="2000" dirty="0"/>
          </a:p>
        </p:txBody>
      </p:sp>
    </p:spTree>
    <p:extLst>
      <p:ext uri="{BB962C8B-B14F-4D97-AF65-F5344CB8AC3E}">
        <p14:creationId xmlns:p14="http://schemas.microsoft.com/office/powerpoint/2010/main" val="1386381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387927"/>
            <a:ext cx="8825659" cy="1033549"/>
          </a:xfrm>
        </p:spPr>
        <p:txBody>
          <a:bodyPr/>
          <a:lstStyle/>
          <a:p>
            <a:r>
              <a:rPr lang="en-US" dirty="0" smtClean="0"/>
              <a:t>What we did and results</a:t>
            </a:r>
            <a:endParaRPr lang="en-US" dirty="0"/>
          </a:p>
        </p:txBody>
      </p:sp>
      <p:sp>
        <p:nvSpPr>
          <p:cNvPr id="3" name="Text Placeholder 2"/>
          <p:cNvSpPr>
            <a:spLocks noGrp="1"/>
          </p:cNvSpPr>
          <p:nvPr>
            <p:ph type="body" sz="half" idx="2"/>
          </p:nvPr>
        </p:nvSpPr>
        <p:spPr>
          <a:xfrm>
            <a:off x="1154952" y="1629295"/>
            <a:ext cx="8825659" cy="3650673"/>
          </a:xfrm>
        </p:spPr>
        <p:txBody>
          <a:bodyPr>
            <a:noAutofit/>
          </a:bodyPr>
          <a:lstStyle/>
          <a:p>
            <a:r>
              <a:rPr lang="en-US" sz="2000" dirty="0" smtClean="0"/>
              <a:t>Once again, as a team, we came up with ideas:</a:t>
            </a:r>
          </a:p>
          <a:p>
            <a:pPr marL="285750" indent="-285750">
              <a:buFont typeface="Arial" panose="020B0604020202020204" pitchFamily="34" charset="0"/>
              <a:buChar char="•"/>
            </a:pPr>
            <a:r>
              <a:rPr lang="en-US" sz="2000" dirty="0" smtClean="0"/>
              <a:t>Visited banks in the area to let them know of the change so they were aware of the change</a:t>
            </a:r>
          </a:p>
          <a:p>
            <a:pPr marL="285750" indent="-285750">
              <a:buFont typeface="Arial" panose="020B0604020202020204" pitchFamily="34" charset="0"/>
              <a:buChar char="•"/>
            </a:pPr>
            <a:r>
              <a:rPr lang="en-US" sz="2000" dirty="0" smtClean="0"/>
              <a:t>Distributed and posted brochures all over campus in areas of high student traffic</a:t>
            </a:r>
          </a:p>
          <a:p>
            <a:pPr marL="285750" indent="-285750">
              <a:buFont typeface="Arial" panose="020B0604020202020204" pitchFamily="34" charset="0"/>
              <a:buChar char="•"/>
            </a:pPr>
            <a:r>
              <a:rPr lang="en-US" sz="2000" dirty="0" smtClean="0"/>
              <a:t>Orientations!!!!!</a:t>
            </a:r>
          </a:p>
          <a:p>
            <a:r>
              <a:rPr lang="en-US" sz="2000" dirty="0" smtClean="0"/>
              <a:t>Results</a:t>
            </a:r>
          </a:p>
          <a:p>
            <a:pPr marL="285750" indent="-285750">
              <a:buFont typeface="Arial" panose="020B0604020202020204" pitchFamily="34" charset="0"/>
              <a:buChar char="•"/>
            </a:pPr>
            <a:r>
              <a:rPr lang="en-US" sz="2000" dirty="0" smtClean="0"/>
              <a:t>Reduced our cash intake by 63% by Autumn quarter!!! </a:t>
            </a:r>
            <a:endParaRPr lang="en-US" sz="2000" dirty="0"/>
          </a:p>
        </p:txBody>
      </p:sp>
    </p:spTree>
    <p:extLst>
      <p:ext uri="{BB962C8B-B14F-4D97-AF65-F5344CB8AC3E}">
        <p14:creationId xmlns:p14="http://schemas.microsoft.com/office/powerpoint/2010/main" val="823840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666404"/>
            <a:ext cx="8825659" cy="1981200"/>
          </a:xfrm>
        </p:spPr>
        <p:txBody>
          <a:bodyPr/>
          <a:lstStyle/>
          <a:p>
            <a:r>
              <a:rPr lang="en-US" dirty="0" smtClean="0"/>
              <a:t>What next?</a:t>
            </a:r>
            <a:endParaRPr lang="en-US" dirty="0"/>
          </a:p>
        </p:txBody>
      </p:sp>
      <p:sp>
        <p:nvSpPr>
          <p:cNvPr id="3" name="Text Placeholder 2"/>
          <p:cNvSpPr>
            <a:spLocks noGrp="1"/>
          </p:cNvSpPr>
          <p:nvPr>
            <p:ph type="body" sz="half" idx="2"/>
          </p:nvPr>
        </p:nvSpPr>
        <p:spPr>
          <a:xfrm>
            <a:off x="1154953" y="1551221"/>
            <a:ext cx="8825659" cy="3135284"/>
          </a:xfrm>
        </p:spPr>
        <p:txBody>
          <a:bodyPr>
            <a:normAutofit/>
          </a:bodyPr>
          <a:lstStyle/>
          <a:p>
            <a:r>
              <a:rPr lang="en-US" sz="2000" dirty="0" smtClean="0">
                <a:solidFill>
                  <a:schemeClr val="tx1"/>
                </a:solidFill>
              </a:rPr>
              <a:t>As 2019 started, Student Fiscal Services  continues to look for additional methods to reach our students and parents in order to inform them and train them in our processes and systems</a:t>
            </a:r>
          </a:p>
          <a:p>
            <a:r>
              <a:rPr lang="en-US" sz="2000" dirty="0" smtClean="0">
                <a:solidFill>
                  <a:schemeClr val="tx1"/>
                </a:solidFill>
              </a:rPr>
              <a:t>The challenge to meet an overgrowing population of students with the same number of staff encourages our team to continue process improvement and focus on automating processes </a:t>
            </a:r>
          </a:p>
          <a:p>
            <a:r>
              <a:rPr lang="en-US" sz="2000" dirty="0" smtClean="0">
                <a:solidFill>
                  <a:schemeClr val="tx1"/>
                </a:solidFill>
              </a:rPr>
              <a:t>In the end, however, having strong team engagement and participation is the key.   Keeping things fun is key to the success!</a:t>
            </a:r>
            <a:endParaRPr lang="en-US" sz="2000" dirty="0">
              <a:solidFill>
                <a:schemeClr val="tx1"/>
              </a:solidFill>
            </a:endParaRPr>
          </a:p>
        </p:txBody>
      </p:sp>
      <p:pic>
        <p:nvPicPr>
          <p:cNvPr id="5122" name="Picture 2" descr="Hard rain comes down on the University of Washington, Seattle campus. February 18th, 2014. Photo by Katherine B. Tur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4094" y="4542138"/>
            <a:ext cx="3376518" cy="225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69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20349" y="4572215"/>
            <a:ext cx="1371600" cy="1371600"/>
            <a:chOff x="1421802" y="1303469"/>
            <a:chExt cx="1691640" cy="1691640"/>
          </a:xfrm>
        </p:grpSpPr>
        <p:sp>
          <p:nvSpPr>
            <p:cNvPr id="17" name="Oval 16"/>
            <p:cNvSpPr/>
            <p:nvPr/>
          </p:nvSpPr>
          <p:spPr>
            <a:xfrm>
              <a:off x="1421802" y="1303469"/>
              <a:ext cx="1691640" cy="1691640"/>
            </a:xfrm>
            <a:prstGeom prst="ellipse">
              <a:avLst/>
            </a:prstGeom>
            <a:solidFill>
              <a:schemeClr val="accent1">
                <a:lumMod val="5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0134" y="1600648"/>
              <a:ext cx="1034976" cy="1034976"/>
            </a:xfrm>
            <a:prstGeom prst="rect">
              <a:avLst/>
            </a:prstGeom>
          </p:spPr>
        </p:pic>
      </p:grpSp>
      <p:grpSp>
        <p:nvGrpSpPr>
          <p:cNvPr id="5" name="Group 4"/>
          <p:cNvGrpSpPr/>
          <p:nvPr/>
        </p:nvGrpSpPr>
        <p:grpSpPr>
          <a:xfrm>
            <a:off x="10226059" y="3253575"/>
            <a:ext cx="1371600" cy="1371600"/>
            <a:chOff x="853439" y="4274106"/>
            <a:chExt cx="1371600" cy="1371600"/>
          </a:xfrm>
        </p:grpSpPr>
        <p:sp>
          <p:nvSpPr>
            <p:cNvPr id="15" name="Oval 14"/>
            <p:cNvSpPr/>
            <p:nvPr/>
          </p:nvSpPr>
          <p:spPr>
            <a:xfrm>
              <a:off x="853439" y="4274106"/>
              <a:ext cx="1371600" cy="1371600"/>
            </a:xfrm>
            <a:prstGeom prst="ellipse">
              <a:avLst/>
            </a:prstGeom>
            <a:solidFill>
              <a:schemeClr val="accent1">
                <a:lumMod val="5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endParaRPr>
            </a:p>
          </p:txBody>
        </p:sp>
        <p:pic>
          <p:nvPicPr>
            <p:cNvPr id="16" name="Picture 15"/>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65004" y="4590354"/>
              <a:ext cx="948469" cy="825168"/>
            </a:xfrm>
            <a:prstGeom prst="rect">
              <a:avLst/>
            </a:prstGeom>
          </p:spPr>
        </p:pic>
      </p:grpSp>
      <p:grpSp>
        <p:nvGrpSpPr>
          <p:cNvPr id="6" name="Group 5"/>
          <p:cNvGrpSpPr/>
          <p:nvPr/>
        </p:nvGrpSpPr>
        <p:grpSpPr>
          <a:xfrm>
            <a:off x="786038" y="485902"/>
            <a:ext cx="1371600" cy="1371600"/>
            <a:chOff x="1722979" y="4181586"/>
            <a:chExt cx="1371600" cy="1371600"/>
          </a:xfrm>
        </p:grpSpPr>
        <p:sp>
          <p:nvSpPr>
            <p:cNvPr id="13" name="Oval 12"/>
            <p:cNvSpPr/>
            <p:nvPr/>
          </p:nvSpPr>
          <p:spPr>
            <a:xfrm>
              <a:off x="1722979" y="4181586"/>
              <a:ext cx="1371600" cy="1371600"/>
            </a:xfrm>
            <a:prstGeom prst="ellipse">
              <a:avLst/>
            </a:prstGeom>
            <a:solidFill>
              <a:schemeClr val="accent1">
                <a:lumMod val="5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291" y="4256892"/>
              <a:ext cx="1084976" cy="1084976"/>
            </a:xfrm>
            <a:prstGeom prst="rect">
              <a:avLst/>
            </a:prstGeom>
          </p:spPr>
        </p:pic>
      </p:grpSp>
      <p:grpSp>
        <p:nvGrpSpPr>
          <p:cNvPr id="7" name="Group 6"/>
          <p:cNvGrpSpPr/>
          <p:nvPr/>
        </p:nvGrpSpPr>
        <p:grpSpPr>
          <a:xfrm>
            <a:off x="10247463" y="884815"/>
            <a:ext cx="1371600" cy="1371600"/>
            <a:chOff x="1150862" y="2471121"/>
            <a:chExt cx="1371600" cy="1371600"/>
          </a:xfrm>
        </p:grpSpPr>
        <p:sp>
          <p:nvSpPr>
            <p:cNvPr id="11" name="Oval 10"/>
            <p:cNvSpPr/>
            <p:nvPr/>
          </p:nvSpPr>
          <p:spPr>
            <a:xfrm>
              <a:off x="1150862" y="2471121"/>
              <a:ext cx="1371600" cy="1371600"/>
            </a:xfrm>
            <a:prstGeom prst="ellipse">
              <a:avLst/>
            </a:prstGeom>
            <a:solidFill>
              <a:schemeClr val="accent1">
                <a:lumMod val="5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3043" y="2743200"/>
              <a:ext cx="785065" cy="785065"/>
            </a:xfrm>
            <a:prstGeom prst="rect">
              <a:avLst/>
            </a:prstGeom>
          </p:spPr>
        </p:pic>
      </p:grpSp>
      <p:sp>
        <p:nvSpPr>
          <p:cNvPr id="9" name="Oval 8"/>
          <p:cNvSpPr/>
          <p:nvPr/>
        </p:nvSpPr>
        <p:spPr>
          <a:xfrm>
            <a:off x="2528021" y="3226454"/>
            <a:ext cx="1371600" cy="1371600"/>
          </a:xfrm>
          <a:prstGeom prst="ellipse">
            <a:avLst/>
          </a:prstGeom>
          <a:solidFill>
            <a:schemeClr val="accent1">
              <a:lumMod val="5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endParaRPr>
          </a:p>
        </p:txBody>
      </p:sp>
      <p:grpSp>
        <p:nvGrpSpPr>
          <p:cNvPr id="27" name="Group 26"/>
          <p:cNvGrpSpPr/>
          <p:nvPr/>
        </p:nvGrpSpPr>
        <p:grpSpPr>
          <a:xfrm>
            <a:off x="6793452" y="1338337"/>
            <a:ext cx="2367111" cy="1071026"/>
            <a:chOff x="6769506" y="1333312"/>
            <a:chExt cx="2331964" cy="1076401"/>
          </a:xfrm>
        </p:grpSpPr>
        <p:cxnSp>
          <p:nvCxnSpPr>
            <p:cNvPr id="22" name="Straight Connector 21"/>
            <p:cNvCxnSpPr/>
            <p:nvPr/>
          </p:nvCxnSpPr>
          <p:spPr>
            <a:xfrm flipV="1">
              <a:off x="6769506" y="1333312"/>
              <a:ext cx="1452720" cy="107640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07478" y="1333312"/>
              <a:ext cx="893992"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4" name="Oval 63"/>
          <p:cNvSpPr/>
          <p:nvPr/>
        </p:nvSpPr>
        <p:spPr>
          <a:xfrm>
            <a:off x="4874141" y="2072166"/>
            <a:ext cx="2199739" cy="223664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Straight Connector 73"/>
          <p:cNvCxnSpPr/>
          <p:nvPr/>
        </p:nvCxnSpPr>
        <p:spPr>
          <a:xfrm flipH="1" flipV="1">
            <a:off x="3915923" y="1847874"/>
            <a:ext cx="1176695" cy="6287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157638" y="1847874"/>
            <a:ext cx="1758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4" idx="3"/>
          </p:cNvCxnSpPr>
          <p:nvPr/>
        </p:nvCxnSpPr>
        <p:spPr>
          <a:xfrm flipH="1">
            <a:off x="3366411" y="3981261"/>
            <a:ext cx="1829874" cy="93432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2157638" y="4915582"/>
            <a:ext cx="123381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64" idx="6"/>
          </p:cNvCxnSpPr>
          <p:nvPr/>
        </p:nvCxnSpPr>
        <p:spPr>
          <a:xfrm flipH="1" flipV="1">
            <a:off x="7073880" y="3190488"/>
            <a:ext cx="1580594" cy="8160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8603070" y="4003383"/>
            <a:ext cx="839655" cy="240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4" idx="4"/>
          </p:cNvCxnSpPr>
          <p:nvPr/>
        </p:nvCxnSpPr>
        <p:spPr>
          <a:xfrm>
            <a:off x="5974011" y="4308810"/>
            <a:ext cx="25897" cy="8984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55341" y="5173721"/>
            <a:ext cx="257999" cy="31267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10926" y="4441259"/>
            <a:ext cx="249138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1800" b="1" i="0" u="none" strike="noStrike" kern="1200" cap="none" spc="0" normalizeH="0" baseline="0" noProof="0" dirty="0" smtClean="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tudent accounts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client services</a:t>
            </a:r>
            <a:endParaRPr kumimoji="0" lang="en-US" sz="18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5" name="TextBox 114"/>
          <p:cNvSpPr txBox="1"/>
          <p:nvPr/>
        </p:nvSpPr>
        <p:spPr>
          <a:xfrm>
            <a:off x="2090046" y="1423952"/>
            <a:ext cx="18934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central cashier</a:t>
            </a:r>
            <a:endParaRPr kumimoji="0" lang="en-US" sz="18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6" name="TextBox 125"/>
          <p:cNvSpPr txBox="1"/>
          <p:nvPr/>
        </p:nvSpPr>
        <p:spPr>
          <a:xfrm>
            <a:off x="8654474" y="909152"/>
            <a:ext cx="1335622"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university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billing</a:t>
            </a:r>
            <a:endParaRPr kumimoji="0" lang="en-US" sz="18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1" name="TextBox 130"/>
          <p:cNvSpPr txBox="1"/>
          <p:nvPr/>
        </p:nvSpPr>
        <p:spPr>
          <a:xfrm>
            <a:off x="8227308" y="3802090"/>
            <a:ext cx="1880643"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1800" b="1" i="0" u="none" strike="noStrike" kern="1200" cap="none" spc="0" normalizeH="0" baseline="0" noProof="0" dirty="0" smtClean="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oan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administration</a:t>
            </a:r>
            <a:endParaRPr kumimoji="0" lang="en-US" sz="18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3" name="Oval 132"/>
          <p:cNvSpPr/>
          <p:nvPr/>
        </p:nvSpPr>
        <p:spPr>
          <a:xfrm>
            <a:off x="8590466" y="3939375"/>
            <a:ext cx="137160" cy="1371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Oval 133"/>
          <p:cNvSpPr/>
          <p:nvPr/>
        </p:nvSpPr>
        <p:spPr>
          <a:xfrm>
            <a:off x="8143470" y="1279114"/>
            <a:ext cx="137160" cy="1371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 134"/>
          <p:cNvSpPr/>
          <p:nvPr/>
        </p:nvSpPr>
        <p:spPr>
          <a:xfrm>
            <a:off x="3862137" y="1807504"/>
            <a:ext cx="137160" cy="1371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Oval 135"/>
          <p:cNvSpPr/>
          <p:nvPr/>
        </p:nvSpPr>
        <p:spPr>
          <a:xfrm>
            <a:off x="3327448" y="4853220"/>
            <a:ext cx="137160" cy="1371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Oval 136"/>
          <p:cNvSpPr/>
          <p:nvPr/>
        </p:nvSpPr>
        <p:spPr>
          <a:xfrm>
            <a:off x="5929745" y="5109712"/>
            <a:ext cx="134171" cy="1371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TextBox 138"/>
          <p:cNvSpPr txBox="1"/>
          <p:nvPr/>
        </p:nvSpPr>
        <p:spPr>
          <a:xfrm>
            <a:off x="4803232" y="5024058"/>
            <a:ext cx="1075937"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1800" b="1" i="0" u="none" strike="noStrike" kern="1200" cap="none" spc="0" normalizeH="0" baseline="0" noProof="0" dirty="0" smtClean="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ampus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cards</a:t>
            </a:r>
            <a:endParaRPr kumimoji="0" lang="en-US" sz="1800" b="1" i="0" u="none" strike="noStrike" kern="1200" cap="none" spc="0" normalizeH="0" baseline="0" noProof="0" dirty="0">
              <a:ln>
                <a:noFill/>
              </a:ln>
              <a:solidFill>
                <a:srgbClr val="FFC000">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4" name="Picture 143"/>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809125" y="3509338"/>
            <a:ext cx="844158" cy="844158"/>
          </a:xfrm>
          <a:prstGeom prst="rect">
            <a:avLst/>
          </a:prstGeom>
        </p:spPr>
      </p:pic>
      <p:sp>
        <p:nvSpPr>
          <p:cNvPr id="146" name="TextBox 145"/>
          <p:cNvSpPr txBox="1"/>
          <p:nvPr/>
        </p:nvSpPr>
        <p:spPr>
          <a:xfrm>
            <a:off x="1940512" y="1884683"/>
            <a:ext cx="2931315" cy="120032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Payments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Change orders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Deposits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Petty cash reimbursement</a:t>
            </a:r>
            <a:endParaRPr kumimoji="0" lang="en-US"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47" name="TextBox 146"/>
          <p:cNvSpPr txBox="1"/>
          <p:nvPr/>
        </p:nvSpPr>
        <p:spPr>
          <a:xfrm>
            <a:off x="310926" y="5109713"/>
            <a:ext cx="3330784" cy="120032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Customer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Refunds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3</a:t>
            </a:r>
            <a:r>
              <a:rPr kumimoji="0" lang="en-US" sz="1800" b="0" i="0" u="none" strike="noStrike" kern="1200" cap="none" spc="0" normalizeH="0" baseline="30000" noProof="0" dirty="0" smtClean="0">
                <a:ln>
                  <a:noFill/>
                </a:ln>
                <a:solidFill>
                  <a:srgbClr val="FFC000">
                    <a:lumMod val="75000"/>
                  </a:srgbClr>
                </a:solidFill>
                <a:effectLst/>
                <a:uLnTx/>
                <a:uFillTx/>
                <a:latin typeface="Calibri" panose="020F0502020204030204"/>
                <a:ea typeface="+mn-ea"/>
                <a:cs typeface="+mn-cs"/>
              </a:rPr>
              <a:t>rd</a:t>
            </a: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 Party/VA sponsorships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Scholarships, Emergency loans</a:t>
            </a:r>
          </a:p>
        </p:txBody>
      </p:sp>
      <p:sp>
        <p:nvSpPr>
          <p:cNvPr id="148" name="TextBox 147"/>
          <p:cNvSpPr txBox="1"/>
          <p:nvPr/>
        </p:nvSpPr>
        <p:spPr>
          <a:xfrm>
            <a:off x="8654474" y="1582541"/>
            <a:ext cx="2312108" cy="203132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Student &amp; </a:t>
            </a:r>
            <a:b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b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entity </a:t>
            </a:r>
            <a:r>
              <a:rPr kumimoji="0" lang="en-US"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b</a:t>
            </a: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illing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Payment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Delinquent account</a:t>
            </a:r>
            <a:b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b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49" name="TextBox 148"/>
          <p:cNvSpPr txBox="1"/>
          <p:nvPr/>
        </p:nvSpPr>
        <p:spPr>
          <a:xfrm>
            <a:off x="8337802" y="4422014"/>
            <a:ext cx="3134833" cy="147732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Counseling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Cohort default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Loan collections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150" name="TextBox 149"/>
          <p:cNvSpPr txBox="1"/>
          <p:nvPr/>
        </p:nvSpPr>
        <p:spPr>
          <a:xfrm>
            <a:off x="4547368" y="5719889"/>
            <a:ext cx="2465803" cy="92333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Identification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Access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C000">
                    <a:lumMod val="75000"/>
                  </a:srgbClr>
                </a:solidFill>
                <a:effectLst/>
                <a:uLnTx/>
                <a:uFillTx/>
                <a:latin typeface="Calibri" panose="020F0502020204030204"/>
                <a:ea typeface="+mn-ea"/>
                <a:cs typeface="+mn-cs"/>
              </a:rPr>
              <a:t>Cashless transactions</a:t>
            </a:r>
          </a:p>
        </p:txBody>
      </p:sp>
      <p:pic>
        <p:nvPicPr>
          <p:cNvPr id="8" name="Picture 7"/>
          <p:cNvPicPr>
            <a:picLocks noChangeAspect="1"/>
          </p:cNvPicPr>
          <p:nvPr/>
        </p:nvPicPr>
        <p:blipFill>
          <a:blip r:embed="rId8"/>
          <a:stretch>
            <a:fillRect/>
          </a:stretch>
        </p:blipFill>
        <p:spPr>
          <a:xfrm>
            <a:off x="5090367" y="2314902"/>
            <a:ext cx="1786283" cy="1749704"/>
          </a:xfrm>
          <a:prstGeom prst="rect">
            <a:avLst/>
          </a:prstGeom>
        </p:spPr>
      </p:pic>
      <p:sp>
        <p:nvSpPr>
          <p:cNvPr id="45" name="TextBox 44"/>
          <p:cNvSpPr txBox="1"/>
          <p:nvPr/>
        </p:nvSpPr>
        <p:spPr>
          <a:xfrm>
            <a:off x="7689273" y="5428211"/>
            <a:ext cx="4081549" cy="923330"/>
          </a:xfrm>
          <a:prstGeom prst="rect">
            <a:avLst/>
          </a:prstGeom>
          <a:noFill/>
        </p:spPr>
        <p:txBody>
          <a:bodyPr wrap="square" rtlCol="0">
            <a:spAutoFit/>
          </a:bodyPr>
          <a:lstStyle/>
          <a:p>
            <a:r>
              <a:rPr lang="en-US" dirty="0" smtClean="0"/>
              <a:t>13 Full-Time Employees – SFS</a:t>
            </a:r>
          </a:p>
          <a:p>
            <a:r>
              <a:rPr lang="en-US" dirty="0" smtClean="0"/>
              <a:t>7 Full-Time Employees – Cashier </a:t>
            </a:r>
          </a:p>
          <a:p>
            <a:r>
              <a:rPr lang="en-US" dirty="0" smtClean="0"/>
              <a:t>10-15 Student Employees</a:t>
            </a:r>
            <a:endParaRPr lang="en-US" dirty="0"/>
          </a:p>
        </p:txBody>
      </p:sp>
      <p:pic>
        <p:nvPicPr>
          <p:cNvPr id="2" name="Picture 1"/>
          <p:cNvPicPr>
            <a:picLocks noChangeAspect="1"/>
          </p:cNvPicPr>
          <p:nvPr/>
        </p:nvPicPr>
        <p:blipFill>
          <a:blip r:embed="rId9"/>
          <a:stretch>
            <a:fillRect/>
          </a:stretch>
        </p:blipFill>
        <p:spPr>
          <a:xfrm>
            <a:off x="9442725" y="127715"/>
            <a:ext cx="2304488" cy="560881"/>
          </a:xfrm>
          <a:prstGeom prst="rect">
            <a:avLst/>
          </a:prstGeom>
        </p:spPr>
      </p:pic>
    </p:spTree>
    <p:extLst>
      <p:ext uri="{BB962C8B-B14F-4D97-AF65-F5344CB8AC3E}">
        <p14:creationId xmlns:p14="http://schemas.microsoft.com/office/powerpoint/2010/main" val="30498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500"/>
                                        <p:tgtEl>
                                          <p:spTgt spid="1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500"/>
                                        <p:tgtEl>
                                          <p:spTgt spid="136"/>
                                        </p:tgtEl>
                                      </p:cBhvr>
                                    </p:animEffect>
                                  </p:childTnLst>
                                </p:cTn>
                              </p:par>
                              <p:par>
                                <p:cTn id="28" presetID="10" presetClass="entr" presetSubtype="0" fill="hold" nodeType="with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fade">
                                      <p:cBhvr>
                                        <p:cTn id="30" dur="500"/>
                                        <p:tgtEl>
                                          <p:spTgt spid="1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fade">
                                      <p:cBhvr>
                                        <p:cTn id="42" dur="500"/>
                                        <p:tgtEl>
                                          <p:spTgt spid="1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7"/>
                                        </p:tgtEl>
                                        <p:attrNameLst>
                                          <p:attrName>style.visibility</p:attrName>
                                        </p:attrNameLst>
                                      </p:cBhvr>
                                      <p:to>
                                        <p:strVal val="visible"/>
                                      </p:to>
                                    </p:set>
                                    <p:animEffect transition="in" filter="fade">
                                      <p:cBhvr>
                                        <p:cTn id="45" dur="500"/>
                                        <p:tgtEl>
                                          <p:spTgt spid="1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7"/>
                                        </p:tgtEl>
                                        <p:attrNameLst>
                                          <p:attrName>style.visibility</p:attrName>
                                        </p:attrNameLst>
                                      </p:cBhvr>
                                      <p:to>
                                        <p:strVal val="visible"/>
                                      </p:to>
                                    </p:set>
                                    <p:animEffect transition="in" filter="fade">
                                      <p:cBhvr>
                                        <p:cTn id="50" dur="500"/>
                                        <p:tgtEl>
                                          <p:spTgt spid="137"/>
                                        </p:tgtEl>
                                      </p:cBhvr>
                                    </p:animEffect>
                                  </p:childTnLst>
                                </p:cTn>
                              </p:par>
                              <p:par>
                                <p:cTn id="51" presetID="10" presetClass="entr" presetSubtype="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nodeType="with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500"/>
                                        <p:tgtEl>
                                          <p:spTgt spid="10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fade">
                                      <p:cBhvr>
                                        <p:cTn id="59" dur="500"/>
                                        <p:tgtEl>
                                          <p:spTgt spid="1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0"/>
                                        </p:tgtEl>
                                        <p:attrNameLst>
                                          <p:attrName>style.visibility</p:attrName>
                                        </p:attrNameLst>
                                      </p:cBhvr>
                                      <p:to>
                                        <p:strVal val="visible"/>
                                      </p:to>
                                    </p:set>
                                    <p:animEffect transition="in" filter="fade">
                                      <p:cBhvr>
                                        <p:cTn id="62" dur="500"/>
                                        <p:tgtEl>
                                          <p:spTgt spid="150"/>
                                        </p:tgtEl>
                                      </p:cBhvr>
                                    </p:animEffect>
                                  </p:childTnLst>
                                </p:cTn>
                              </p:par>
                              <p:par>
                                <p:cTn id="63" presetID="10"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500"/>
                                        <p:tgtEl>
                                          <p:spTgt spid="133"/>
                                        </p:tgtEl>
                                      </p:cBhvr>
                                    </p:animEffect>
                                  </p:childTnLst>
                                </p:cTn>
                              </p:par>
                              <p:par>
                                <p:cTn id="71" presetID="10" presetClass="entr" presetSubtype="0" fill="hold"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500"/>
                                        <p:tgtEl>
                                          <p:spTgt spid="96"/>
                                        </p:tgtEl>
                                      </p:cBhvr>
                                    </p:animEffect>
                                  </p:childTnLst>
                                </p:cTn>
                              </p:par>
                              <p:par>
                                <p:cTn id="74" presetID="10" presetClass="entr" presetSubtype="0" fill="hold"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fade">
                                      <p:cBhvr>
                                        <p:cTn id="76" dur="500"/>
                                        <p:tgtEl>
                                          <p:spTgt spid="9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fade">
                                      <p:cBhvr>
                                        <p:cTn id="79" dur="500"/>
                                        <p:tgtEl>
                                          <p:spTgt spid="1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9"/>
                                        </p:tgtEl>
                                        <p:attrNameLst>
                                          <p:attrName>style.visibility</p:attrName>
                                        </p:attrNameLst>
                                      </p:cBhvr>
                                      <p:to>
                                        <p:strVal val="visible"/>
                                      </p:to>
                                    </p:set>
                                    <p:animEffect transition="in" filter="fade">
                                      <p:cBhvr>
                                        <p:cTn id="82" dur="500"/>
                                        <p:tgtEl>
                                          <p:spTgt spid="149"/>
                                        </p:tgtEl>
                                      </p:cBhvr>
                                    </p:animEffect>
                                  </p:childTnLst>
                                </p:cTn>
                              </p:par>
                              <p:par>
                                <p:cTn id="83" presetID="10"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par>
                                <p:cTn id="95" presetID="10" presetClass="entr" presetSubtype="0" fill="hold" grpId="0" nodeType="withEffect">
                                  <p:stCondLst>
                                    <p:cond delay="0"/>
                                  </p:stCondLst>
                                  <p:childTnLst>
                                    <p:set>
                                      <p:cBhvr>
                                        <p:cTn id="96" dur="1" fill="hold">
                                          <p:stCondLst>
                                            <p:cond delay="0"/>
                                          </p:stCondLst>
                                        </p:cTn>
                                        <p:tgtEl>
                                          <p:spTgt spid="126"/>
                                        </p:tgtEl>
                                        <p:attrNameLst>
                                          <p:attrName>style.visibility</p:attrName>
                                        </p:attrNameLst>
                                      </p:cBhvr>
                                      <p:to>
                                        <p:strVal val="visible"/>
                                      </p:to>
                                    </p:set>
                                    <p:animEffect transition="in" filter="fade">
                                      <p:cBhvr>
                                        <p:cTn id="97" dur="500"/>
                                        <p:tgtEl>
                                          <p:spTgt spid="12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8"/>
                                        </p:tgtEl>
                                        <p:attrNameLst>
                                          <p:attrName>style.visibility</p:attrName>
                                        </p:attrNameLst>
                                      </p:cBhvr>
                                      <p:to>
                                        <p:strVal val="visible"/>
                                      </p:to>
                                    </p:set>
                                    <p:animEffect transition="in" filter="fade">
                                      <p:cBhvr>
                                        <p:cTn id="100" dur="500"/>
                                        <p:tgtEl>
                                          <p:spTgt spid="148"/>
                                        </p:tgtEl>
                                      </p:cBhvr>
                                    </p:animEffect>
                                  </p:childTnLst>
                                </p:cTn>
                              </p:par>
                              <p:par>
                                <p:cTn id="101" presetID="10" presetClass="entr" presetSubtype="0" fill="hold" nodeType="with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fade">
                                      <p:cBhvr>
                                        <p:cTn id="10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2" grpId="0"/>
      <p:bldP spid="115" grpId="0"/>
      <p:bldP spid="126" grpId="0"/>
      <p:bldP spid="131" grpId="0"/>
      <p:bldP spid="133" grpId="0" animBg="1"/>
      <p:bldP spid="134" grpId="0" animBg="1"/>
      <p:bldP spid="135" grpId="0" animBg="1"/>
      <p:bldP spid="136" grpId="0" animBg="1"/>
      <p:bldP spid="137" grpId="0" animBg="1"/>
      <p:bldP spid="139" grpId="0"/>
      <p:bldP spid="146" grpId="0"/>
      <p:bldP spid="147" grpId="0"/>
      <p:bldP spid="148" grpId="0"/>
      <p:bldP spid="149" grpId="0"/>
      <p:bldP spid="1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une 2017 Campus Sc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08230"/>
            <a:ext cx="9430870" cy="628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491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32477" y="620190"/>
            <a:ext cx="3562709" cy="175116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66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ission.</a:t>
            </a:r>
            <a:endParaRPr kumimoji="0" lang="en-US" sz="6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ectangle 36"/>
          <p:cNvSpPr/>
          <p:nvPr/>
        </p:nvSpPr>
        <p:spPr>
          <a:xfrm>
            <a:off x="7995204" y="470150"/>
            <a:ext cx="3562709" cy="1751163"/>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values.</a:t>
            </a:r>
            <a:endParaRPr kumimoji="0" lang="en-US" sz="6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a:off x="862643" y="2624458"/>
            <a:ext cx="3273392"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rPr>
              <a:t>To support the financial needs of students, parents, and organizations through an integrated services approach.</a:t>
            </a:r>
          </a:p>
        </p:txBody>
      </p:sp>
      <p:grpSp>
        <p:nvGrpSpPr>
          <p:cNvPr id="42" name="Group 41"/>
          <p:cNvGrpSpPr/>
          <p:nvPr/>
        </p:nvGrpSpPr>
        <p:grpSpPr>
          <a:xfrm>
            <a:off x="3975294" y="702142"/>
            <a:ext cx="4171979" cy="1589877"/>
            <a:chOff x="4095124" y="716648"/>
            <a:chExt cx="4171979" cy="1589877"/>
          </a:xfrm>
        </p:grpSpPr>
        <p:sp>
          <p:nvSpPr>
            <p:cNvPr id="44" name="Parallelogram 43"/>
            <p:cNvSpPr/>
            <p:nvPr/>
          </p:nvSpPr>
          <p:spPr>
            <a:xfrm rot="21208349" flipV="1">
              <a:off x="4095124" y="716648"/>
              <a:ext cx="4171979" cy="1587260"/>
            </a:xfrm>
            <a:prstGeom prst="parallelogram">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p:cNvSpPr txBox="1"/>
            <p:nvPr/>
          </p:nvSpPr>
          <p:spPr>
            <a:xfrm rot="21199249">
              <a:off x="4831136" y="1198529"/>
              <a:ext cx="309654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vision.</a:t>
              </a:r>
              <a:endParaRPr kumimoji="0" lang="en-US" sz="6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46" name="Rectangle 45"/>
          <p:cNvSpPr/>
          <p:nvPr/>
        </p:nvSpPr>
        <p:spPr>
          <a:xfrm>
            <a:off x="4402135" y="2624458"/>
            <a:ext cx="3318296"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To enrich our students’ lives </a:t>
            </a:r>
            <a:r>
              <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rPr>
              <a:t>with programs and </a:t>
            </a:r>
            <a:r>
              <a:rPr kumimoji="0" 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solutions that </a:t>
            </a:r>
            <a:r>
              <a:rPr kumimoji="0" lang="en-US" sz="24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educate</a:t>
            </a:r>
            <a:r>
              <a:rPr kumimoji="0" 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 </a:t>
            </a:r>
            <a:r>
              <a:rPr kumimoji="0" lang="en-US" sz="24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empower</a:t>
            </a:r>
            <a:r>
              <a:rPr kumimoji="0" 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 and </a:t>
            </a:r>
            <a:r>
              <a:rPr kumimoji="0" lang="en-US" sz="24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encourage</a:t>
            </a:r>
            <a:r>
              <a:rPr kumimoji="0" 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 life-long financial health.</a:t>
            </a:r>
          </a:p>
        </p:txBody>
      </p:sp>
      <p:sp>
        <p:nvSpPr>
          <p:cNvPr id="47" name="Rectangle 46"/>
          <p:cNvSpPr/>
          <p:nvPr/>
        </p:nvSpPr>
        <p:spPr>
          <a:xfrm>
            <a:off x="7986531" y="2624458"/>
            <a:ext cx="3571382"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rPr>
              <a:t>People </a:t>
            </a:r>
            <a:r>
              <a:rPr kumimoji="0" lang="en-US" sz="2400" b="0" i="1"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rPr>
              <a:t>First</a:t>
            </a:r>
            <a:r>
              <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rPr>
              <a:t/>
            </a:r>
            <a:br>
              <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rPr>
            </a:br>
            <a:endPar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rPr>
              <a:t>Purposeful Interactions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rPr>
              <a:t>Building Pathways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Century Gothic" panose="020B0502020202020204" pitchFamily="34" charset="0"/>
                <a:ea typeface="+mn-ea"/>
                <a:cs typeface="+mn-cs"/>
              </a:rPr>
              <a:t>Progressive Change</a:t>
            </a:r>
            <a:endParaRPr kumimoji="0" lang="en-US" sz="2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60" y="6077130"/>
            <a:ext cx="2306179" cy="559972"/>
          </a:xfrm>
          <a:prstGeom prst="rect">
            <a:avLst/>
          </a:prstGeom>
        </p:spPr>
      </p:pic>
    </p:spTree>
    <p:extLst>
      <p:ext uri="{BB962C8B-B14F-4D97-AF65-F5344CB8AC3E}">
        <p14:creationId xmlns:p14="http://schemas.microsoft.com/office/powerpoint/2010/main" val="1455767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p:cNvCxnSpPr/>
          <p:nvPr/>
        </p:nvCxnSpPr>
        <p:spPr>
          <a:xfrm flipH="1">
            <a:off x="4986005" y="5253999"/>
            <a:ext cx="3912081" cy="3310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8974208" y="5326226"/>
            <a:ext cx="10107" cy="79924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8356458" y="1971388"/>
            <a:ext cx="3979376" cy="3813062"/>
          </a:xfrm>
          <a:prstGeom prst="ellipse">
            <a:avLst/>
          </a:prstGeom>
        </p:spPr>
      </p:pic>
      <p:sp>
        <p:nvSpPr>
          <p:cNvPr id="5" name="Oval 4"/>
          <p:cNvSpPr/>
          <p:nvPr/>
        </p:nvSpPr>
        <p:spPr>
          <a:xfrm>
            <a:off x="8302818" y="1984117"/>
            <a:ext cx="4064745" cy="3894863"/>
          </a:xfrm>
          <a:prstGeom prst="ellipse">
            <a:avLst/>
          </a:prstGeom>
          <a:solidFill>
            <a:schemeClr val="accent5">
              <a:lumMod val="40000"/>
              <a:lumOff val="60000"/>
              <a:alpha val="84000"/>
            </a:schemeClr>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9503723" y="1776987"/>
            <a:ext cx="1684845" cy="277846"/>
          </a:xfrm>
          <a:prstGeom prst="rect">
            <a:avLst/>
          </a:prstGeom>
          <a:noFill/>
        </p:spPr>
        <p:txBody>
          <a:bodyPr wrap="none" rtlCol="0">
            <a:prstTxWarp prst="textArchUp">
              <a:avLst>
                <a:gd name="adj" fmla="val 10800000"/>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smtClean="0">
                <a:ln>
                  <a:noFill/>
                </a:ln>
                <a:solidFill>
                  <a:srgbClr val="5B9BD5">
                    <a:lumMod val="60000"/>
                    <a:lumOff val="40000"/>
                  </a:srgbClr>
                </a:solidFill>
                <a:effectLst/>
                <a:uLnTx/>
                <a:uFillTx/>
                <a:latin typeface="Century Gothic" panose="020B0502020202020204" pitchFamily="34" charset="0"/>
                <a:ea typeface="+mn-ea"/>
                <a:cs typeface="+mn-cs"/>
              </a:rPr>
              <a:t>Population Serving</a:t>
            </a:r>
            <a:endParaRPr kumimoji="0" lang="en-US" sz="9600" b="1" i="0" u="none" strike="noStrike" kern="1200" cap="none" spc="0" normalizeH="0" baseline="0" noProof="0" dirty="0">
              <a:ln>
                <a:noFill/>
              </a:ln>
              <a:solidFill>
                <a:srgbClr val="5B9BD5">
                  <a:lumMod val="60000"/>
                  <a:lumOff val="40000"/>
                </a:srgbClr>
              </a:solidFill>
              <a:effectLst/>
              <a:uLnTx/>
              <a:uFillTx/>
              <a:latin typeface="Century Gothic" panose="020B0502020202020204" pitchFamily="34" charset="0"/>
              <a:ea typeface="+mn-ea"/>
              <a:cs typeface="+mn-cs"/>
            </a:endParaRPr>
          </a:p>
        </p:txBody>
      </p:sp>
      <p:sp>
        <p:nvSpPr>
          <p:cNvPr id="27" name="TextBox 26"/>
          <p:cNvSpPr txBox="1"/>
          <p:nvPr/>
        </p:nvSpPr>
        <p:spPr>
          <a:xfrm>
            <a:off x="8220193" y="3118802"/>
            <a:ext cx="41138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44546A">
                    <a:lumMod val="50000"/>
                  </a:srgbClr>
                </a:solidFill>
                <a:effectLst/>
                <a:uLnTx/>
                <a:uFillTx/>
                <a:latin typeface="Century Gothic" panose="020B0502020202020204" pitchFamily="34" charset="0"/>
                <a:ea typeface="+mn-ea"/>
                <a:cs typeface="+mn-cs"/>
              </a:rPr>
              <a:t>100,000+</a:t>
            </a:r>
            <a:endParaRPr kumimoji="0" lang="en-US" sz="7200" b="1" i="0" u="none" strike="noStrike" kern="1200" cap="none" spc="0" normalizeH="0" baseline="0" noProof="0" dirty="0">
              <a:ln>
                <a:noFill/>
              </a:ln>
              <a:solidFill>
                <a:srgbClr val="44546A">
                  <a:lumMod val="50000"/>
                </a:srgbClr>
              </a:solidFill>
              <a:effectLst/>
              <a:uLnTx/>
              <a:uFillTx/>
              <a:latin typeface="Century Gothic" panose="020B0502020202020204" pitchFamily="34" charset="0"/>
              <a:ea typeface="+mn-ea"/>
              <a:cs typeface="+mn-cs"/>
            </a:endParaRPr>
          </a:p>
        </p:txBody>
      </p:sp>
      <p:sp>
        <p:nvSpPr>
          <p:cNvPr id="28" name="TextBox 27"/>
          <p:cNvSpPr txBox="1"/>
          <p:nvPr/>
        </p:nvSpPr>
        <p:spPr>
          <a:xfrm>
            <a:off x="8364244" y="4101755"/>
            <a:ext cx="389098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t>
            </a:r>
            <a:r>
              <a:rPr kumimoji="0" lang="en-US"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urrent students, parents, faculty, staff, alumni, borrowers, affiliates </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51" name="Straight Connector 50"/>
          <p:cNvCxnSpPr/>
          <p:nvPr/>
        </p:nvCxnSpPr>
        <p:spPr>
          <a:xfrm flipV="1">
            <a:off x="4187764" y="2700373"/>
            <a:ext cx="11762" cy="43562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5965302" y="1251662"/>
            <a:ext cx="2946433" cy="1268202"/>
            <a:chOff x="6148542" y="228571"/>
            <a:chExt cx="3314128" cy="1488684"/>
          </a:xfrm>
        </p:grpSpPr>
        <p:cxnSp>
          <p:nvCxnSpPr>
            <p:cNvPr id="41" name="Straight Connector 40"/>
            <p:cNvCxnSpPr/>
            <p:nvPr/>
          </p:nvCxnSpPr>
          <p:spPr>
            <a:xfrm flipH="1">
              <a:off x="6759427" y="1693835"/>
              <a:ext cx="2703243" cy="1191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772890" y="1193665"/>
              <a:ext cx="0" cy="5235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6148542" y="275587"/>
              <a:ext cx="1288025" cy="1341715"/>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1268" y="228571"/>
              <a:ext cx="1233308" cy="1233308"/>
            </a:xfrm>
            <a:prstGeom prst="rect">
              <a:avLst/>
            </a:prstGeom>
          </p:spPr>
        </p:pic>
        <p:sp>
          <p:nvSpPr>
            <p:cNvPr id="58" name="TextBox 57"/>
            <p:cNvSpPr txBox="1"/>
            <p:nvPr/>
          </p:nvSpPr>
          <p:spPr>
            <a:xfrm>
              <a:off x="7484581" y="283317"/>
              <a:ext cx="15151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$425M</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9" name="TextBox 58"/>
          <p:cNvSpPr txBox="1"/>
          <p:nvPr/>
        </p:nvSpPr>
        <p:spPr>
          <a:xfrm>
            <a:off x="7127523" y="1772932"/>
            <a:ext cx="1436487" cy="4457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C000"/>
                </a:solidFill>
                <a:effectLst/>
                <a:uLnTx/>
                <a:uFillTx/>
                <a:latin typeface="Calibri" panose="020F0502020204030204"/>
                <a:ea typeface="+mn-ea"/>
                <a:cs typeface="+mn-cs"/>
              </a:rPr>
              <a:t>Checks &amp; cash processed</a:t>
            </a:r>
            <a:endPar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cxnSp>
        <p:nvCxnSpPr>
          <p:cNvPr id="53" name="Straight Connector 52"/>
          <p:cNvCxnSpPr/>
          <p:nvPr/>
        </p:nvCxnSpPr>
        <p:spPr>
          <a:xfrm flipH="1">
            <a:off x="2664406" y="2700561"/>
            <a:ext cx="1539849" cy="617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173152" y="3138966"/>
            <a:ext cx="4286763" cy="42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43922" y="1877453"/>
            <a:ext cx="125547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$1.1B</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p:cNvSpPr txBox="1"/>
          <p:nvPr/>
        </p:nvSpPr>
        <p:spPr>
          <a:xfrm>
            <a:off x="114741" y="2396052"/>
            <a:ext cx="128482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C000"/>
                </a:solidFill>
                <a:effectLst/>
                <a:uLnTx/>
                <a:uFillTx/>
                <a:latin typeface="Calibri" panose="020F0502020204030204"/>
                <a:ea typeface="+mn-ea"/>
                <a:cs typeface="+mn-cs"/>
              </a:rPr>
              <a:t>Charges assessed on student accounts</a:t>
            </a:r>
            <a:endPar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nvGrpSpPr>
          <p:cNvPr id="183" name="Group 182"/>
          <p:cNvGrpSpPr/>
          <p:nvPr/>
        </p:nvGrpSpPr>
        <p:grpSpPr>
          <a:xfrm>
            <a:off x="2140195" y="1119215"/>
            <a:ext cx="2251088" cy="874631"/>
            <a:chOff x="2140195" y="1119215"/>
            <a:chExt cx="2251088" cy="874631"/>
          </a:xfrm>
        </p:grpSpPr>
        <p:sp>
          <p:nvSpPr>
            <p:cNvPr id="165" name="Rounded Rectangular Callout 164"/>
            <p:cNvSpPr/>
            <p:nvPr/>
          </p:nvSpPr>
          <p:spPr>
            <a:xfrm>
              <a:off x="2140195" y="1155960"/>
              <a:ext cx="2233988" cy="755668"/>
            </a:xfrm>
            <a:prstGeom prst="wedgeRoundRectCallout">
              <a:avLst>
                <a:gd name="adj1" fmla="val -30623"/>
                <a:gd name="adj2" fmla="val 72454"/>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p:cNvSpPr/>
            <p:nvPr/>
          </p:nvSpPr>
          <p:spPr>
            <a:xfrm>
              <a:off x="2210137" y="1119215"/>
              <a:ext cx="916658" cy="3932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578M</a:t>
              </a:r>
            </a:p>
          </p:txBody>
        </p:sp>
        <p:sp>
          <p:nvSpPr>
            <p:cNvPr id="64" name="TextBox 63"/>
            <p:cNvSpPr txBox="1"/>
            <p:nvPr/>
          </p:nvSpPr>
          <p:spPr>
            <a:xfrm>
              <a:off x="3161791" y="1185736"/>
              <a:ext cx="122949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C000"/>
                  </a:solidFill>
                  <a:effectLst/>
                  <a:uLnTx/>
                  <a:uFillTx/>
                  <a:latin typeface="Calibri" panose="020F0502020204030204"/>
                  <a:ea typeface="+mn-ea"/>
                  <a:cs typeface="+mn-cs"/>
                </a:rPr>
                <a:t>Payments collected from students</a:t>
              </a:r>
              <a:endPar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pic>
          <p:nvPicPr>
            <p:cNvPr id="66" name="Picture 65"/>
            <p:cNvPicPr>
              <a:picLocks noChangeAspect="1"/>
            </p:cNvPicPr>
            <p:nvPr/>
          </p:nvPicPr>
          <p:blipFill>
            <a:blip r:embed="rId5" cstate="print">
              <a:extLst>
                <a:ext uri="{BEBA8EAE-BF5A-486C-A8C5-ECC9F3942E4B}">
                  <a14:imgProps xmlns:a14="http://schemas.microsoft.com/office/drawing/2010/main">
                    <a14:imgLayer r:embed="rId6">
                      <a14:imgEffect>
                        <a14:backgroundRemoval t="24183" b="75817" l="4739" r="97549"/>
                      </a14:imgEffect>
                    </a14:imgLayer>
                  </a14:imgProps>
                </a:ext>
                <a:ext uri="{28A0092B-C50C-407E-A947-70E740481C1C}">
                  <a14:useLocalDpi xmlns:a14="http://schemas.microsoft.com/office/drawing/2010/main" val="0"/>
                </a:ext>
              </a:extLst>
            </a:blip>
            <a:stretch>
              <a:fillRect/>
            </a:stretch>
          </p:blipFill>
          <p:spPr>
            <a:xfrm flipH="1">
              <a:off x="2383366" y="1330479"/>
              <a:ext cx="692301" cy="663367"/>
            </a:xfrm>
            <a:prstGeom prst="rect">
              <a:avLst/>
            </a:prstGeom>
          </p:spPr>
        </p:pic>
      </p:grpSp>
      <p:cxnSp>
        <p:nvCxnSpPr>
          <p:cNvPr id="70" name="Straight Connector 69"/>
          <p:cNvCxnSpPr/>
          <p:nvPr/>
        </p:nvCxnSpPr>
        <p:spPr>
          <a:xfrm flipH="1">
            <a:off x="7198909" y="3936573"/>
            <a:ext cx="1086957" cy="240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6825604" y="5591291"/>
            <a:ext cx="2173647" cy="1373606"/>
            <a:chOff x="6825604" y="5591291"/>
            <a:chExt cx="2173647" cy="1373606"/>
          </a:xfrm>
        </p:grpSpPr>
        <p:cxnSp>
          <p:nvCxnSpPr>
            <p:cNvPr id="111" name="Straight Connector 110"/>
            <p:cNvCxnSpPr/>
            <p:nvPr/>
          </p:nvCxnSpPr>
          <p:spPr>
            <a:xfrm flipH="1">
              <a:off x="8545316" y="6114709"/>
              <a:ext cx="438999" cy="51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6825604" y="5591291"/>
              <a:ext cx="2173647" cy="1373606"/>
              <a:chOff x="4260795" y="3025017"/>
              <a:chExt cx="2444904" cy="1612413"/>
            </a:xfrm>
          </p:grpSpPr>
          <p:sp>
            <p:nvSpPr>
              <p:cNvPr id="116" name="Oval 115"/>
              <p:cNvSpPr/>
              <p:nvPr/>
            </p:nvSpPr>
            <p:spPr>
              <a:xfrm>
                <a:off x="4928118" y="3025017"/>
                <a:ext cx="1288025" cy="1341715"/>
              </a:xfrm>
              <a:prstGeom prst="ellipse">
                <a:avLst/>
              </a:prstGeom>
              <a:solidFill>
                <a:schemeClr val="tx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7" name="Picture 116"/>
              <p:cNvPicPr>
                <a:picLocks noChangeAspect="1"/>
              </p:cNvPicPr>
              <p:nvPr/>
            </p:nvPicPr>
            <p:blipFill>
              <a:blip r:embed="rId7" cstate="print">
                <a:extLst>
                  <a:ext uri="{BEBA8EAE-BF5A-486C-A8C5-ECC9F3942E4B}">
                    <a14:imgProps xmlns:a14="http://schemas.microsoft.com/office/drawing/2010/main">
                      <a14:imgLayer r:embed="rId8">
                        <a14:imgEffect>
                          <a14:backgroundRemoval t="5613" b="91867" l="2320" r="97101">
                            <a14:foregroundMark x1="14626" y1="18328" x2="14626" y2="18328"/>
                            <a14:foregroundMark x1="18299" y1="23711" x2="18299" y2="23711"/>
                            <a14:foregroundMark x1="12887" y1="19588" x2="12887" y2="19588"/>
                            <a14:foregroundMark x1="15593" y1="26804" x2="15593" y2="26804"/>
                            <a14:foregroundMark x1="18492" y1="28522" x2="18492" y2="28522"/>
                            <a14:foregroundMark x1="22487" y1="36999" x2="22487" y2="36999"/>
                            <a14:foregroundMark x1="21134" y1="41695" x2="21134" y2="41695"/>
                            <a14:foregroundMark x1="17912" y1="52463" x2="17912" y2="52463"/>
                            <a14:foregroundMark x1="14820" y1="58190" x2="14820" y2="58190"/>
                            <a14:foregroundMark x1="19008" y1="70447" x2="19008" y2="70447"/>
                            <a14:foregroundMark x1="38789" y1="77090" x2="38789" y2="77090"/>
                            <a14:foregroundMark x1="38853" y1="81672" x2="38853" y2="81672"/>
                            <a14:foregroundMark x1="72229" y1="62772" x2="72229" y2="62772"/>
                            <a14:foregroundMark x1="78415" y1="62658" x2="78415" y2="62658"/>
                            <a14:foregroundMark x1="78157" y1="60252" x2="78157" y2="60252"/>
                            <a14:foregroundMark x1="82345" y1="64032" x2="82345" y2="64032"/>
                            <a14:foregroundMark x1="85825" y1="65407" x2="85825" y2="65407"/>
                            <a14:foregroundMark x1="87564" y1="70103" x2="87564" y2="70103"/>
                            <a14:foregroundMark x1="76160" y1="63918" x2="76160" y2="63918"/>
                            <a14:foregroundMark x1="78608" y1="76976" x2="78608" y2="76976"/>
                            <a14:foregroundMark x1="77964" y1="75830" x2="77964" y2="75830"/>
                            <a14:foregroundMark x1="44781" y1="81672" x2="44781" y2="81672"/>
                            <a14:foregroundMark x1="45296" y1="81558" x2="45296" y2="81558"/>
                            <a14:foregroundMark x1="34858" y1="75372" x2="34858" y2="75372"/>
                            <a14:foregroundMark x1="39691" y1="80298" x2="39691" y2="80298"/>
                            <a14:foregroundMark x1="40335" y1="77434" x2="40335" y2="77434"/>
                            <a14:foregroundMark x1="37242" y1="74685" x2="37242" y2="74685"/>
                            <a14:foregroundMark x1="36018" y1="74570" x2="36018" y2="74570"/>
                            <a14:foregroundMark x1="33634" y1="72394" x2="33634" y2="72394"/>
                            <a14:foregroundMark x1="32345" y1="69530" x2="32345" y2="69530"/>
                            <a14:foregroundMark x1="30735" y1="63918" x2="30735" y2="63918"/>
                            <a14:foregroundMark x1="30670" y1="59107" x2="30670" y2="59107"/>
                            <a14:foregroundMark x1="29575" y1="56930" x2="29575" y2="56930"/>
                            <a14:foregroundMark x1="29253" y1="54066" x2="29253" y2="54066"/>
                            <a14:foregroundMark x1="29188" y1="51775" x2="29188" y2="51775"/>
                            <a14:foregroundMark x1="28866" y1="47423" x2="28866" y2="47423"/>
                            <a14:foregroundMark x1="27255" y1="51203" x2="27255" y2="51203"/>
                            <a14:foregroundMark x1="25193" y1="60596" x2="25193" y2="60596"/>
                            <a14:foregroundMark x1="22874" y1="63459" x2="22874" y2="63459"/>
                            <a14:foregroundMark x1="24162" y1="62543" x2="24162" y2="62543"/>
                            <a14:foregroundMark x1="22487" y1="67125" x2="22487" y2="67125"/>
                            <a14:foregroundMark x1="22423" y1="65063" x2="22423" y2="65063"/>
                            <a14:foregroundMark x1="20619" y1="65178" x2="20619" y2="65178"/>
                            <a14:foregroundMark x1="20232" y1="69072" x2="20232" y2="69072"/>
                            <a14:foregroundMark x1="20168" y1="74227" x2="20168" y2="74227"/>
                            <a14:foregroundMark x1="21070" y1="73425" x2="21070" y2="73425"/>
                            <a14:foregroundMark x1="18814" y1="74227" x2="18814" y2="74227"/>
                            <a14:foregroundMark x1="20812" y1="77090" x2="20812" y2="77090"/>
                            <a14:foregroundMark x1="20296" y1="79611" x2="20296" y2="79611"/>
                            <a14:foregroundMark x1="19265" y1="77892" x2="19265" y2="77892"/>
                            <a14:foregroundMark x1="18299" y1="79725" x2="18299" y2="79725"/>
                            <a14:foregroundMark x1="18621" y1="83047" x2="18621" y2="83047"/>
                            <a14:foregroundMark x1="26031" y1="50515" x2="26031" y2="50515"/>
                            <a14:foregroundMark x1="26224" y1="44444" x2="26224" y2="44444"/>
                            <a14:foregroundMark x1="26353" y1="40550" x2="26353" y2="40550"/>
                            <a14:foregroundMark x1="25193" y1="37228" x2="25193" y2="37228"/>
                            <a14:foregroundMark x1="22358" y1="32875" x2="22358" y2="32875"/>
                            <a14:foregroundMark x1="18879" y1="48912" x2="18879" y2="48912"/>
                            <a14:foregroundMark x1="16688" y1="31271" x2="16688" y2="31271"/>
                            <a14:foregroundMark x1="16366" y1="28293" x2="16366" y2="28293"/>
                            <a14:foregroundMark x1="18492" y1="26919" x2="18492" y2="26919"/>
                            <a14:foregroundMark x1="18879" y1="85452" x2="18879" y2="85452"/>
                            <a14:foregroundMark x1="86469" y1="68385" x2="86469" y2="68385"/>
                            <a14:foregroundMark x1="81379" y1="69416" x2="81379" y2="69416"/>
                            <a14:foregroundMark x1="76997" y1="70790" x2="76997" y2="70790"/>
                            <a14:foregroundMark x1="40915" y1="80183" x2="40915" y2="80183"/>
                            <a14:foregroundMark x1="46907" y1="80871" x2="46907" y2="80871"/>
                            <a14:foregroundMark x1="51031" y1="81100" x2="51031" y2="81100"/>
                            <a14:foregroundMark x1="52835" y1="81443" x2="52835" y2="81443"/>
                            <a14:foregroundMark x1="58698" y1="80756" x2="58698" y2="80756"/>
                            <a14:foregroundMark x1="57088" y1="81443" x2="57088" y2="81443"/>
                            <a14:foregroundMark x1="68235" y1="76861" x2="68235" y2="76861"/>
                            <a14:foregroundMark x1="68879" y1="78465" x2="68879" y2="78465"/>
                            <a14:foregroundMark x1="63338" y1="81100" x2="63338" y2="81100"/>
                            <a14:foregroundMark x1="77649" y1="80822" x2="77649" y2="80822"/>
                            <a14:foregroundMark x1="71869" y1="67123" x2="71869" y2="67123"/>
                            <a14:backgroundMark x1="49162" y1="81443" x2="49162" y2="81443"/>
                            <a14:backgroundMark x1="55670" y1="82703" x2="55670" y2="82703"/>
                            <a14:backgroundMark x1="61469" y1="81329" x2="61469" y2="81329"/>
                            <a14:backgroundMark x1="67010" y1="78465" x2="67010" y2="78465"/>
                          </a14:backgroundRemoval>
                        </a14:imgEffect>
                      </a14:imgLayer>
                    </a14:imgProps>
                  </a:ext>
                  <a:ext uri="{28A0092B-C50C-407E-A947-70E740481C1C}">
                    <a14:useLocalDpi xmlns:a14="http://schemas.microsoft.com/office/drawing/2010/main" val="0"/>
                  </a:ext>
                </a:extLst>
              </a:blip>
              <a:stretch>
                <a:fillRect/>
              </a:stretch>
            </p:blipFill>
            <p:spPr>
              <a:xfrm>
                <a:off x="4260795" y="3262172"/>
                <a:ext cx="2444904" cy="1375258"/>
              </a:xfrm>
              <a:prstGeom prst="rect">
                <a:avLst/>
              </a:prstGeom>
            </p:spPr>
          </p:pic>
          <p:sp>
            <p:nvSpPr>
              <p:cNvPr id="118" name="TextBox 117"/>
              <p:cNvSpPr txBox="1"/>
              <p:nvPr/>
            </p:nvSpPr>
            <p:spPr>
              <a:xfrm>
                <a:off x="4890137" y="3097135"/>
                <a:ext cx="1358056" cy="686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6.31%</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9" name="TextBox 118"/>
              <p:cNvSpPr txBox="1"/>
              <p:nvPr/>
            </p:nvSpPr>
            <p:spPr>
              <a:xfrm>
                <a:off x="4928118" y="3670957"/>
                <a:ext cx="12967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C000"/>
                    </a:solidFill>
                    <a:effectLst/>
                    <a:uLnTx/>
                    <a:uFillTx/>
                    <a:latin typeface="Calibri" panose="020F0502020204030204"/>
                    <a:ea typeface="+mn-ea"/>
                    <a:cs typeface="+mn-cs"/>
                  </a:rPr>
                  <a:t>Cohort Default Rate</a:t>
                </a:r>
                <a:endParaRPr kumimoji="0" lang="en-US" sz="12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sp>
        <p:nvSpPr>
          <p:cNvPr id="126" name="TextBox 125"/>
          <p:cNvSpPr txBox="1"/>
          <p:nvPr/>
        </p:nvSpPr>
        <p:spPr>
          <a:xfrm>
            <a:off x="4952065" y="4146966"/>
            <a:ext cx="49243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white"/>
                </a:solidFill>
                <a:effectLst/>
                <a:uLnTx/>
                <a:uFillTx/>
                <a:latin typeface="Calibri" panose="020F0502020204030204"/>
                <a:ea typeface="+mn-ea"/>
                <a:cs typeface="+mn-cs"/>
              </a:rPr>
              <a:t>7</a:t>
            </a:r>
            <a:endPar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1" name="Group 120"/>
          <p:cNvGrpSpPr/>
          <p:nvPr/>
        </p:nvGrpSpPr>
        <p:grpSpPr>
          <a:xfrm>
            <a:off x="5112737" y="3064785"/>
            <a:ext cx="2306152" cy="1663348"/>
            <a:chOff x="3970222" y="2807656"/>
            <a:chExt cx="2593945" cy="1952528"/>
          </a:xfrm>
        </p:grpSpPr>
        <p:pic>
          <p:nvPicPr>
            <p:cNvPr id="114" name="Picture 113"/>
            <p:cNvPicPr>
              <a:picLocks noChangeAspect="1"/>
            </p:cNvPicPr>
            <p:nvPr/>
          </p:nvPicPr>
          <p:blipFill>
            <a:blip r:embed="rId9" cstate="print">
              <a:extLst>
                <a:ext uri="{BEBA8EAE-BF5A-486C-A8C5-ECC9F3942E4B}">
                  <a14:imgProps xmlns:a14="http://schemas.microsoft.com/office/drawing/2010/main">
                    <a14:imgLayer r:embed="rId10">
                      <a14:imgEffect>
                        <a14:backgroundRemoval t="19551" b="50748" l="2993" r="97183">
                          <a14:foregroundMark x1="14701" y1="27991" x2="14701" y2="27991"/>
                          <a14:foregroundMark x1="31426" y1="34936" x2="31426" y2="34936"/>
                          <a14:foregroundMark x1="23680" y1="30662" x2="23680" y2="30662"/>
                          <a14:foregroundMark x1="53697" y1="31838" x2="53697" y2="31838"/>
                          <a14:foregroundMark x1="78081" y1="33868" x2="78081" y2="33868"/>
                          <a14:foregroundMark x1="80986" y1="28098" x2="80986" y2="28098"/>
                          <a14:foregroundMark x1="77553" y1="31731" x2="77553" y2="31731"/>
                          <a14:foregroundMark x1="62060" y1="44017" x2="62060" y2="44017"/>
                          <a14:foregroundMark x1="83275" y1="43697" x2="83275" y2="43697"/>
                          <a14:foregroundMark x1="86268" y1="45620" x2="86268" y2="45620"/>
                          <a14:foregroundMark x1="80458" y1="43269" x2="80458" y2="43269"/>
                          <a14:foregroundMark x1="80018" y1="41987" x2="80018" y2="41987"/>
                          <a14:foregroundMark x1="88644" y1="44551" x2="88644" y2="44551"/>
                          <a14:foregroundMark x1="87412" y1="41880" x2="87412" y2="41880"/>
                          <a14:foregroundMark x1="86356" y1="43269" x2="86356" y2="43269"/>
                          <a14:foregroundMark x1="86532" y1="45406" x2="86532" y2="45406"/>
                          <a14:foregroundMark x1="83891" y1="47009" x2="83891" y2="47009"/>
                          <a14:foregroundMark x1="84947" y1="46261" x2="84947" y2="46261"/>
                          <a14:foregroundMark x1="83275" y1="47009" x2="83275" y2="47009"/>
                          <a14:foregroundMark x1="82482" y1="46688" x2="82482" y2="46688"/>
                          <a14:foregroundMark x1="81866" y1="46154" x2="81866" y2="46154"/>
                          <a14:foregroundMark x1="81514" y1="45620" x2="81514" y2="45620"/>
                          <a14:foregroundMark x1="81426" y1="45192" x2="81426" y2="45192"/>
                          <a14:foregroundMark x1="80634" y1="44551" x2="80634" y2="44551"/>
                          <a14:foregroundMark x1="80018" y1="44872" x2="80018" y2="44872"/>
                          <a14:foregroundMark x1="78433" y1="44765" x2="78433" y2="44765"/>
                          <a14:foregroundMark x1="80106" y1="46474" x2="80106" y2="46474"/>
                          <a14:foregroundMark x1="87940" y1="45620" x2="87940" y2="45620"/>
                          <a14:foregroundMark x1="89085" y1="45620" x2="89085" y2="45620"/>
                          <a14:foregroundMark x1="84507" y1="47650" x2="84507" y2="47650"/>
                        </a14:backgroundRemoval>
                      </a14:imgEffect>
                    </a14:imgLayer>
                  </a14:imgProps>
                </a:ext>
                <a:ext uri="{28A0092B-C50C-407E-A947-70E740481C1C}">
                  <a14:useLocalDpi xmlns:a14="http://schemas.microsoft.com/office/drawing/2010/main" val="0"/>
                </a:ext>
              </a:extLst>
            </a:blip>
            <a:stretch>
              <a:fillRect/>
            </a:stretch>
          </p:blipFill>
          <p:spPr>
            <a:xfrm>
              <a:off x="4217654" y="2807656"/>
              <a:ext cx="2346513" cy="1933395"/>
            </a:xfrm>
            <a:prstGeom prst="rect">
              <a:avLst/>
            </a:prstGeom>
          </p:spPr>
        </p:pic>
        <p:pic>
          <p:nvPicPr>
            <p:cNvPr id="115" name="Picture 114"/>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52244" b="78526" l="28081" r="95511">
                          <a14:foregroundMark x1="44366" y1="66774" x2="44806" y2="65812"/>
                          <a14:foregroundMark x1="37412" y1="73718" x2="37412" y2="73718"/>
                          <a14:foregroundMark x1="54665" y1="60043" x2="54665" y2="60043"/>
                          <a14:foregroundMark x1="65405" y1="63248" x2="65405" y2="63248"/>
                        </a14:backgroundRemoval>
                      </a14:imgEffect>
                    </a14:imgLayer>
                  </a14:imgProps>
                </a:ext>
                <a:ext uri="{28A0092B-C50C-407E-A947-70E740481C1C}">
                  <a14:useLocalDpi xmlns:a14="http://schemas.microsoft.com/office/drawing/2010/main" val="0"/>
                </a:ext>
              </a:extLst>
            </a:blip>
            <a:stretch>
              <a:fillRect/>
            </a:stretch>
          </p:blipFill>
          <p:spPr>
            <a:xfrm>
              <a:off x="3970222" y="2826789"/>
              <a:ext cx="2346513" cy="1933395"/>
            </a:xfrm>
            <a:prstGeom prst="rect">
              <a:avLst/>
            </a:prstGeom>
          </p:spPr>
        </p:pic>
      </p:grpSp>
      <p:sp>
        <p:nvSpPr>
          <p:cNvPr id="152" name="TextBox 151"/>
          <p:cNvSpPr txBox="1"/>
          <p:nvPr/>
        </p:nvSpPr>
        <p:spPr>
          <a:xfrm>
            <a:off x="5367901" y="4381754"/>
            <a:ext cx="24648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C000"/>
                </a:solidFill>
                <a:effectLst/>
                <a:uLnTx/>
                <a:uFillTx/>
                <a:latin typeface="Calibri" panose="020F0502020204030204"/>
                <a:ea typeface="+mn-ea"/>
                <a:cs typeface="+mn-cs"/>
              </a:rPr>
              <a:t>Student employees hired as Career or TES in last 10 years!</a:t>
            </a:r>
            <a:endPar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nvGrpSpPr>
          <p:cNvPr id="185" name="Group 184"/>
          <p:cNvGrpSpPr/>
          <p:nvPr/>
        </p:nvGrpSpPr>
        <p:grpSpPr>
          <a:xfrm>
            <a:off x="459195" y="4362242"/>
            <a:ext cx="4545727" cy="2495758"/>
            <a:chOff x="459195" y="4362242"/>
            <a:chExt cx="4545727" cy="2495758"/>
          </a:xfrm>
        </p:grpSpPr>
        <p:cxnSp>
          <p:nvCxnSpPr>
            <p:cNvPr id="106" name="Straight Connector 105"/>
            <p:cNvCxnSpPr/>
            <p:nvPr/>
          </p:nvCxnSpPr>
          <p:spPr>
            <a:xfrm flipH="1" flipV="1">
              <a:off x="3504338" y="5632385"/>
              <a:ext cx="1500584" cy="254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1748861" y="4796137"/>
              <a:ext cx="1788488" cy="1710683"/>
            </a:xfrm>
            <a:prstGeom prst="ellipse">
              <a:avLst/>
            </a:prstGeom>
            <a:solidFill>
              <a:schemeClr val="accent1">
                <a:lumMod val="40000"/>
                <a:lumOff val="6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15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5" name="Picture 84"/>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8698" y="6134360"/>
              <a:ext cx="377602" cy="723640"/>
            </a:xfrm>
            <a:prstGeom prst="rect">
              <a:avLst/>
            </a:prstGeom>
          </p:spPr>
        </p:pic>
        <p:pic>
          <p:nvPicPr>
            <p:cNvPr id="87" name="Picture 8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9195" y="5304524"/>
              <a:ext cx="1053368" cy="672475"/>
            </a:xfrm>
            <a:prstGeom prst="rect">
              <a:avLst/>
            </a:prstGeom>
          </p:spPr>
        </p:pic>
        <p:pic>
          <p:nvPicPr>
            <p:cNvPr id="90" name="Picture 8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2064" y="4362242"/>
              <a:ext cx="508127" cy="737712"/>
            </a:xfrm>
            <a:prstGeom prst="rect">
              <a:avLst/>
            </a:prstGeom>
          </p:spPr>
        </p:pic>
        <p:cxnSp>
          <p:nvCxnSpPr>
            <p:cNvPr id="92" name="Straight Connector 91"/>
            <p:cNvCxnSpPr/>
            <p:nvPr/>
          </p:nvCxnSpPr>
          <p:spPr>
            <a:xfrm>
              <a:off x="1192140" y="4858236"/>
              <a:ext cx="729216" cy="315562"/>
            </a:xfrm>
            <a:prstGeom prst="line">
              <a:avLst/>
            </a:prstGeom>
            <a:ln>
              <a:solidFill>
                <a:schemeClr val="accent4"/>
              </a:solidFill>
              <a:prstDash val="lg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303361" y="5640762"/>
              <a:ext cx="489971" cy="0"/>
            </a:xfrm>
            <a:prstGeom prst="line">
              <a:avLst/>
            </a:prstGeom>
            <a:ln>
              <a:solidFill>
                <a:schemeClr val="accent4"/>
              </a:solidFill>
              <a:prstDash val="lg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148659" y="6118111"/>
              <a:ext cx="644673" cy="331488"/>
            </a:xfrm>
            <a:prstGeom prst="line">
              <a:avLst/>
            </a:prstGeom>
            <a:ln>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744549" y="5247702"/>
              <a:ext cx="188224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44546A"/>
                  </a:solidFill>
                  <a:latin typeface="Century Gothic" panose="020B0502020202020204" pitchFamily="34" charset="0"/>
                </a:rPr>
                <a:t>20</a:t>
              </a:r>
              <a:r>
                <a:rPr kumimoji="0" lang="en-US" sz="3600" b="1" i="0" u="none" strike="noStrike" kern="1200" cap="none" spc="0" normalizeH="0" baseline="0" noProof="0" dirty="0" smtClean="0">
                  <a:ln>
                    <a:noFill/>
                  </a:ln>
                  <a:solidFill>
                    <a:srgbClr val="44546A"/>
                  </a:solidFill>
                  <a:effectLst/>
                  <a:uLnTx/>
                  <a:uFillTx/>
                  <a:latin typeface="Century Gothic" panose="020B0502020202020204" pitchFamily="34" charset="0"/>
                  <a:ea typeface="+mn-ea"/>
                  <a:cs typeface="+mn-cs"/>
                </a:rPr>
                <a:t>,000+</a:t>
              </a:r>
              <a:endParaRPr kumimoji="0" lang="en-US" sz="36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mn-cs"/>
              </a:endParaRPr>
            </a:p>
          </p:txBody>
        </p:sp>
        <p:sp>
          <p:nvSpPr>
            <p:cNvPr id="100" name="TextBox 99"/>
            <p:cNvSpPr txBox="1"/>
            <p:nvPr/>
          </p:nvSpPr>
          <p:spPr>
            <a:xfrm>
              <a:off x="1874371" y="5720240"/>
              <a:ext cx="15374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C000">
                      <a:lumMod val="50000"/>
                    </a:srgbClr>
                  </a:solidFill>
                  <a:effectLst/>
                  <a:uLnTx/>
                  <a:uFillTx/>
                  <a:latin typeface="Calibri" panose="020F0502020204030204"/>
                  <a:ea typeface="+mn-ea"/>
                  <a:cs typeface="+mn-cs"/>
                </a:rPr>
                <a:t>Walk-ins, emails, phone calls</a:t>
              </a:r>
              <a:endParaRPr kumimoji="0" lang="en-US" sz="16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cxnSp>
          <p:nvCxnSpPr>
            <p:cNvPr id="104" name="Straight Connector 103"/>
            <p:cNvCxnSpPr/>
            <p:nvPr/>
          </p:nvCxnSpPr>
          <p:spPr>
            <a:xfrm flipV="1">
              <a:off x="4996962" y="5267889"/>
              <a:ext cx="7960" cy="37891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2190595" y="3908697"/>
            <a:ext cx="2435408" cy="623970"/>
            <a:chOff x="1505995" y="3465262"/>
            <a:chExt cx="2739332" cy="732449"/>
          </a:xfrm>
        </p:grpSpPr>
        <p:sp>
          <p:nvSpPr>
            <p:cNvPr id="163" name="Rounded Rectangular Callout 162"/>
            <p:cNvSpPr/>
            <p:nvPr/>
          </p:nvSpPr>
          <p:spPr>
            <a:xfrm>
              <a:off x="1505995" y="3548596"/>
              <a:ext cx="2726831" cy="649115"/>
            </a:xfrm>
            <a:prstGeom prst="wedgeRoundRectCallout">
              <a:avLst>
                <a:gd name="adj1" fmla="val -20407"/>
                <a:gd name="adj2" fmla="val 68061"/>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TextBox 160"/>
            <p:cNvSpPr txBox="1"/>
            <p:nvPr/>
          </p:nvSpPr>
          <p:spPr>
            <a:xfrm>
              <a:off x="1512514" y="3465262"/>
              <a:ext cx="9829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ea typeface="+mn-ea"/>
                  <a:cs typeface="+mn-cs"/>
                </a:rPr>
                <a:t>75%</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p:cNvSpPr txBox="1"/>
            <p:nvPr/>
          </p:nvSpPr>
          <p:spPr>
            <a:xfrm>
              <a:off x="2481078" y="3557566"/>
              <a:ext cx="17642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C000"/>
                  </a:solidFill>
                  <a:effectLst/>
                  <a:uLnTx/>
                  <a:uFillTx/>
                  <a:latin typeface="Calibri" panose="020F0502020204030204"/>
                  <a:ea typeface="+mn-ea"/>
                  <a:cs typeface="+mn-cs"/>
                </a:rPr>
                <a:t>Cases answered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C000"/>
                  </a:solidFill>
                  <a:effectLst/>
                  <a:uLnTx/>
                  <a:uFillTx/>
                  <a:latin typeface="Calibri" panose="020F0502020204030204"/>
                  <a:ea typeface="+mn-ea"/>
                  <a:cs typeface="+mn-cs"/>
                </a:rPr>
                <a:t>student employees</a:t>
              </a:r>
              <a:endPar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sp>
        <p:nvSpPr>
          <p:cNvPr id="167" name="TextBox 166"/>
          <p:cNvSpPr txBox="1"/>
          <p:nvPr/>
        </p:nvSpPr>
        <p:spPr>
          <a:xfrm>
            <a:off x="1339388" y="119554"/>
            <a:ext cx="14417749" cy="46166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lumMod val="85000"/>
                  </a:prstClr>
                </a:solidFill>
                <a:effectLst/>
                <a:uLnTx/>
                <a:uFillTx/>
                <a:latin typeface="Corbel" panose="020B0503020204020204" pitchFamily="34" charset="0"/>
                <a:ea typeface="+mn-ea"/>
                <a:cs typeface="+mn-cs"/>
              </a:rPr>
              <a:t>SOME CURRENT FACTS AND STATS. </a:t>
            </a:r>
            <a:endParaRPr kumimoji="0" lang="en-US" sz="2400" b="1" i="0" u="none" strike="noStrike" kern="1200" cap="none" spc="0" normalizeH="0" baseline="0" noProof="0" dirty="0">
              <a:ln>
                <a:noFill/>
              </a:ln>
              <a:solidFill>
                <a:prstClr val="white">
                  <a:lumMod val="85000"/>
                </a:prstClr>
              </a:solidFill>
              <a:effectLst/>
              <a:uLnTx/>
              <a:uFillTx/>
              <a:latin typeface="Corbel" panose="020B0503020204020204" pitchFamily="34" charset="0"/>
              <a:ea typeface="+mn-ea"/>
              <a:cs typeface="+mn-cs"/>
            </a:endParaRPr>
          </a:p>
        </p:txBody>
      </p:sp>
      <p:sp>
        <p:nvSpPr>
          <p:cNvPr id="176" name="Rectangle 175"/>
          <p:cNvSpPr/>
          <p:nvPr/>
        </p:nvSpPr>
        <p:spPr>
          <a:xfrm>
            <a:off x="4254630" y="310033"/>
            <a:ext cx="789799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lumMod val="85000"/>
                  </a:prstClr>
                </a:solidFill>
                <a:effectLst/>
                <a:uLnTx/>
                <a:uFillTx/>
                <a:latin typeface="Corbel" panose="020B0503020204020204" pitchFamily="34" charset="0"/>
                <a:ea typeface="+mn-ea"/>
                <a:cs typeface="+mn-cs"/>
              </a:rPr>
              <a:t>AND THE </a:t>
            </a:r>
            <a:r>
              <a:rPr kumimoji="0" lang="en-US" sz="4000" b="1" i="0" u="none" strike="noStrike" kern="1200" cap="none" spc="0" normalizeH="0" baseline="0" noProof="0" dirty="0" smtClean="0">
                <a:ln>
                  <a:noFill/>
                </a:ln>
                <a:solidFill>
                  <a:srgbClr val="FFC000">
                    <a:lumMod val="75000"/>
                  </a:srgbClr>
                </a:solidFill>
                <a:effectLst/>
                <a:uLnTx/>
                <a:uFillTx/>
                <a:latin typeface="Corbel" panose="020B0503020204020204" pitchFamily="34" charset="0"/>
                <a:ea typeface="+mn-ea"/>
                <a:cs typeface="+mn-cs"/>
              </a:rPr>
              <a:t>IMPACT</a:t>
            </a:r>
            <a:r>
              <a:rPr kumimoji="0" lang="en-US" sz="4000" b="1" i="0" u="none" strike="noStrike" kern="1200" cap="none" spc="0" normalizeH="0" baseline="0" noProof="0" dirty="0" smtClean="0">
                <a:ln>
                  <a:noFill/>
                </a:ln>
                <a:solidFill>
                  <a:prstClr val="white">
                    <a:lumMod val="85000"/>
                  </a:prstClr>
                </a:solidFill>
                <a:effectLst/>
                <a:uLnTx/>
                <a:uFillTx/>
                <a:latin typeface="Corbel" panose="020B0503020204020204" pitchFamily="34" charset="0"/>
                <a:ea typeface="+mn-ea"/>
                <a:cs typeface="+mn-cs"/>
              </a:rPr>
              <a:t> </a:t>
            </a:r>
            <a:r>
              <a:rPr kumimoji="0" lang="en-US" sz="4000" b="1" i="0" u="none" strike="noStrike" kern="1200" cap="none" spc="0" normalizeH="0" baseline="0" noProof="0" dirty="0">
                <a:ln>
                  <a:noFill/>
                </a:ln>
                <a:solidFill>
                  <a:prstClr val="white">
                    <a:lumMod val="85000"/>
                  </a:prstClr>
                </a:solidFill>
                <a:effectLst/>
                <a:uLnTx/>
                <a:uFillTx/>
                <a:latin typeface="Corbel" panose="020B0503020204020204" pitchFamily="34" charset="0"/>
                <a:ea typeface="+mn-ea"/>
                <a:cs typeface="+mn-cs"/>
              </a:rPr>
              <a:t>WE’RE MAKING.</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8" name="TextBox 177"/>
          <p:cNvSpPr txBox="1"/>
          <p:nvPr/>
        </p:nvSpPr>
        <p:spPr>
          <a:xfrm>
            <a:off x="109730" y="126176"/>
            <a:ext cx="1204668" cy="1200926"/>
          </a:xfrm>
          <a:prstGeom prst="teardrop">
            <a:avLst/>
          </a:prstGeom>
          <a:solidFill>
            <a:schemeClr val="tx2"/>
          </a:solidFill>
          <a:ln>
            <a:solidFill>
              <a:schemeClr val="accent4"/>
            </a:solidFill>
          </a:ln>
        </p:spPr>
        <p:txBody>
          <a:bodyPr wrap="none" rtlCol="0">
            <a:prstTxWarp prst="textInflateBottom">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C000"/>
                </a:solidFill>
                <a:effectLst/>
                <a:uLnTx/>
                <a:uFillTx/>
                <a:latin typeface="Calibri" panose="020F0502020204030204"/>
                <a:ea typeface="+mn-ea"/>
                <a:cs typeface="+mn-cs"/>
              </a:rPr>
              <a:t>SFS</a:t>
            </a:r>
            <a:endPar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55" name="Oval 54"/>
          <p:cNvSpPr/>
          <p:nvPr/>
        </p:nvSpPr>
        <p:spPr>
          <a:xfrm>
            <a:off x="1318094" y="2087990"/>
            <a:ext cx="1406402" cy="1345462"/>
          </a:xfrm>
          <a:prstGeom prst="ellipse">
            <a:avLst/>
          </a:prstGeom>
          <a:solidFill>
            <a:schemeClr val="accent1">
              <a:lumMod val="40000"/>
              <a:lumOff val="6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Picture 18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94508" y="2248486"/>
            <a:ext cx="1044308" cy="1002116"/>
          </a:xfrm>
          <a:prstGeom prst="rect">
            <a:avLst/>
          </a:prstGeom>
        </p:spPr>
      </p:pic>
    </p:spTree>
    <p:extLst>
      <p:ext uri="{BB962C8B-B14F-4D97-AF65-F5344CB8AC3E}">
        <p14:creationId xmlns:p14="http://schemas.microsoft.com/office/powerpoint/2010/main" val="449409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2"/>
          <p:cNvSpPr txBox="1">
            <a:spLocks/>
          </p:cNvSpPr>
          <p:nvPr/>
        </p:nvSpPr>
        <p:spPr>
          <a:xfrm>
            <a:off x="0" y="472668"/>
            <a:ext cx="10972800" cy="990600"/>
          </a:xfrm>
          <a:prstGeom prst="rect">
            <a:avLst/>
          </a:prstGeom>
          <a:noFill/>
        </p:spPr>
        <p:txBody>
          <a:bodyPr vert="horz" lIns="457200" tIns="0" rIns="0" bIns="0" rtlCol="0" anchor="ctr" anchorCtr="0">
            <a:noAutofit/>
          </a:bodyPr>
          <a:lstStyle>
            <a:lvl1pPr algn="l" defTabSz="914400" rtl="0" eaLnBrk="1" latinLnBrk="0" hangingPunct="1">
              <a:lnSpc>
                <a:spcPts val="2600"/>
              </a:lnSpc>
              <a:spcBef>
                <a:spcPct val="0"/>
              </a:spcBef>
              <a:buNone/>
              <a:defRPr sz="3000" b="1" kern="1200" cap="all" spc="-100" baseline="0">
                <a:solidFill>
                  <a:schemeClr val="bg1"/>
                </a:solidFill>
                <a:latin typeface="+mj-lt"/>
                <a:ea typeface="+mj-ea"/>
                <a:cs typeface="+mj-cs"/>
              </a:defRPr>
            </a:lvl1pPr>
          </a:lstStyle>
          <a:p>
            <a:pPr marL="0" marR="0" lvl="0" indent="0" algn="ctr" defTabSz="914400" rtl="0" eaLnBrk="1" fontAlgn="auto" latinLnBrk="0" hangingPunct="1">
              <a:lnSpc>
                <a:spcPts val="2600"/>
              </a:lnSpc>
              <a:spcBef>
                <a:spcPct val="0"/>
              </a:spcBef>
              <a:spcAft>
                <a:spcPts val="0"/>
              </a:spcAft>
              <a:buClrTx/>
              <a:buSzTx/>
              <a:buFontTx/>
              <a:buNone/>
              <a:tabLst/>
              <a:defRPr/>
            </a:pPr>
            <a:r>
              <a:rPr kumimoji="0" lang="en-US" sz="3600" b="1" i="0" u="none" strike="noStrike" kern="1200" cap="all" spc="-100" normalizeH="0" baseline="0" noProof="0" dirty="0" smtClean="0">
                <a:ln>
                  <a:noFill/>
                </a:ln>
                <a:solidFill>
                  <a:prstClr val="black">
                    <a:lumMod val="65000"/>
                    <a:lumOff val="35000"/>
                  </a:prstClr>
                </a:solidFill>
                <a:effectLst/>
                <a:uLnTx/>
                <a:uFillTx/>
                <a:latin typeface="Century Gothic" panose="020B0502020202020204" pitchFamily="34" charset="0"/>
                <a:ea typeface="+mj-ea"/>
                <a:cs typeface="+mj-cs"/>
              </a:rPr>
              <a:t>SFS STRATEGIC GOALS 2018-2021</a:t>
            </a:r>
            <a:endParaRPr kumimoji="0" lang="en-US" sz="3600" b="1" i="0" u="none" strike="noStrike" kern="1200" cap="all" spc="-100" normalizeH="0" baseline="0" noProof="0" dirty="0">
              <a:ln>
                <a:noFill/>
              </a:ln>
              <a:solidFill>
                <a:prstClr val="black">
                  <a:lumMod val="65000"/>
                  <a:lumOff val="35000"/>
                </a:prstClr>
              </a:solidFill>
              <a:effectLst/>
              <a:uLnTx/>
              <a:uFillTx/>
              <a:latin typeface="Century Gothic" panose="020B0502020202020204" pitchFamily="34" charset="0"/>
              <a:ea typeface="+mj-ea"/>
              <a:cs typeface="+mj-cs"/>
            </a:endParaRPr>
          </a:p>
        </p:txBody>
      </p:sp>
      <p:graphicFrame>
        <p:nvGraphicFramePr>
          <p:cNvPr id="3" name="Diagram 2"/>
          <p:cNvGraphicFramePr/>
          <p:nvPr>
            <p:extLst/>
          </p:nvPr>
        </p:nvGraphicFramePr>
        <p:xfrm>
          <a:off x="1583266" y="1888067"/>
          <a:ext cx="8830733" cy="430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Oval 29"/>
          <p:cNvSpPr/>
          <p:nvPr/>
        </p:nvSpPr>
        <p:spPr>
          <a:xfrm>
            <a:off x="1444227" y="1733282"/>
            <a:ext cx="435373" cy="434185"/>
          </a:xfrm>
          <a:prstGeom prst="ellipse">
            <a:avLst/>
          </a:prstGeom>
          <a:solidFill>
            <a:schemeClr val="accent1">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1</a:t>
            </a:r>
            <a:endPar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2" name="Oval 31"/>
          <p:cNvSpPr/>
          <p:nvPr/>
        </p:nvSpPr>
        <p:spPr>
          <a:xfrm>
            <a:off x="3747160" y="1733282"/>
            <a:ext cx="435373" cy="434185"/>
          </a:xfrm>
          <a:prstGeom prst="ellipse">
            <a:avLst/>
          </a:prstGeom>
          <a:solidFill>
            <a:schemeClr val="accent1">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3" name="Oval 32"/>
          <p:cNvSpPr/>
          <p:nvPr/>
        </p:nvSpPr>
        <p:spPr>
          <a:xfrm>
            <a:off x="5998632" y="1733282"/>
            <a:ext cx="435373" cy="434185"/>
          </a:xfrm>
          <a:prstGeom prst="ellipse">
            <a:avLst/>
          </a:prstGeom>
          <a:solidFill>
            <a:schemeClr val="accent1">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4" name="Oval 33"/>
          <p:cNvSpPr/>
          <p:nvPr/>
        </p:nvSpPr>
        <p:spPr>
          <a:xfrm>
            <a:off x="8250104" y="1733282"/>
            <a:ext cx="435373" cy="434185"/>
          </a:xfrm>
          <a:prstGeom prst="ellipse">
            <a:avLst/>
          </a:prstGeom>
          <a:solidFill>
            <a:schemeClr val="accent1">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Tree>
    <p:extLst>
      <p:ext uri="{BB962C8B-B14F-4D97-AF65-F5344CB8AC3E}">
        <p14:creationId xmlns:p14="http://schemas.microsoft.com/office/powerpoint/2010/main" val="2315531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Goal 1: Address Changing Needs through technology</a:t>
            </a:r>
            <a:endParaRPr lang="en-US" dirty="0"/>
          </a:p>
        </p:txBody>
      </p:sp>
      <p:sp>
        <p:nvSpPr>
          <p:cNvPr id="2" name="Content Placeholder 1"/>
          <p:cNvSpPr>
            <a:spLocks noGrp="1"/>
          </p:cNvSpPr>
          <p:nvPr>
            <p:ph idx="11"/>
          </p:nvPr>
        </p:nvSpPr>
        <p:spPr>
          <a:xfrm>
            <a:off x="668236" y="2152519"/>
            <a:ext cx="4784560" cy="4375051"/>
          </a:xfrm>
        </p:spPr>
        <p:txBody>
          <a:bodyPr/>
          <a:lstStyle/>
          <a:p>
            <a:r>
              <a:rPr lang="en-US" dirty="0"/>
              <a:t>Website(s)</a:t>
            </a:r>
          </a:p>
          <a:p>
            <a:pPr lvl="1"/>
            <a:r>
              <a:rPr lang="en-US" dirty="0"/>
              <a:t>Audit showed SFS alone had 30+ pages of content</a:t>
            </a:r>
          </a:p>
          <a:p>
            <a:r>
              <a:rPr lang="en-US" dirty="0"/>
              <a:t> Emails</a:t>
            </a:r>
          </a:p>
          <a:p>
            <a:pPr lvl="1"/>
            <a:r>
              <a:rPr lang="en-US" dirty="0"/>
              <a:t>Laborious, Inconsistent, Outdated</a:t>
            </a:r>
          </a:p>
          <a:p>
            <a:r>
              <a:rPr lang="en-US" dirty="0"/>
              <a:t>Orientations</a:t>
            </a:r>
          </a:p>
          <a:p>
            <a:pPr lvl="1"/>
            <a:r>
              <a:rPr lang="en-US" dirty="0"/>
              <a:t>18 Sessions; 2 weeks/year</a:t>
            </a:r>
          </a:p>
          <a:p>
            <a:pPr lvl="1"/>
            <a:r>
              <a:rPr lang="en-US" dirty="0"/>
              <a:t>Physical attendance required</a:t>
            </a:r>
          </a:p>
          <a:p>
            <a:endParaRPr lang="en-US" dirty="0"/>
          </a:p>
        </p:txBody>
      </p:sp>
      <p:sp>
        <p:nvSpPr>
          <p:cNvPr id="6" name="Content Placeholder 1"/>
          <p:cNvSpPr txBox="1">
            <a:spLocks/>
          </p:cNvSpPr>
          <p:nvPr/>
        </p:nvSpPr>
        <p:spPr>
          <a:xfrm>
            <a:off x="6395673" y="2152519"/>
            <a:ext cx="4784560" cy="4377735"/>
          </a:xfrm>
          <a:prstGeom prst="rect">
            <a:avLst/>
          </a:prstGeom>
        </p:spPr>
        <p:txBody>
          <a:bodyPr vert="horz" lIns="0" tIns="0" rIns="0" bIns="0" rtlCol="0">
            <a:noAutofit/>
          </a:bodyPr>
          <a:lstStyle>
            <a:lvl1pPr marL="257175"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1pPr>
            <a:lvl2pPr marL="514302"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2pPr>
            <a:lvl3pPr marL="771432"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3pPr>
            <a:lvl4pPr marL="1028560"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4pPr>
            <a:lvl5pPr marL="1285688"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5pPr>
            <a:lvl6pPr marL="1414207" indent="-128565" algn="l" defTabSz="257129" rtl="0" eaLnBrk="1" latinLnBrk="0" hangingPunct="1">
              <a:spcBef>
                <a:spcPct val="20000"/>
              </a:spcBef>
              <a:buFont typeface="Arial"/>
              <a:buChar char="•"/>
              <a:defRPr sz="1125" kern="1200">
                <a:solidFill>
                  <a:schemeClr val="tx1"/>
                </a:solidFill>
                <a:latin typeface="+mn-lt"/>
                <a:ea typeface="+mn-ea"/>
                <a:cs typeface="+mn-cs"/>
              </a:defRPr>
            </a:lvl6pPr>
            <a:lvl7pPr marL="1671335" indent="-128565" algn="l" defTabSz="257129" rtl="0" eaLnBrk="1" latinLnBrk="0" hangingPunct="1">
              <a:spcBef>
                <a:spcPct val="20000"/>
              </a:spcBef>
              <a:buFont typeface="Arial"/>
              <a:buChar char="•"/>
              <a:defRPr sz="1125" kern="1200">
                <a:solidFill>
                  <a:schemeClr val="tx1"/>
                </a:solidFill>
                <a:latin typeface="+mn-lt"/>
                <a:ea typeface="+mn-ea"/>
                <a:cs typeface="+mn-cs"/>
              </a:defRPr>
            </a:lvl7pPr>
            <a:lvl8pPr marL="1928464" indent="-128565" algn="l" defTabSz="257129" rtl="0" eaLnBrk="1" latinLnBrk="0" hangingPunct="1">
              <a:spcBef>
                <a:spcPct val="20000"/>
              </a:spcBef>
              <a:buFont typeface="Arial"/>
              <a:buChar char="•"/>
              <a:defRPr sz="1125" kern="1200">
                <a:solidFill>
                  <a:schemeClr val="tx1"/>
                </a:solidFill>
                <a:latin typeface="+mn-lt"/>
                <a:ea typeface="+mn-ea"/>
                <a:cs typeface="+mn-cs"/>
              </a:defRPr>
            </a:lvl8pPr>
            <a:lvl9pPr marL="2185592" indent="-128565" algn="l" defTabSz="257129" rtl="0" eaLnBrk="1" latinLnBrk="0" hangingPunct="1">
              <a:spcBef>
                <a:spcPct val="20000"/>
              </a:spcBef>
              <a:buFont typeface="Arial"/>
              <a:buChar char="•"/>
              <a:defRPr sz="1125" kern="1200">
                <a:solidFill>
                  <a:schemeClr val="tx1"/>
                </a:solidFill>
                <a:latin typeface="+mn-lt"/>
                <a:ea typeface="+mn-ea"/>
                <a:cs typeface="+mn-cs"/>
              </a:defRPr>
            </a:lvl9pPr>
          </a:lstStyle>
          <a:p>
            <a:r>
              <a:rPr lang="en-US" sz="2000" dirty="0"/>
              <a:t>Use technology to extend our reach</a:t>
            </a:r>
          </a:p>
          <a:p>
            <a:pPr lvl="1"/>
            <a:r>
              <a:rPr lang="en-US" sz="2000" dirty="0"/>
              <a:t>Website</a:t>
            </a:r>
          </a:p>
          <a:p>
            <a:pPr lvl="2"/>
            <a:r>
              <a:rPr lang="en-US" sz="2000" dirty="0"/>
              <a:t>Streamlined content; Knowledge Base Articles</a:t>
            </a:r>
          </a:p>
          <a:p>
            <a:pPr lvl="1"/>
            <a:r>
              <a:rPr lang="en-US" sz="2000" dirty="0"/>
              <a:t>Smart Orientations</a:t>
            </a:r>
          </a:p>
          <a:p>
            <a:endParaRPr lang="en-US" sz="2000" dirty="0"/>
          </a:p>
        </p:txBody>
      </p:sp>
      <p:sp>
        <p:nvSpPr>
          <p:cNvPr id="5" name="TextBox 4"/>
          <p:cNvSpPr txBox="1"/>
          <p:nvPr/>
        </p:nvSpPr>
        <p:spPr>
          <a:xfrm>
            <a:off x="668236" y="1352973"/>
            <a:ext cx="4784560" cy="461665"/>
          </a:xfrm>
          <a:prstGeom prst="rect">
            <a:avLst/>
          </a:prstGeom>
          <a:noFill/>
        </p:spPr>
        <p:txBody>
          <a:bodyPr wrap="square" rtlCol="0">
            <a:spAutoFit/>
          </a:bodyPr>
          <a:lstStyle/>
          <a:p>
            <a:r>
              <a:rPr lang="en-US" sz="2400" dirty="0">
                <a:solidFill>
                  <a:schemeClr val="bg1"/>
                </a:solidFill>
              </a:rPr>
              <a:t>How We Educate</a:t>
            </a:r>
          </a:p>
        </p:txBody>
      </p:sp>
      <p:sp>
        <p:nvSpPr>
          <p:cNvPr id="9" name="TextBox 8"/>
          <p:cNvSpPr txBox="1"/>
          <p:nvPr/>
        </p:nvSpPr>
        <p:spPr>
          <a:xfrm>
            <a:off x="6185467" y="1361381"/>
            <a:ext cx="4784560" cy="461665"/>
          </a:xfrm>
          <a:prstGeom prst="rect">
            <a:avLst/>
          </a:prstGeom>
          <a:noFill/>
        </p:spPr>
        <p:txBody>
          <a:bodyPr wrap="square" rtlCol="0">
            <a:spAutoFit/>
          </a:bodyPr>
          <a:lstStyle/>
          <a:p>
            <a:r>
              <a:rPr lang="en-US" sz="2400" dirty="0">
                <a:solidFill>
                  <a:schemeClr val="bg1"/>
                </a:solidFill>
              </a:rPr>
              <a:t>How We Want to Educate</a:t>
            </a:r>
          </a:p>
        </p:txBody>
      </p:sp>
    </p:spTree>
    <p:extLst>
      <p:ext uri="{BB962C8B-B14F-4D97-AF65-F5344CB8AC3E}">
        <p14:creationId xmlns:p14="http://schemas.microsoft.com/office/powerpoint/2010/main" val="3082118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Where to begin</a:t>
            </a:r>
            <a:endParaRPr lang="en-US" dirty="0"/>
          </a:p>
        </p:txBody>
      </p:sp>
      <p:pic>
        <p:nvPicPr>
          <p:cNvPr id="4" name="Content Placeholder 3"/>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6391898" y="2107112"/>
            <a:ext cx="4371697" cy="4293689"/>
          </a:xfrm>
        </p:spPr>
      </p:pic>
      <p:sp>
        <p:nvSpPr>
          <p:cNvPr id="6" name="Content Placeholder 1"/>
          <p:cNvSpPr txBox="1">
            <a:spLocks/>
          </p:cNvSpPr>
          <p:nvPr/>
        </p:nvSpPr>
        <p:spPr>
          <a:xfrm>
            <a:off x="6395673" y="2152519"/>
            <a:ext cx="4784560" cy="4377735"/>
          </a:xfrm>
          <a:prstGeom prst="rect">
            <a:avLst/>
          </a:prstGeom>
        </p:spPr>
        <p:txBody>
          <a:bodyPr vert="horz" lIns="0" tIns="0" rIns="0" bIns="0" rtlCol="0">
            <a:noAutofit/>
          </a:bodyPr>
          <a:lstStyle>
            <a:lvl1pPr marL="257175"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1pPr>
            <a:lvl2pPr marL="514302"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2pPr>
            <a:lvl3pPr marL="771432"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3pPr>
            <a:lvl4pPr marL="1028560"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4pPr>
            <a:lvl5pPr marL="1285688"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5pPr>
            <a:lvl6pPr marL="1414207" indent="-128565" algn="l" defTabSz="257129" rtl="0" eaLnBrk="1" latinLnBrk="0" hangingPunct="1">
              <a:spcBef>
                <a:spcPct val="20000"/>
              </a:spcBef>
              <a:buFont typeface="Arial"/>
              <a:buChar char="•"/>
              <a:defRPr sz="1125" kern="1200">
                <a:solidFill>
                  <a:schemeClr val="tx1"/>
                </a:solidFill>
                <a:latin typeface="+mn-lt"/>
                <a:ea typeface="+mn-ea"/>
                <a:cs typeface="+mn-cs"/>
              </a:defRPr>
            </a:lvl6pPr>
            <a:lvl7pPr marL="1671335" indent="-128565" algn="l" defTabSz="257129" rtl="0" eaLnBrk="1" latinLnBrk="0" hangingPunct="1">
              <a:spcBef>
                <a:spcPct val="20000"/>
              </a:spcBef>
              <a:buFont typeface="Arial"/>
              <a:buChar char="•"/>
              <a:defRPr sz="1125" kern="1200">
                <a:solidFill>
                  <a:schemeClr val="tx1"/>
                </a:solidFill>
                <a:latin typeface="+mn-lt"/>
                <a:ea typeface="+mn-ea"/>
                <a:cs typeface="+mn-cs"/>
              </a:defRPr>
            </a:lvl7pPr>
            <a:lvl8pPr marL="1928464" indent="-128565" algn="l" defTabSz="257129" rtl="0" eaLnBrk="1" latinLnBrk="0" hangingPunct="1">
              <a:spcBef>
                <a:spcPct val="20000"/>
              </a:spcBef>
              <a:buFont typeface="Arial"/>
              <a:buChar char="•"/>
              <a:defRPr sz="1125" kern="1200">
                <a:solidFill>
                  <a:schemeClr val="tx1"/>
                </a:solidFill>
                <a:latin typeface="+mn-lt"/>
                <a:ea typeface="+mn-ea"/>
                <a:cs typeface="+mn-cs"/>
              </a:defRPr>
            </a:lvl8pPr>
            <a:lvl9pPr marL="2185592" indent="-128565" algn="l" defTabSz="257129" rtl="0" eaLnBrk="1" latinLnBrk="0" hangingPunct="1">
              <a:spcBef>
                <a:spcPct val="20000"/>
              </a:spcBef>
              <a:buFont typeface="Arial"/>
              <a:buChar char="•"/>
              <a:defRPr sz="1125" kern="1200">
                <a:solidFill>
                  <a:schemeClr val="tx1"/>
                </a:solidFill>
                <a:latin typeface="+mn-lt"/>
                <a:ea typeface="+mn-ea"/>
                <a:cs typeface="+mn-cs"/>
              </a:defRPr>
            </a:lvl9pPr>
          </a:lstStyle>
          <a:p>
            <a:endParaRPr lang="en-US" sz="2000" dirty="0"/>
          </a:p>
        </p:txBody>
      </p:sp>
      <p:sp>
        <p:nvSpPr>
          <p:cNvPr id="5" name="TextBox 4"/>
          <p:cNvSpPr txBox="1"/>
          <p:nvPr/>
        </p:nvSpPr>
        <p:spPr>
          <a:xfrm>
            <a:off x="876054" y="1361381"/>
            <a:ext cx="4382011" cy="461665"/>
          </a:xfrm>
          <a:prstGeom prst="rect">
            <a:avLst/>
          </a:prstGeom>
          <a:noFill/>
        </p:spPr>
        <p:txBody>
          <a:bodyPr wrap="square" rtlCol="0">
            <a:spAutoFit/>
          </a:bodyPr>
          <a:lstStyle/>
          <a:p>
            <a:pPr algn="ctr"/>
            <a:r>
              <a:rPr lang="en-US" sz="2400" dirty="0">
                <a:solidFill>
                  <a:schemeClr val="bg1"/>
                </a:solidFill>
              </a:rPr>
              <a:t>Volume</a:t>
            </a:r>
          </a:p>
        </p:txBody>
      </p:sp>
      <p:sp>
        <p:nvSpPr>
          <p:cNvPr id="9" name="TextBox 8"/>
          <p:cNvSpPr txBox="1"/>
          <p:nvPr/>
        </p:nvSpPr>
        <p:spPr>
          <a:xfrm>
            <a:off x="6391898" y="1408114"/>
            <a:ext cx="4371697" cy="461665"/>
          </a:xfrm>
          <a:prstGeom prst="rect">
            <a:avLst/>
          </a:prstGeom>
          <a:noFill/>
        </p:spPr>
        <p:txBody>
          <a:bodyPr wrap="square" rtlCol="0">
            <a:spAutoFit/>
          </a:bodyPr>
          <a:lstStyle/>
          <a:p>
            <a:pPr algn="ctr"/>
            <a:r>
              <a:rPr lang="en-US" sz="2400" dirty="0">
                <a:solidFill>
                  <a:schemeClr val="bg1"/>
                </a:solidFill>
              </a:rPr>
              <a:t>Question Types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39" y="2107113"/>
            <a:ext cx="4457226" cy="4293688"/>
          </a:xfrm>
          <a:prstGeom prst="rect">
            <a:avLst/>
          </a:prstGeom>
        </p:spPr>
      </p:pic>
    </p:spTree>
    <p:extLst>
      <p:ext uri="{BB962C8B-B14F-4D97-AF65-F5344CB8AC3E}">
        <p14:creationId xmlns:p14="http://schemas.microsoft.com/office/powerpoint/2010/main" val="3236043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WHERE TO BEGIN</a:t>
            </a:r>
            <a:endParaRPr lang="en-US" dirty="0"/>
          </a:p>
        </p:txBody>
      </p:sp>
      <p:sp>
        <p:nvSpPr>
          <p:cNvPr id="10" name="Content Placeholder 9"/>
          <p:cNvSpPr>
            <a:spLocks noGrp="1"/>
          </p:cNvSpPr>
          <p:nvPr>
            <p:ph idx="11"/>
          </p:nvPr>
        </p:nvSpPr>
        <p:spPr/>
        <p:txBody>
          <a:bodyPr/>
          <a:lstStyle/>
          <a:p>
            <a:pPr marL="285750" indent="-285750">
              <a:buFont typeface="Arial" panose="020B0604020202020204" pitchFamily="34" charset="0"/>
              <a:buChar char="•"/>
            </a:pPr>
            <a:r>
              <a:rPr lang="en-US" dirty="0"/>
              <a:t>Annual Student Satisfaction Survey Results: Net Promoter Score</a:t>
            </a:r>
          </a:p>
          <a:p>
            <a:pPr marL="742950" lvl="1" indent="-285750">
              <a:buFont typeface="Arial" panose="020B0604020202020204" pitchFamily="34" charset="0"/>
              <a:buChar char="•"/>
            </a:pPr>
            <a:r>
              <a:rPr lang="en-US" dirty="0"/>
              <a:t>4.0 to 3.61 – Online Content Accessibility</a:t>
            </a:r>
          </a:p>
          <a:p>
            <a:pPr marL="742950" lvl="1" indent="-285750">
              <a:buFont typeface="Arial" panose="020B0604020202020204" pitchFamily="34" charset="0"/>
              <a:buChar char="•"/>
            </a:pPr>
            <a:r>
              <a:rPr lang="en-US" dirty="0"/>
              <a:t>3.82 to 3.65 – Useful Info on Website</a:t>
            </a:r>
          </a:p>
          <a:p>
            <a:pPr marL="285750" indent="-285750">
              <a:buFont typeface="Arial" panose="020B0604020202020204" pitchFamily="34" charset="0"/>
              <a:buChar char="•"/>
            </a:pPr>
            <a:r>
              <a:rPr lang="en-US" dirty="0"/>
              <a:t>Salesforce Transaction Survey Responses</a:t>
            </a:r>
          </a:p>
          <a:p>
            <a:pPr marL="742950" lvl="1" indent="-285750">
              <a:buFont typeface="Arial" panose="020B0604020202020204" pitchFamily="34" charset="0"/>
              <a:buChar char="•"/>
            </a:pPr>
            <a:r>
              <a:rPr lang="en-US" dirty="0"/>
              <a:t>1445 Current FY – Possible Score 1-5</a:t>
            </a:r>
          </a:p>
          <a:p>
            <a:pPr marL="742950" lvl="1" indent="-285750">
              <a:buFont typeface="Arial" panose="020B0604020202020204" pitchFamily="34" charset="0"/>
              <a:buChar char="•"/>
            </a:pPr>
            <a:r>
              <a:rPr lang="en-US" dirty="0"/>
              <a:t>246 Scored 2 or Less – 17% of </a:t>
            </a:r>
            <a:r>
              <a:rPr lang="en-US" dirty="0" smtClean="0"/>
              <a:t>total</a:t>
            </a:r>
          </a:p>
          <a:p>
            <a:pPr marL="742950" lvl="1" indent="-285750">
              <a:buFont typeface="Arial" panose="020B0604020202020204" pitchFamily="34" charset="0"/>
              <a:buChar char="•"/>
            </a:pPr>
            <a:r>
              <a:rPr lang="en-US" dirty="0" smtClean="0"/>
              <a:t>659 Related to Billing – 45% of total</a:t>
            </a:r>
            <a:endParaRPr lang="en-US" dirty="0"/>
          </a:p>
          <a:p>
            <a:pPr marL="342828" lvl="1" indent="0">
              <a:buNone/>
            </a:pPr>
            <a:endParaRPr lang="en-US" dirty="0"/>
          </a:p>
        </p:txBody>
      </p:sp>
      <p:pic>
        <p:nvPicPr>
          <p:cNvPr id="15" name="Picture Placeholder 1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462" r="7462"/>
          <a:stretch>
            <a:fillRect/>
          </a:stretch>
        </p:blipFill>
        <p:spPr/>
      </p:pic>
    </p:spTree>
    <p:extLst>
      <p:ext uri="{BB962C8B-B14F-4D97-AF65-F5344CB8AC3E}">
        <p14:creationId xmlns:p14="http://schemas.microsoft.com/office/powerpoint/2010/main" val="1347631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27482" r="27482" b="25093"/>
          <a:stretch/>
        </p:blipFill>
        <p:spPr bwMode="auto">
          <a:xfrm>
            <a:off x="6097558" y="2"/>
            <a:ext cx="610283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p:txBody>
          <a:bodyPr/>
          <a:lstStyle/>
          <a:p>
            <a:r>
              <a:rPr lang="en-US" dirty="0" smtClean="0"/>
              <a:t>WHAT WE FOUND</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380" t="23381" r="19925" b="6106"/>
          <a:stretch/>
        </p:blipFill>
        <p:spPr bwMode="auto">
          <a:xfrm>
            <a:off x="6097557" y="0"/>
            <a:ext cx="60944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2880" y="1985554"/>
            <a:ext cx="568234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Basic Questions</a:t>
            </a:r>
          </a:p>
          <a:p>
            <a:pPr marL="742950" lvl="1" indent="-285750">
              <a:buFont typeface="Arial" panose="020B0604020202020204" pitchFamily="34" charset="0"/>
              <a:buChar char="•"/>
            </a:pPr>
            <a:r>
              <a:rPr lang="en-US" sz="2400" dirty="0" smtClean="0">
                <a:solidFill>
                  <a:schemeClr val="bg1"/>
                </a:solidFill>
              </a:rPr>
              <a:t>Fall Quarter 18: 80% could be answered proactively</a:t>
            </a:r>
          </a:p>
          <a:p>
            <a:pPr marL="285750" indent="-285750">
              <a:buFont typeface="Arial" panose="020B0604020202020204" pitchFamily="34" charset="0"/>
              <a:buChar char="•"/>
            </a:pPr>
            <a:r>
              <a:rPr lang="en-US" sz="2400" dirty="0" smtClean="0">
                <a:solidFill>
                  <a:schemeClr val="bg1"/>
                </a:solidFill>
              </a:rPr>
              <a:t>Orientations Ineffective</a:t>
            </a:r>
          </a:p>
          <a:p>
            <a:pPr marL="742950" lvl="1" indent="-285750">
              <a:buFont typeface="Arial" panose="020B0604020202020204" pitchFamily="34" charset="0"/>
              <a:buChar char="•"/>
            </a:pPr>
            <a:r>
              <a:rPr lang="en-US" sz="2400" dirty="0" smtClean="0">
                <a:solidFill>
                  <a:schemeClr val="bg1"/>
                </a:solidFill>
              </a:rPr>
              <a:t>Infrequent: 18 sessions over 2 weeks per year</a:t>
            </a:r>
          </a:p>
          <a:p>
            <a:pPr marL="742950" lvl="1" indent="-285750">
              <a:buFont typeface="Arial" panose="020B0604020202020204" pitchFamily="34" charset="0"/>
              <a:buChar char="•"/>
            </a:pPr>
            <a:r>
              <a:rPr lang="en-US" sz="2400" dirty="0" smtClean="0">
                <a:solidFill>
                  <a:schemeClr val="bg1"/>
                </a:solidFill>
              </a:rPr>
              <a:t>Required Physical Attendance</a:t>
            </a:r>
          </a:p>
          <a:p>
            <a:pPr marL="742950" lvl="1" indent="-285750">
              <a:buFont typeface="Arial" panose="020B0604020202020204" pitchFamily="34" charset="0"/>
              <a:buChar char="•"/>
            </a:pPr>
            <a:r>
              <a:rPr lang="en-US" sz="2400" dirty="0" smtClean="0">
                <a:solidFill>
                  <a:schemeClr val="bg1"/>
                </a:solidFill>
              </a:rPr>
              <a:t>Small, Isolated Population </a:t>
            </a:r>
            <a:endParaRPr lang="en-US" sz="2400" dirty="0">
              <a:solidFill>
                <a:schemeClr val="bg1"/>
              </a:solidFill>
            </a:endParaRPr>
          </a:p>
        </p:txBody>
      </p:sp>
    </p:spTree>
    <p:extLst>
      <p:ext uri="{BB962C8B-B14F-4D97-AF65-F5344CB8AC3E}">
        <p14:creationId xmlns:p14="http://schemas.microsoft.com/office/powerpoint/2010/main" val="318564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BABY STEPS</a:t>
            </a:r>
            <a:endParaRPr lang="en-US" dirty="0"/>
          </a:p>
        </p:txBody>
      </p:sp>
      <p:sp>
        <p:nvSpPr>
          <p:cNvPr id="4" name="Content Placeholder 3"/>
          <p:cNvSpPr>
            <a:spLocks noGrp="1"/>
          </p:cNvSpPr>
          <p:nvPr>
            <p:ph idx="11"/>
          </p:nvPr>
        </p:nvSpPr>
        <p:spPr>
          <a:xfrm>
            <a:off x="6492942" y="2005533"/>
            <a:ext cx="5516178" cy="4556632"/>
          </a:xfrm>
        </p:spPr>
        <p:txBody>
          <a:bodyPr>
            <a:noAutofit/>
          </a:bodyPr>
          <a:lstStyle/>
          <a:p>
            <a:r>
              <a:rPr lang="en-US" sz="2400" dirty="0"/>
              <a:t>Staff Turnover</a:t>
            </a:r>
          </a:p>
          <a:p>
            <a:pPr lvl="1"/>
            <a:r>
              <a:rPr lang="en-US" sz="2400" dirty="0"/>
              <a:t>Consolidate responsibilities and create specialized roles</a:t>
            </a:r>
          </a:p>
          <a:p>
            <a:r>
              <a:rPr lang="en-US" sz="2400" dirty="0"/>
              <a:t>Communications Team</a:t>
            </a:r>
          </a:p>
          <a:p>
            <a:pPr lvl="1"/>
            <a:r>
              <a:rPr lang="en-US" sz="2400" dirty="0"/>
              <a:t>Focused on analyzing data and developing practical solutions</a:t>
            </a:r>
          </a:p>
          <a:p>
            <a:pPr lvl="1"/>
            <a:r>
              <a:rPr lang="en-US" sz="2400" dirty="0"/>
              <a:t>Web Updates</a:t>
            </a:r>
          </a:p>
          <a:p>
            <a:pPr lvl="2"/>
            <a:r>
              <a:rPr lang="en-US" sz="2400" dirty="0"/>
              <a:t>New platform with streamlined content</a:t>
            </a:r>
          </a:p>
          <a:p>
            <a:pPr lvl="2"/>
            <a:r>
              <a:rPr lang="en-US" sz="2400" dirty="0"/>
              <a:t>Maintenance Schedule</a:t>
            </a:r>
          </a:p>
          <a:p>
            <a:pPr lvl="1"/>
            <a:r>
              <a:rPr lang="en-US" sz="2400" dirty="0"/>
              <a:t>Virtual </a:t>
            </a:r>
            <a:r>
              <a:rPr lang="en-US" sz="2400" dirty="0" smtClean="0"/>
              <a:t>Options</a:t>
            </a:r>
          </a:p>
          <a:p>
            <a:pPr marL="342828" lvl="1" indent="0">
              <a:buNone/>
            </a:pPr>
            <a:r>
              <a:rPr lang="en-US" sz="2400" dirty="0" smtClean="0"/>
              <a:t>Resources: Campus Partnerships</a:t>
            </a:r>
            <a:endParaRPr lang="en-US" sz="2400" dirty="0"/>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486" r="14486"/>
          <a:stretch>
            <a:fillRect/>
          </a:stretch>
        </p:blipFill>
        <p:spPr/>
      </p:pic>
    </p:spTree>
    <p:extLst>
      <p:ext uri="{BB962C8B-B14F-4D97-AF65-F5344CB8AC3E}">
        <p14:creationId xmlns:p14="http://schemas.microsoft.com/office/powerpoint/2010/main" val="608977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4"/>
          </p:nvPr>
        </p:nvPicPr>
        <p:blipFill rotWithShape="1">
          <a:blip r:embed="rId3" cstate="print">
            <a:extLst>
              <a:ext uri="{28A0092B-C50C-407E-A947-70E740481C1C}">
                <a14:useLocalDpi xmlns:a14="http://schemas.microsoft.com/office/drawing/2010/main" val="0"/>
              </a:ext>
            </a:extLst>
          </a:blip>
          <a:srcRect l="9325" r="9325"/>
          <a:stretch/>
        </p:blipFill>
        <p:spPr/>
      </p:pic>
      <p:sp>
        <p:nvSpPr>
          <p:cNvPr id="4" name="Title 3"/>
          <p:cNvSpPr>
            <a:spLocks noGrp="1"/>
          </p:cNvSpPr>
          <p:nvPr>
            <p:ph type="ctrTitle"/>
          </p:nvPr>
        </p:nvSpPr>
        <p:spPr/>
        <p:txBody>
          <a:bodyPr/>
          <a:lstStyle/>
          <a:p>
            <a:r>
              <a:rPr lang="en-US" smtClean="0"/>
              <a:t>Virtual Options</a:t>
            </a:r>
            <a:endParaRPr lang="en-US" dirty="0"/>
          </a:p>
        </p:txBody>
      </p:sp>
      <p:sp>
        <p:nvSpPr>
          <p:cNvPr id="9" name="TextBox 8"/>
          <p:cNvSpPr txBox="1"/>
          <p:nvPr/>
        </p:nvSpPr>
        <p:spPr>
          <a:xfrm>
            <a:off x="141356" y="1352391"/>
            <a:ext cx="5236818" cy="5016758"/>
          </a:xfrm>
          <a:prstGeom prst="rect">
            <a:avLst/>
          </a:prstGeom>
          <a:noFill/>
        </p:spPr>
        <p:txBody>
          <a:bodyPr wrap="none" rtlCol="0">
            <a:spAutoFit/>
          </a:bodyPr>
          <a:lstStyle/>
          <a:p>
            <a:pPr marL="457200" indent="-457200">
              <a:buFont typeface="+mj-lt"/>
              <a:buAutoNum type="arabicPeriod"/>
            </a:pPr>
            <a:r>
              <a:rPr lang="en-US" sz="2000" dirty="0" smtClean="0">
                <a:solidFill>
                  <a:srgbClr val="006C92"/>
                </a:solidFill>
              </a:rPr>
              <a:t>Tour</a:t>
            </a:r>
            <a:endParaRPr lang="en-US" sz="2000" dirty="0">
              <a:solidFill>
                <a:srgbClr val="006C92"/>
              </a:solidFill>
            </a:endParaRPr>
          </a:p>
          <a:p>
            <a:pPr marL="990486" lvl="1" indent="-380990">
              <a:buFont typeface="Arial" panose="020B0604020202020204" pitchFamily="34" charset="0"/>
              <a:buChar char="•"/>
            </a:pPr>
            <a:r>
              <a:rPr lang="en-US" sz="2000" dirty="0">
                <a:solidFill>
                  <a:srgbClr val="006C92"/>
                </a:solidFill>
              </a:rPr>
              <a:t>Who is SFS?</a:t>
            </a:r>
          </a:p>
          <a:p>
            <a:pPr marL="1599981" lvl="2" indent="-380990">
              <a:buFont typeface="Arial" panose="020B0604020202020204" pitchFamily="34" charset="0"/>
              <a:buChar char="•"/>
            </a:pPr>
            <a:r>
              <a:rPr lang="en-US" sz="2000" dirty="0">
                <a:solidFill>
                  <a:srgbClr val="006C92"/>
                </a:solidFill>
              </a:rPr>
              <a:t>5-10 Min. Video</a:t>
            </a:r>
          </a:p>
          <a:p>
            <a:pPr marL="1599981" lvl="2" indent="-380990">
              <a:buFont typeface="Arial" panose="020B0604020202020204" pitchFamily="34" charset="0"/>
              <a:buChar char="•"/>
            </a:pPr>
            <a:r>
              <a:rPr lang="en-US" sz="2000" dirty="0" smtClean="0">
                <a:solidFill>
                  <a:srgbClr val="006C92"/>
                </a:solidFill>
              </a:rPr>
              <a:t>Office Functions</a:t>
            </a:r>
          </a:p>
          <a:p>
            <a:pPr marL="457200" indent="-457200">
              <a:buFont typeface="+mj-lt"/>
              <a:buAutoNum type="arabicPeriod"/>
            </a:pPr>
            <a:r>
              <a:rPr lang="en-US" sz="2000" dirty="0" smtClean="0">
                <a:solidFill>
                  <a:srgbClr val="006C92"/>
                </a:solidFill>
              </a:rPr>
              <a:t>Webinars – Multiple Languages</a:t>
            </a:r>
            <a:endParaRPr lang="en-US" sz="2000" dirty="0">
              <a:solidFill>
                <a:srgbClr val="006C92"/>
              </a:solidFill>
            </a:endParaRPr>
          </a:p>
          <a:p>
            <a:pPr marL="1066695" lvl="1" indent="-457200">
              <a:buFont typeface="+mj-lt"/>
              <a:buAutoNum type="alphaUcPeriod"/>
            </a:pPr>
            <a:r>
              <a:rPr lang="en-US" sz="2000" dirty="0" smtClean="0">
                <a:solidFill>
                  <a:srgbClr val="006C92"/>
                </a:solidFill>
              </a:rPr>
              <a:t>Incoming Students</a:t>
            </a:r>
          </a:p>
          <a:p>
            <a:pPr marL="1523895" lvl="2" indent="-457200">
              <a:buFont typeface="Arial" panose="020B0604020202020204" pitchFamily="34" charset="0"/>
              <a:buChar char="•"/>
            </a:pPr>
            <a:r>
              <a:rPr lang="en-US" sz="2000" dirty="0" smtClean="0">
                <a:solidFill>
                  <a:srgbClr val="006C92"/>
                </a:solidFill>
              </a:rPr>
              <a:t>Modify current presentation</a:t>
            </a:r>
            <a:endParaRPr lang="en-US" sz="2000" dirty="0">
              <a:solidFill>
                <a:srgbClr val="006C92"/>
              </a:solidFill>
            </a:endParaRPr>
          </a:p>
          <a:p>
            <a:pPr marL="1066695" lvl="1" indent="-457200">
              <a:buFont typeface="+mj-lt"/>
              <a:buAutoNum type="alphaUcPeriod"/>
            </a:pPr>
            <a:r>
              <a:rPr lang="en-US" sz="2000" dirty="0">
                <a:solidFill>
                  <a:srgbClr val="006C92"/>
                </a:solidFill>
              </a:rPr>
              <a:t>Continuing Students</a:t>
            </a:r>
          </a:p>
          <a:p>
            <a:pPr marL="1066695" lvl="1" indent="-457200">
              <a:buFont typeface="+mj-lt"/>
              <a:buAutoNum type="alphaUcPeriod"/>
            </a:pPr>
            <a:r>
              <a:rPr lang="en-US" sz="2000" dirty="0">
                <a:solidFill>
                  <a:srgbClr val="006C92"/>
                </a:solidFill>
              </a:rPr>
              <a:t>Graduating </a:t>
            </a:r>
            <a:r>
              <a:rPr lang="en-US" sz="2000" dirty="0" smtClean="0">
                <a:solidFill>
                  <a:srgbClr val="006C92"/>
                </a:solidFill>
              </a:rPr>
              <a:t>Students</a:t>
            </a:r>
          </a:p>
          <a:p>
            <a:pPr marL="457200" indent="-457200">
              <a:buFont typeface="+mj-lt"/>
              <a:buAutoNum type="arabicPeriod"/>
            </a:pPr>
            <a:r>
              <a:rPr lang="en-US" sz="2000" dirty="0">
                <a:solidFill>
                  <a:srgbClr val="006C92"/>
                </a:solidFill>
              </a:rPr>
              <a:t>How To Videos</a:t>
            </a:r>
          </a:p>
          <a:p>
            <a:pPr marL="990486" lvl="1" indent="-380990">
              <a:buFont typeface="Arial" panose="020B0604020202020204" pitchFamily="34" charset="0"/>
              <a:buChar char="•"/>
            </a:pPr>
            <a:r>
              <a:rPr lang="en-US" sz="2000" dirty="0">
                <a:solidFill>
                  <a:srgbClr val="006C92"/>
                </a:solidFill>
              </a:rPr>
              <a:t>I earned a scholarship, now what?</a:t>
            </a:r>
          </a:p>
          <a:p>
            <a:pPr marL="990486" lvl="1" indent="-380990">
              <a:buFont typeface="Arial" panose="020B0604020202020204" pitchFamily="34" charset="0"/>
              <a:buChar char="•"/>
            </a:pPr>
            <a:r>
              <a:rPr lang="en-US" sz="2000" dirty="0">
                <a:solidFill>
                  <a:srgbClr val="006C92"/>
                </a:solidFill>
              </a:rPr>
              <a:t>How do I pay my bill?</a:t>
            </a:r>
          </a:p>
          <a:p>
            <a:pPr marL="990486" lvl="1" indent="-380990">
              <a:buFont typeface="Arial" panose="020B0604020202020204" pitchFamily="34" charset="0"/>
              <a:buChar char="•"/>
            </a:pPr>
            <a:r>
              <a:rPr lang="en-US" sz="2000" dirty="0">
                <a:solidFill>
                  <a:srgbClr val="006C92"/>
                </a:solidFill>
              </a:rPr>
              <a:t>Endless options</a:t>
            </a:r>
            <a:r>
              <a:rPr lang="en-US" sz="2000" dirty="0" smtClean="0">
                <a:solidFill>
                  <a:srgbClr val="006C92"/>
                </a:solidFill>
              </a:rPr>
              <a:t>…</a:t>
            </a:r>
          </a:p>
          <a:p>
            <a:pPr marL="609496" lvl="1"/>
            <a:endParaRPr lang="en-US" sz="2000" dirty="0">
              <a:solidFill>
                <a:srgbClr val="006C92"/>
              </a:solidFill>
            </a:endParaRPr>
          </a:p>
          <a:p>
            <a:pPr marL="495196" indent="-342900">
              <a:buFont typeface="Arial" panose="020B0604020202020204" pitchFamily="34" charset="0"/>
              <a:buChar char="•"/>
            </a:pPr>
            <a:r>
              <a:rPr lang="en-US" sz="2000" dirty="0" smtClean="0">
                <a:solidFill>
                  <a:srgbClr val="006C92"/>
                </a:solidFill>
              </a:rPr>
              <a:t>Tools: Zoom, Articulate, iMovie, PowerPoint</a:t>
            </a:r>
            <a:endParaRPr lang="en-US" sz="2000" dirty="0">
              <a:solidFill>
                <a:srgbClr val="006C92"/>
              </a:solidFill>
            </a:endParaRPr>
          </a:p>
          <a:p>
            <a:pPr marL="1066684" lvl="1" indent="-457189">
              <a:buFont typeface="+mj-lt"/>
              <a:buAutoNum type="arabicPeriod"/>
            </a:pPr>
            <a:endParaRPr lang="en-US" sz="2000" dirty="0">
              <a:solidFill>
                <a:srgbClr val="006C92"/>
              </a:solidFill>
            </a:endParaRPr>
          </a:p>
        </p:txBody>
      </p:sp>
    </p:spTree>
    <p:extLst>
      <p:ext uri="{BB962C8B-B14F-4D97-AF65-F5344CB8AC3E}">
        <p14:creationId xmlns:p14="http://schemas.microsoft.com/office/powerpoint/2010/main" val="2924235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Where are we now? </a:t>
            </a:r>
            <a:endParaRPr lang="en-US" dirty="0"/>
          </a:p>
        </p:txBody>
      </p:sp>
      <p:sp>
        <p:nvSpPr>
          <p:cNvPr id="2" name="Content Placeholder 1"/>
          <p:cNvSpPr>
            <a:spLocks noGrp="1"/>
          </p:cNvSpPr>
          <p:nvPr>
            <p:ph idx="11"/>
          </p:nvPr>
        </p:nvSpPr>
        <p:spPr>
          <a:xfrm>
            <a:off x="668236" y="2152519"/>
            <a:ext cx="4784560" cy="4375051"/>
          </a:xfrm>
        </p:spPr>
        <p:txBody>
          <a:bodyPr/>
          <a:lstStyle/>
          <a:p>
            <a:r>
              <a:rPr lang="en-US" dirty="0" smtClean="0"/>
              <a:t>Project assigned to specialized role</a:t>
            </a:r>
          </a:p>
          <a:p>
            <a:r>
              <a:rPr lang="en-US" dirty="0" smtClean="0"/>
              <a:t>Transitioning to new web platform</a:t>
            </a:r>
          </a:p>
          <a:p>
            <a:r>
              <a:rPr lang="en-US" dirty="0" smtClean="0"/>
              <a:t>Using </a:t>
            </a:r>
            <a:r>
              <a:rPr lang="en-US" dirty="0"/>
              <a:t>audit </a:t>
            </a:r>
            <a:r>
              <a:rPr lang="en-US" dirty="0" smtClean="0"/>
              <a:t>results to </a:t>
            </a:r>
            <a:r>
              <a:rPr lang="en-US" dirty="0"/>
              <a:t>identify duplicated and redundant content</a:t>
            </a:r>
          </a:p>
          <a:p>
            <a:r>
              <a:rPr lang="en-US" dirty="0" smtClean="0"/>
              <a:t>Content owners responsible for streamlining information</a:t>
            </a:r>
          </a:p>
          <a:p>
            <a:r>
              <a:rPr lang="en-US" dirty="0" smtClean="0"/>
              <a:t>Will be finished before Fall ‘19</a:t>
            </a:r>
            <a:endParaRPr lang="en-US" dirty="0"/>
          </a:p>
          <a:p>
            <a:endParaRPr lang="en-US" dirty="0"/>
          </a:p>
        </p:txBody>
      </p:sp>
      <p:sp>
        <p:nvSpPr>
          <p:cNvPr id="6" name="Content Placeholder 1"/>
          <p:cNvSpPr txBox="1">
            <a:spLocks/>
          </p:cNvSpPr>
          <p:nvPr/>
        </p:nvSpPr>
        <p:spPr>
          <a:xfrm>
            <a:off x="6395673" y="2121743"/>
            <a:ext cx="4784560" cy="4408512"/>
          </a:xfrm>
          <a:prstGeom prst="rect">
            <a:avLst/>
          </a:prstGeom>
        </p:spPr>
        <p:txBody>
          <a:bodyPr vert="horz" lIns="0" tIns="0" rIns="0" bIns="0" rtlCol="0">
            <a:noAutofit/>
          </a:bodyPr>
          <a:lstStyle>
            <a:lvl1pPr marL="257175"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1pPr>
            <a:lvl2pPr marL="514302"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2pPr>
            <a:lvl3pPr marL="771432"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3pPr>
            <a:lvl4pPr marL="1028560"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4pPr>
            <a:lvl5pPr marL="1285688" indent="-257175" algn="l" defTabSz="257129" rtl="0" eaLnBrk="1" latinLnBrk="0" hangingPunct="1">
              <a:lnSpc>
                <a:spcPts val="1350"/>
              </a:lnSpc>
              <a:spcBef>
                <a:spcPts val="450"/>
              </a:spcBef>
              <a:spcAft>
                <a:spcPts val="900"/>
              </a:spcAft>
              <a:buClr>
                <a:schemeClr val="bg1"/>
              </a:buClr>
              <a:buFont typeface="Arial" charset="0"/>
              <a:buChar char="•"/>
              <a:defRPr sz="1500" kern="1200" baseline="0">
                <a:solidFill>
                  <a:schemeClr val="bg1"/>
                </a:solidFill>
                <a:latin typeface="Calibri" charset="0"/>
                <a:ea typeface="+mn-ea"/>
                <a:cs typeface="+mn-cs"/>
              </a:defRPr>
            </a:lvl5pPr>
            <a:lvl6pPr marL="1414207" indent="-128565" algn="l" defTabSz="257129" rtl="0" eaLnBrk="1" latinLnBrk="0" hangingPunct="1">
              <a:spcBef>
                <a:spcPct val="20000"/>
              </a:spcBef>
              <a:buFont typeface="Arial"/>
              <a:buChar char="•"/>
              <a:defRPr sz="1125" kern="1200">
                <a:solidFill>
                  <a:schemeClr val="tx1"/>
                </a:solidFill>
                <a:latin typeface="+mn-lt"/>
                <a:ea typeface="+mn-ea"/>
                <a:cs typeface="+mn-cs"/>
              </a:defRPr>
            </a:lvl6pPr>
            <a:lvl7pPr marL="1671335" indent="-128565" algn="l" defTabSz="257129" rtl="0" eaLnBrk="1" latinLnBrk="0" hangingPunct="1">
              <a:spcBef>
                <a:spcPct val="20000"/>
              </a:spcBef>
              <a:buFont typeface="Arial"/>
              <a:buChar char="•"/>
              <a:defRPr sz="1125" kern="1200">
                <a:solidFill>
                  <a:schemeClr val="tx1"/>
                </a:solidFill>
                <a:latin typeface="+mn-lt"/>
                <a:ea typeface="+mn-ea"/>
                <a:cs typeface="+mn-cs"/>
              </a:defRPr>
            </a:lvl7pPr>
            <a:lvl8pPr marL="1928464" indent="-128565" algn="l" defTabSz="257129" rtl="0" eaLnBrk="1" latinLnBrk="0" hangingPunct="1">
              <a:spcBef>
                <a:spcPct val="20000"/>
              </a:spcBef>
              <a:buFont typeface="Arial"/>
              <a:buChar char="•"/>
              <a:defRPr sz="1125" kern="1200">
                <a:solidFill>
                  <a:schemeClr val="tx1"/>
                </a:solidFill>
                <a:latin typeface="+mn-lt"/>
                <a:ea typeface="+mn-ea"/>
                <a:cs typeface="+mn-cs"/>
              </a:defRPr>
            </a:lvl8pPr>
            <a:lvl9pPr marL="2185592" indent="-128565" algn="l" defTabSz="257129" rtl="0" eaLnBrk="1" latinLnBrk="0" hangingPunct="1">
              <a:spcBef>
                <a:spcPct val="20000"/>
              </a:spcBef>
              <a:buFont typeface="Arial"/>
              <a:buChar char="•"/>
              <a:defRPr sz="1125" kern="1200">
                <a:solidFill>
                  <a:schemeClr val="tx1"/>
                </a:solidFill>
                <a:latin typeface="+mn-lt"/>
                <a:ea typeface="+mn-ea"/>
                <a:cs typeface="+mn-cs"/>
              </a:defRPr>
            </a:lvl9pPr>
          </a:lstStyle>
          <a:p>
            <a:r>
              <a:rPr lang="en-US" sz="2000" dirty="0" smtClean="0"/>
              <a:t>Project assigned to specialized role</a:t>
            </a:r>
          </a:p>
          <a:p>
            <a:r>
              <a:rPr lang="en-US" sz="2000" dirty="0" smtClean="0"/>
              <a:t>Virtual Tour</a:t>
            </a:r>
          </a:p>
          <a:p>
            <a:pPr lvl="1"/>
            <a:r>
              <a:rPr lang="en-US" sz="2000" dirty="0" smtClean="0"/>
              <a:t>Outline complete</a:t>
            </a:r>
          </a:p>
          <a:p>
            <a:pPr lvl="1"/>
            <a:r>
              <a:rPr lang="en-US" sz="2000" dirty="0" smtClean="0"/>
              <a:t>Script Written</a:t>
            </a:r>
          </a:p>
          <a:p>
            <a:pPr lvl="1"/>
            <a:r>
              <a:rPr lang="en-US" sz="2000" dirty="0" smtClean="0"/>
              <a:t>Need to shoot and edit</a:t>
            </a:r>
          </a:p>
          <a:p>
            <a:pPr lvl="1"/>
            <a:r>
              <a:rPr lang="en-US" sz="2000" dirty="0" smtClean="0"/>
              <a:t>Will be finished by July ’19</a:t>
            </a:r>
          </a:p>
          <a:p>
            <a:r>
              <a:rPr lang="en-US" sz="2000" dirty="0" smtClean="0"/>
              <a:t>Incoming webinar</a:t>
            </a:r>
          </a:p>
          <a:p>
            <a:pPr lvl="1"/>
            <a:r>
              <a:rPr lang="en-US" sz="2000" dirty="0" smtClean="0"/>
              <a:t>Outline complete</a:t>
            </a:r>
          </a:p>
          <a:p>
            <a:pPr lvl="1"/>
            <a:r>
              <a:rPr lang="en-US" sz="2000" dirty="0" smtClean="0"/>
              <a:t>Updating old presentation</a:t>
            </a:r>
          </a:p>
          <a:p>
            <a:pPr lvl="1"/>
            <a:r>
              <a:rPr lang="en-US" sz="2000" dirty="0" smtClean="0"/>
              <a:t>Will be ready by July ‘19</a:t>
            </a:r>
          </a:p>
          <a:p>
            <a:endParaRPr lang="en-US" sz="2000" dirty="0"/>
          </a:p>
          <a:p>
            <a:endParaRPr lang="en-US" sz="2000" dirty="0"/>
          </a:p>
        </p:txBody>
      </p:sp>
      <p:sp>
        <p:nvSpPr>
          <p:cNvPr id="5" name="TextBox 4"/>
          <p:cNvSpPr txBox="1"/>
          <p:nvPr/>
        </p:nvSpPr>
        <p:spPr>
          <a:xfrm>
            <a:off x="668236" y="1352973"/>
            <a:ext cx="4784560" cy="461665"/>
          </a:xfrm>
          <a:prstGeom prst="rect">
            <a:avLst/>
          </a:prstGeom>
          <a:noFill/>
        </p:spPr>
        <p:txBody>
          <a:bodyPr wrap="square" rtlCol="0">
            <a:spAutoFit/>
          </a:bodyPr>
          <a:lstStyle/>
          <a:p>
            <a:r>
              <a:rPr lang="en-US" sz="2400" dirty="0" smtClean="0">
                <a:solidFill>
                  <a:schemeClr val="bg1"/>
                </a:solidFill>
              </a:rPr>
              <a:t>Web Updates</a:t>
            </a:r>
            <a:endParaRPr lang="en-US" sz="2400" dirty="0">
              <a:solidFill>
                <a:schemeClr val="bg1"/>
              </a:solidFill>
            </a:endParaRPr>
          </a:p>
        </p:txBody>
      </p:sp>
      <p:sp>
        <p:nvSpPr>
          <p:cNvPr id="9" name="TextBox 8"/>
          <p:cNvSpPr txBox="1"/>
          <p:nvPr/>
        </p:nvSpPr>
        <p:spPr>
          <a:xfrm>
            <a:off x="6185467" y="1361381"/>
            <a:ext cx="4784560" cy="461665"/>
          </a:xfrm>
          <a:prstGeom prst="rect">
            <a:avLst/>
          </a:prstGeom>
          <a:noFill/>
        </p:spPr>
        <p:txBody>
          <a:bodyPr wrap="square" rtlCol="0">
            <a:spAutoFit/>
          </a:bodyPr>
          <a:lstStyle/>
          <a:p>
            <a:r>
              <a:rPr lang="en-US" sz="2400" dirty="0" smtClean="0">
                <a:solidFill>
                  <a:schemeClr val="bg1"/>
                </a:solidFill>
              </a:rPr>
              <a:t>Virtual Options</a:t>
            </a:r>
            <a:endParaRPr lang="en-US" sz="2400" dirty="0">
              <a:solidFill>
                <a:schemeClr val="bg1"/>
              </a:solidFill>
            </a:endParaRPr>
          </a:p>
        </p:txBody>
      </p:sp>
    </p:spTree>
    <p:extLst>
      <p:ext uri="{BB962C8B-B14F-4D97-AF65-F5344CB8AC3E}">
        <p14:creationId xmlns:p14="http://schemas.microsoft.com/office/powerpoint/2010/main" val="224334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4953" y="552450"/>
            <a:ext cx="8825659" cy="1981200"/>
          </a:xfrm>
        </p:spPr>
        <p:txBody>
          <a:bodyPr/>
          <a:lstStyle/>
          <a:p>
            <a:r>
              <a:rPr lang="en-US" dirty="0"/>
              <a:t>Learning Objectives</a:t>
            </a:r>
          </a:p>
        </p:txBody>
      </p:sp>
      <p:sp>
        <p:nvSpPr>
          <p:cNvPr id="7" name="Text Placeholder 6"/>
          <p:cNvSpPr>
            <a:spLocks noGrp="1"/>
          </p:cNvSpPr>
          <p:nvPr>
            <p:ph type="body" sz="half" idx="2"/>
          </p:nvPr>
        </p:nvSpPr>
        <p:spPr>
          <a:xfrm>
            <a:off x="1050179" y="2236124"/>
            <a:ext cx="8825659" cy="4438996"/>
          </a:xfrm>
        </p:spPr>
        <p:txBody>
          <a:bodyPr>
            <a:normAutofit/>
          </a:bodyPr>
          <a:lstStyle/>
          <a:p>
            <a:r>
              <a:rPr lang="en-US" sz="2400" dirty="0" smtClean="0">
                <a:solidFill>
                  <a:schemeClr val="tx1"/>
                </a:solidFill>
              </a:rPr>
              <a:t>Set The Plan in Motion</a:t>
            </a:r>
          </a:p>
          <a:p>
            <a:r>
              <a:rPr lang="en-US" dirty="0" smtClean="0"/>
              <a:t>	</a:t>
            </a:r>
            <a:r>
              <a:rPr lang="en-US" sz="1900" dirty="0" smtClean="0"/>
              <a:t>Identify </a:t>
            </a:r>
            <a:r>
              <a:rPr lang="en-US" sz="1900" dirty="0" smtClean="0"/>
              <a:t>if there is a </a:t>
            </a:r>
            <a:r>
              <a:rPr lang="en-US" sz="1900" dirty="0" smtClean="0"/>
              <a:t>need to improve your Financial Literacy Program </a:t>
            </a:r>
            <a:endParaRPr lang="en-US" sz="1900" dirty="0"/>
          </a:p>
          <a:p>
            <a:r>
              <a:rPr lang="en-US" sz="2400" dirty="0" smtClean="0">
                <a:solidFill>
                  <a:schemeClr val="tx1"/>
                </a:solidFill>
              </a:rPr>
              <a:t>Culture </a:t>
            </a:r>
            <a:r>
              <a:rPr lang="en-US" sz="2400" dirty="0">
                <a:solidFill>
                  <a:schemeClr val="tx1"/>
                </a:solidFill>
              </a:rPr>
              <a:t>of process </a:t>
            </a:r>
            <a:r>
              <a:rPr lang="en-US" sz="2400" dirty="0" smtClean="0">
                <a:solidFill>
                  <a:schemeClr val="tx1"/>
                </a:solidFill>
              </a:rPr>
              <a:t>improvement – How does it help?</a:t>
            </a:r>
            <a:endParaRPr lang="en-US" sz="2400" dirty="0">
              <a:solidFill>
                <a:schemeClr val="tx1"/>
              </a:solidFill>
            </a:endParaRPr>
          </a:p>
          <a:p>
            <a:pPr lvl="1"/>
            <a:r>
              <a:rPr lang="en-US" sz="1900" dirty="0" smtClean="0">
                <a:solidFill>
                  <a:schemeClr val="tx1"/>
                </a:solidFill>
              </a:rPr>
              <a:t>Includes </a:t>
            </a:r>
            <a:r>
              <a:rPr lang="en-US" sz="1900" dirty="0">
                <a:solidFill>
                  <a:schemeClr val="tx1"/>
                </a:solidFill>
              </a:rPr>
              <a:t>all team members</a:t>
            </a:r>
          </a:p>
          <a:p>
            <a:pPr lvl="1"/>
            <a:r>
              <a:rPr lang="en-US" sz="1900" dirty="0">
                <a:solidFill>
                  <a:schemeClr val="tx1"/>
                </a:solidFill>
              </a:rPr>
              <a:t>Collaborates with internal and external </a:t>
            </a:r>
            <a:r>
              <a:rPr lang="en-US" sz="1900" dirty="0" smtClean="0">
                <a:solidFill>
                  <a:schemeClr val="tx1"/>
                </a:solidFill>
              </a:rPr>
              <a:t>customers</a:t>
            </a:r>
          </a:p>
          <a:p>
            <a:r>
              <a:rPr lang="en-US" sz="2400" dirty="0">
                <a:solidFill>
                  <a:schemeClr val="tx1"/>
                </a:solidFill>
              </a:rPr>
              <a:t>Creating and growing a Financial Literacy Program</a:t>
            </a:r>
          </a:p>
          <a:p>
            <a:pPr lvl="1"/>
            <a:r>
              <a:rPr lang="en-US" sz="1900" dirty="0" smtClean="0">
                <a:solidFill>
                  <a:schemeClr val="tx1"/>
                </a:solidFill>
              </a:rPr>
              <a:t>What actions did we take</a:t>
            </a:r>
            <a:endParaRPr lang="en-US" sz="1900" dirty="0">
              <a:solidFill>
                <a:schemeClr val="tx1"/>
              </a:solidFill>
            </a:endParaRPr>
          </a:p>
          <a:p>
            <a:pPr lvl="1"/>
            <a:r>
              <a:rPr lang="en-US" sz="1900" dirty="0" smtClean="0">
                <a:solidFill>
                  <a:schemeClr val="tx1"/>
                </a:solidFill>
              </a:rPr>
              <a:t>What were our results </a:t>
            </a:r>
          </a:p>
          <a:p>
            <a:pPr lvl="1"/>
            <a:r>
              <a:rPr lang="en-US" sz="1900" dirty="0" smtClean="0"/>
              <a:t>What we Learned</a:t>
            </a:r>
          </a:p>
          <a:p>
            <a:pPr lvl="1"/>
            <a:r>
              <a:rPr lang="en-US" sz="1900" dirty="0" smtClean="0">
                <a:solidFill>
                  <a:schemeClr val="tx1"/>
                </a:solidFill>
              </a:rPr>
              <a:t>What next?? </a:t>
            </a:r>
          </a:p>
          <a:p>
            <a:pPr lvl="1"/>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1385921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04051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455" y="300644"/>
            <a:ext cx="8825659" cy="1519843"/>
          </a:xfrm>
        </p:spPr>
        <p:txBody>
          <a:bodyPr>
            <a:normAutofit fontScale="90000"/>
          </a:bodyPr>
          <a:lstStyle/>
          <a:p>
            <a:r>
              <a:rPr lang="en-US" sz="4400" dirty="0"/>
              <a:t>Creating and growing a Financial Literacy Program</a:t>
            </a:r>
            <a:r>
              <a:rPr lang="en-US" dirty="0"/>
              <a:t/>
            </a:r>
            <a:br>
              <a:rPr lang="en-US" dirty="0"/>
            </a:br>
            <a:endParaRPr lang="en-US" dirty="0"/>
          </a:p>
        </p:txBody>
      </p:sp>
      <p:sp>
        <p:nvSpPr>
          <p:cNvPr id="3" name="Text Placeholder 2"/>
          <p:cNvSpPr>
            <a:spLocks noGrp="1"/>
          </p:cNvSpPr>
          <p:nvPr>
            <p:ph type="body" sz="half" idx="2"/>
          </p:nvPr>
        </p:nvSpPr>
        <p:spPr>
          <a:xfrm>
            <a:off x="1221455" y="1666458"/>
            <a:ext cx="8825659" cy="3300152"/>
          </a:xfrm>
        </p:spPr>
        <p:txBody>
          <a:bodyPr/>
          <a:lstStyle/>
          <a:p>
            <a:pPr marL="285750" indent="-285750">
              <a:buFont typeface="Arial" panose="020B0604020202020204" pitchFamily="34" charset="0"/>
              <a:buChar char="•"/>
            </a:pPr>
            <a:r>
              <a:rPr lang="en-US" sz="2000" dirty="0" smtClean="0">
                <a:solidFill>
                  <a:schemeClr val="tx1"/>
                </a:solidFill>
              </a:rPr>
              <a:t>Financial Literacy was identified as one area where UW Student Fiscal Services could improve.  Why?  We needed to meet the demands of a growing student population and a decrease in staffing.  We also knew that by talking to students and parents we could communicate tips and steps to take to make their financial road easier to travel through adopting automation and understanding our processes</a:t>
            </a:r>
          </a:p>
          <a:p>
            <a:pPr marL="742950" lvl="1" indent="-285750">
              <a:buFont typeface="Arial" panose="020B0604020202020204" pitchFamily="34" charset="0"/>
              <a:buChar char="•"/>
            </a:pPr>
            <a:endParaRPr lang="en-US" dirty="0">
              <a:solidFill>
                <a:schemeClr val="tx1"/>
              </a:solidFill>
            </a:endParaRPr>
          </a:p>
        </p:txBody>
      </p:sp>
      <p:pic>
        <p:nvPicPr>
          <p:cNvPr id="3074" name="Picture 2" descr="Univ of Washington_Cl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870" y="4150658"/>
            <a:ext cx="3773244" cy="251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79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703" y="367146"/>
            <a:ext cx="8825659" cy="1453341"/>
          </a:xfrm>
        </p:spPr>
        <p:txBody>
          <a:bodyPr>
            <a:normAutofit/>
          </a:bodyPr>
          <a:lstStyle/>
          <a:p>
            <a:r>
              <a:rPr lang="en-US" sz="4000" dirty="0" smtClean="0"/>
              <a:t>How does process improvement help?</a:t>
            </a:r>
            <a:endParaRPr lang="en-US" sz="4000" dirty="0"/>
          </a:p>
        </p:txBody>
      </p:sp>
      <p:sp>
        <p:nvSpPr>
          <p:cNvPr id="3" name="Text Placeholder 2"/>
          <p:cNvSpPr>
            <a:spLocks noGrp="1"/>
          </p:cNvSpPr>
          <p:nvPr>
            <p:ph type="body" sz="half" idx="2"/>
          </p:nvPr>
        </p:nvSpPr>
        <p:spPr>
          <a:xfrm>
            <a:off x="972074" y="2053243"/>
            <a:ext cx="8825659" cy="3808615"/>
          </a:xfrm>
        </p:spPr>
        <p:txBody>
          <a:bodyPr>
            <a:normAutofit fontScale="70000" lnSpcReduction="20000"/>
          </a:bodyPr>
          <a:lstStyle/>
          <a:p>
            <a:pPr lvl="1"/>
            <a:r>
              <a:rPr lang="en-US" sz="3200" dirty="0" smtClean="0">
                <a:solidFill>
                  <a:schemeClr val="tx1"/>
                </a:solidFill>
              </a:rPr>
              <a:t>We used LEAN methodology to evaluate the process from beginning to end:</a:t>
            </a:r>
          </a:p>
          <a:p>
            <a:pPr marL="628650" lvl="1" indent="-171450">
              <a:buFont typeface="Arial" panose="020B0604020202020204" pitchFamily="34" charset="0"/>
              <a:buChar char="•"/>
            </a:pPr>
            <a:r>
              <a:rPr lang="en-US" sz="3200" dirty="0" smtClean="0">
                <a:solidFill>
                  <a:schemeClr val="tx1"/>
                </a:solidFill>
              </a:rPr>
              <a:t>Examined the current orientations </a:t>
            </a:r>
            <a:r>
              <a:rPr lang="en-US" sz="3200" dirty="0">
                <a:solidFill>
                  <a:schemeClr val="tx1"/>
                </a:solidFill>
              </a:rPr>
              <a:t>to pinpoint </a:t>
            </a:r>
            <a:r>
              <a:rPr lang="en-US" sz="3200" dirty="0" smtClean="0">
                <a:solidFill>
                  <a:schemeClr val="tx1"/>
                </a:solidFill>
              </a:rPr>
              <a:t>wasted opportunities </a:t>
            </a:r>
          </a:p>
          <a:p>
            <a:pPr marL="628650" lvl="1" indent="-171450">
              <a:buFont typeface="Arial" panose="020B0604020202020204" pitchFamily="34" charset="0"/>
              <a:buChar char="•"/>
            </a:pPr>
            <a:r>
              <a:rPr lang="en-US" sz="3200" dirty="0" smtClean="0">
                <a:solidFill>
                  <a:schemeClr val="tx1"/>
                </a:solidFill>
              </a:rPr>
              <a:t>Gathered ideas from the team, business partners, outside vendors and our customers</a:t>
            </a:r>
            <a:endParaRPr lang="en-US" sz="3200" dirty="0">
              <a:solidFill>
                <a:schemeClr val="tx1"/>
              </a:solidFill>
            </a:endParaRPr>
          </a:p>
          <a:p>
            <a:pPr marL="628650" lvl="1" indent="-171450">
              <a:buFont typeface="Arial" panose="020B0604020202020204" pitchFamily="34" charset="0"/>
              <a:buChar char="•"/>
            </a:pPr>
            <a:r>
              <a:rPr lang="en-US" sz="3200" dirty="0" smtClean="0">
                <a:solidFill>
                  <a:schemeClr val="tx1"/>
                </a:solidFill>
              </a:rPr>
              <a:t>Gathered </a:t>
            </a:r>
            <a:r>
              <a:rPr lang="en-US" sz="3200" dirty="0">
                <a:solidFill>
                  <a:schemeClr val="tx1"/>
                </a:solidFill>
              </a:rPr>
              <a:t>data – created measures, explored patterns, asked </a:t>
            </a:r>
            <a:r>
              <a:rPr lang="en-US" sz="3200" dirty="0" smtClean="0">
                <a:solidFill>
                  <a:schemeClr val="tx1"/>
                </a:solidFill>
              </a:rPr>
              <a:t>questions, identified unique and engaging delivery methods </a:t>
            </a:r>
            <a:endParaRPr lang="en-US" sz="3200" dirty="0">
              <a:solidFill>
                <a:schemeClr val="tx1"/>
              </a:solidFill>
            </a:endParaRPr>
          </a:p>
          <a:p>
            <a:pPr marL="628650" lvl="1" indent="-171450">
              <a:buFont typeface="Arial" panose="020B0604020202020204" pitchFamily="34" charset="0"/>
              <a:buChar char="•"/>
            </a:pPr>
            <a:r>
              <a:rPr lang="en-US" sz="3200" dirty="0">
                <a:solidFill>
                  <a:schemeClr val="tx1"/>
                </a:solidFill>
              </a:rPr>
              <a:t>Evaluated findings and researched options/feasibility – could we take the steps we need to improve this process?</a:t>
            </a:r>
          </a:p>
          <a:p>
            <a:endParaRPr lang="en-US" dirty="0"/>
          </a:p>
        </p:txBody>
      </p:sp>
    </p:spTree>
    <p:extLst>
      <p:ext uri="{BB962C8B-B14F-4D97-AF65-F5344CB8AC3E}">
        <p14:creationId xmlns:p14="http://schemas.microsoft.com/office/powerpoint/2010/main" val="740462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375458"/>
            <a:ext cx="8825659" cy="1519844"/>
          </a:xfrm>
        </p:spPr>
        <p:txBody>
          <a:bodyPr>
            <a:normAutofit fontScale="90000"/>
          </a:bodyPr>
          <a:lstStyle/>
          <a:p>
            <a:r>
              <a:rPr lang="en-US" sz="4400" dirty="0" smtClean="0"/>
              <a:t>A </a:t>
            </a:r>
            <a:r>
              <a:rPr lang="en-US" sz="4400" dirty="0" smtClean="0"/>
              <a:t>Culture that </a:t>
            </a:r>
            <a:r>
              <a:rPr lang="en-US" sz="4400" dirty="0" smtClean="0"/>
              <a:t>encourages </a:t>
            </a:r>
            <a:r>
              <a:rPr lang="en-US" sz="4400" dirty="0"/>
              <a:t>all Team Members to contribute</a:t>
            </a:r>
            <a:r>
              <a:rPr lang="en-US" dirty="0"/>
              <a:t/>
            </a:r>
            <a:br>
              <a:rPr lang="en-US" dirty="0"/>
            </a:br>
            <a:endParaRPr lang="en-US" dirty="0"/>
          </a:p>
        </p:txBody>
      </p:sp>
      <p:sp>
        <p:nvSpPr>
          <p:cNvPr id="3" name="Text Placeholder 2"/>
          <p:cNvSpPr>
            <a:spLocks noGrp="1"/>
          </p:cNvSpPr>
          <p:nvPr>
            <p:ph type="body" sz="half" idx="2"/>
          </p:nvPr>
        </p:nvSpPr>
        <p:spPr>
          <a:xfrm>
            <a:off x="1154953" y="1953491"/>
            <a:ext cx="8825659" cy="3366655"/>
          </a:xfrm>
        </p:spPr>
        <p:txBody>
          <a:bodyPr>
            <a:normAutofit/>
          </a:bodyPr>
          <a:lstStyle/>
          <a:p>
            <a:pPr marL="285750" indent="-285750">
              <a:buFont typeface="Arial" panose="020B0604020202020204" pitchFamily="34" charset="0"/>
              <a:buChar char="•"/>
            </a:pPr>
            <a:r>
              <a:rPr lang="en-US" sz="2000" dirty="0" smtClean="0">
                <a:solidFill>
                  <a:schemeClr val="tx1"/>
                </a:solidFill>
              </a:rPr>
              <a:t>Work as a team to identify common goals for the department and designate team member roles </a:t>
            </a:r>
          </a:p>
          <a:p>
            <a:pPr marL="285750" indent="-285750">
              <a:buFont typeface="Arial" panose="020B0604020202020204" pitchFamily="34" charset="0"/>
              <a:buChar char="•"/>
            </a:pPr>
            <a:r>
              <a:rPr lang="en-US" sz="2000" dirty="0" smtClean="0">
                <a:solidFill>
                  <a:schemeClr val="tx1"/>
                </a:solidFill>
              </a:rPr>
              <a:t>Set expectations – at UW Student Fiscal Services it is to come up with two ideas per person </a:t>
            </a:r>
          </a:p>
          <a:p>
            <a:pPr marL="285750" indent="-285750">
              <a:buFont typeface="Arial" panose="020B0604020202020204" pitchFamily="34" charset="0"/>
              <a:buChar char="•"/>
            </a:pPr>
            <a:r>
              <a:rPr lang="en-US" sz="2000" dirty="0" smtClean="0">
                <a:solidFill>
                  <a:schemeClr val="tx1"/>
                </a:solidFill>
              </a:rPr>
              <a:t>Be open and evaluate any idea presented, be positive and encouraging</a:t>
            </a:r>
          </a:p>
          <a:p>
            <a:pPr marL="285750" indent="-285750">
              <a:buFont typeface="Arial" panose="020B0604020202020204" pitchFamily="34" charset="0"/>
              <a:buChar char="•"/>
            </a:pPr>
            <a:r>
              <a:rPr lang="en-US" sz="2000" dirty="0" smtClean="0">
                <a:solidFill>
                  <a:schemeClr val="tx1"/>
                </a:solidFill>
              </a:rPr>
              <a:t>Have a strong reward and recognition goal based system  that is fun and gives the team exciting incentives when goals are met</a:t>
            </a:r>
            <a:endParaRPr lang="en-US" sz="2000" dirty="0">
              <a:solidFill>
                <a:schemeClr val="tx1"/>
              </a:solidFill>
            </a:endParaRPr>
          </a:p>
        </p:txBody>
      </p:sp>
    </p:spTree>
    <p:extLst>
      <p:ext uri="{BB962C8B-B14F-4D97-AF65-F5344CB8AC3E}">
        <p14:creationId xmlns:p14="http://schemas.microsoft.com/office/powerpoint/2010/main" val="3007118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310" y="1022464"/>
            <a:ext cx="8754599" cy="5397825"/>
          </a:xfrm>
          <a:prstGeom prst="rect">
            <a:avLst/>
          </a:prstGeom>
        </p:spPr>
      </p:pic>
    </p:spTree>
    <p:extLst>
      <p:ext uri="{BB962C8B-B14F-4D97-AF65-F5344CB8AC3E}">
        <p14:creationId xmlns:p14="http://schemas.microsoft.com/office/powerpoint/2010/main" val="348002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455" y="317269"/>
            <a:ext cx="8825659" cy="1378527"/>
          </a:xfrm>
        </p:spPr>
        <p:txBody>
          <a:bodyPr>
            <a:normAutofit/>
          </a:bodyPr>
          <a:lstStyle/>
          <a:p>
            <a:r>
              <a:rPr lang="en-US" sz="4000" dirty="0"/>
              <a:t>Collaborates with internal and external customers</a:t>
            </a:r>
          </a:p>
        </p:txBody>
      </p:sp>
      <p:sp>
        <p:nvSpPr>
          <p:cNvPr id="3" name="Text Placeholder 2"/>
          <p:cNvSpPr>
            <a:spLocks noGrp="1"/>
          </p:cNvSpPr>
          <p:nvPr>
            <p:ph type="body" sz="half" idx="2"/>
          </p:nvPr>
        </p:nvSpPr>
        <p:spPr>
          <a:xfrm>
            <a:off x="1221454" y="1699006"/>
            <a:ext cx="8825659" cy="2709704"/>
          </a:xfrm>
        </p:spPr>
        <p:txBody>
          <a:bodyPr>
            <a:normAutofit/>
          </a:bodyPr>
          <a:lstStyle/>
          <a:p>
            <a:pPr marL="285750" indent="-285750">
              <a:buFont typeface="Arial" panose="020B0604020202020204" pitchFamily="34" charset="0"/>
              <a:buChar char="•"/>
            </a:pPr>
            <a:r>
              <a:rPr lang="en-US" sz="2000" dirty="0" smtClean="0">
                <a:solidFill>
                  <a:schemeClr val="tx1"/>
                </a:solidFill>
              </a:rPr>
              <a:t>Include business partners (internal and external customers) – asked for their feedback and ideas</a:t>
            </a:r>
          </a:p>
          <a:p>
            <a:pPr marL="285750" indent="-285750">
              <a:buFont typeface="Arial" panose="020B0604020202020204" pitchFamily="34" charset="0"/>
              <a:buChar char="•"/>
            </a:pPr>
            <a:r>
              <a:rPr lang="en-US" sz="2000" dirty="0" smtClean="0">
                <a:solidFill>
                  <a:schemeClr val="tx1"/>
                </a:solidFill>
              </a:rPr>
              <a:t>How can they help you attain the goals, while finding value to their business?</a:t>
            </a:r>
          </a:p>
          <a:p>
            <a:pPr marL="285750" indent="-285750">
              <a:buFont typeface="Arial" panose="020B0604020202020204" pitchFamily="34" charset="0"/>
              <a:buChar char="•"/>
            </a:pPr>
            <a:r>
              <a:rPr lang="en-US" sz="2000" dirty="0" smtClean="0">
                <a:solidFill>
                  <a:schemeClr val="tx1"/>
                </a:solidFill>
              </a:rPr>
              <a:t>Remember that all collaboration should add value, not only in processes, but also in creating and developing relationships </a:t>
            </a:r>
            <a:endParaRPr lang="en-US" sz="2000" dirty="0">
              <a:solidFill>
                <a:schemeClr val="tx1"/>
              </a:solidFill>
            </a:endParaRPr>
          </a:p>
        </p:txBody>
      </p:sp>
      <p:pic>
        <p:nvPicPr>
          <p:cNvPr id="4098" name="Picture 2" descr="UW Rowing Team on water and at Shell 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9100" y="4336827"/>
            <a:ext cx="3648013" cy="235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97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43" y="275705"/>
            <a:ext cx="8825659" cy="1981200"/>
          </a:xfrm>
        </p:spPr>
        <p:txBody>
          <a:bodyPr>
            <a:normAutofit/>
          </a:bodyPr>
          <a:lstStyle/>
          <a:p>
            <a:r>
              <a:rPr lang="en-US" sz="4000" dirty="0" smtClean="0"/>
              <a:t>What actions did we take?</a:t>
            </a:r>
            <a:endParaRPr lang="en-US" sz="4000" dirty="0"/>
          </a:p>
        </p:txBody>
      </p:sp>
      <p:sp>
        <p:nvSpPr>
          <p:cNvPr id="3" name="Text Placeholder 2"/>
          <p:cNvSpPr>
            <a:spLocks noGrp="1"/>
          </p:cNvSpPr>
          <p:nvPr>
            <p:ph type="body" sz="half" idx="2"/>
          </p:nvPr>
        </p:nvSpPr>
        <p:spPr>
          <a:xfrm>
            <a:off x="1046889" y="1795549"/>
            <a:ext cx="8825659" cy="4166062"/>
          </a:xfrm>
        </p:spPr>
        <p:txBody>
          <a:bodyPr>
            <a:noAutofit/>
          </a:bodyPr>
          <a:lstStyle/>
          <a:p>
            <a:pPr marL="285750" indent="-285750">
              <a:buFont typeface="Arial" panose="020B0604020202020204" pitchFamily="34" charset="0"/>
              <a:buChar char="•"/>
            </a:pPr>
            <a:r>
              <a:rPr lang="en-US" sz="2000" dirty="0" smtClean="0">
                <a:solidFill>
                  <a:schemeClr val="tx1"/>
                </a:solidFill>
              </a:rPr>
              <a:t>We approached our First Year Programs team to identify any presentations we could add to our speaking engagements.   A gap was identified in lack of financial training for transfer students and the need to grow the number of freshman  presentations</a:t>
            </a:r>
          </a:p>
          <a:p>
            <a:pPr marL="285750" indent="-285750">
              <a:buFont typeface="Arial" panose="020B0604020202020204" pitchFamily="34" charset="0"/>
              <a:buChar char="•"/>
            </a:pPr>
            <a:r>
              <a:rPr lang="en-US" sz="2000" dirty="0" smtClean="0">
                <a:solidFill>
                  <a:schemeClr val="tx1"/>
                </a:solidFill>
              </a:rPr>
              <a:t>We reached out to various business partners, including the Minority Affairs Dept., Graduate School, Study Abroad, Admissions, International Student Services, Foster School of Business, to determine if there were opportunities for our department to provide financial literacy training to students that they served</a:t>
            </a:r>
          </a:p>
          <a:p>
            <a:pPr marL="285750" indent="-285750">
              <a:buFont typeface="Arial" panose="020B0604020202020204" pitchFamily="34" charset="0"/>
              <a:buChar char="•"/>
            </a:pPr>
            <a:r>
              <a:rPr lang="en-US" sz="2000" dirty="0" smtClean="0">
                <a:solidFill>
                  <a:schemeClr val="tx1"/>
                </a:solidFill>
              </a:rPr>
              <a:t>We worked with First </a:t>
            </a:r>
            <a:r>
              <a:rPr lang="en-US" sz="2000" dirty="0">
                <a:solidFill>
                  <a:schemeClr val="tx1"/>
                </a:solidFill>
              </a:rPr>
              <a:t>Y</a:t>
            </a:r>
            <a:r>
              <a:rPr lang="en-US" sz="2000" dirty="0" smtClean="0">
                <a:solidFill>
                  <a:schemeClr val="tx1"/>
                </a:solidFill>
              </a:rPr>
              <a:t>ear Programs and an external business partner, FIUTS, to identify if there was value on adding more orientations for international students/parents, and also orientations in diverse languages</a:t>
            </a:r>
            <a:endParaRPr lang="en-US" sz="2000" dirty="0">
              <a:solidFill>
                <a:schemeClr val="tx1"/>
              </a:solidFill>
            </a:endParaRPr>
          </a:p>
        </p:txBody>
      </p:sp>
    </p:spTree>
    <p:extLst>
      <p:ext uri="{BB962C8B-B14F-4D97-AF65-F5344CB8AC3E}">
        <p14:creationId xmlns:p14="http://schemas.microsoft.com/office/powerpoint/2010/main" val="419816195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W">
    <a:dk1>
      <a:srgbClr val="000000"/>
    </a:dk1>
    <a:lt1>
      <a:sysClr val="window" lastClr="FFFFFF"/>
    </a:lt1>
    <a:dk2>
      <a:srgbClr val="917B4C"/>
    </a:dk2>
    <a:lt2>
      <a:srgbClr val="E8D3A2"/>
    </a:lt2>
    <a:accent1>
      <a:srgbClr val="33006F"/>
    </a:accent1>
    <a:accent2>
      <a:srgbClr val="917B4C"/>
    </a:accent2>
    <a:accent3>
      <a:srgbClr val="A85FFF"/>
    </a:accent3>
    <a:accent4>
      <a:srgbClr val="E8D3A2"/>
    </a:accent4>
    <a:accent5>
      <a:srgbClr val="7878FF"/>
    </a:accent5>
    <a:accent6>
      <a:srgbClr val="0000F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1895</TotalTime>
  <Words>1697</Words>
  <Application>Microsoft Office PowerPoint</Application>
  <PresentationFormat>Widescreen</PresentationFormat>
  <Paragraphs>245</Paragraphs>
  <Slides>30</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Arial Rounded MT Bold</vt:lpstr>
      <vt:lpstr>Calibri</vt:lpstr>
      <vt:lpstr>Calibri</vt:lpstr>
      <vt:lpstr>Calibri Light</vt:lpstr>
      <vt:lpstr>Century Gothic</vt:lpstr>
      <vt:lpstr>Corbel</vt:lpstr>
      <vt:lpstr>Ink Free</vt:lpstr>
      <vt:lpstr>Tahoma</vt:lpstr>
      <vt:lpstr>Wingdings 3</vt:lpstr>
      <vt:lpstr>Office Theme</vt:lpstr>
      <vt:lpstr>Ion</vt:lpstr>
      <vt:lpstr>Smart Orientations -  How To Manage and Grow Your Financial Literacy Programs </vt:lpstr>
      <vt:lpstr>PowerPoint Presentation</vt:lpstr>
      <vt:lpstr>Learning Objectives</vt:lpstr>
      <vt:lpstr>Creating and growing a Financial Literacy Program </vt:lpstr>
      <vt:lpstr>How does process improvement help?</vt:lpstr>
      <vt:lpstr>A Culture that encourages all Team Members to contribute </vt:lpstr>
      <vt:lpstr>PowerPoint Presentation</vt:lpstr>
      <vt:lpstr>Collaborates with internal and external customers</vt:lpstr>
      <vt:lpstr>What actions did we take?</vt:lpstr>
      <vt:lpstr>More Actions….</vt:lpstr>
      <vt:lpstr>Results – reflection of the culture</vt:lpstr>
      <vt:lpstr>Results - change in the numbers</vt:lpstr>
      <vt:lpstr>Results</vt:lpstr>
      <vt:lpstr>Feedback from our customers</vt:lpstr>
      <vt:lpstr>What we learned</vt:lpstr>
      <vt:lpstr>One more Win!</vt:lpstr>
      <vt:lpstr>What we did and results</vt:lpstr>
      <vt:lpstr>What next?</vt:lpstr>
      <vt:lpstr>PowerPoint Presentation</vt:lpstr>
      <vt:lpstr>PowerPoint Presentation</vt:lpstr>
      <vt:lpstr>PowerPoint Presentation</vt:lpstr>
      <vt:lpstr>PowerPoint Presentation</vt:lpstr>
      <vt:lpstr>Goal 1: Address Changing Needs through technology</vt:lpstr>
      <vt:lpstr>Where to begin</vt:lpstr>
      <vt:lpstr>WHERE TO BEGIN</vt:lpstr>
      <vt:lpstr>WHAT WE FOUND</vt:lpstr>
      <vt:lpstr>BABY STEPS</vt:lpstr>
      <vt:lpstr>Virtual Options</vt:lpstr>
      <vt:lpstr>Where are we now?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culture of doing better with less - Creative ways to reduce spending, not service</dc:title>
  <dc:creator>Marisa Martin</dc:creator>
  <cp:lastModifiedBy>Marisa Martin</cp:lastModifiedBy>
  <cp:revision>90</cp:revision>
  <dcterms:created xsi:type="dcterms:W3CDTF">2018-12-11T23:35:35Z</dcterms:created>
  <dcterms:modified xsi:type="dcterms:W3CDTF">2019-05-10T20:25:57Z</dcterms:modified>
</cp:coreProperties>
</file>