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handoutMasterIdLst>
    <p:handoutMasterId r:id="rId32"/>
  </p:handoutMasterIdLst>
  <p:sldIdLst>
    <p:sldId id="266" r:id="rId2"/>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58" r:id="rId18"/>
    <p:sldId id="259" r:id="rId19"/>
    <p:sldId id="282" r:id="rId20"/>
    <p:sldId id="284" r:id="rId21"/>
    <p:sldId id="262" r:id="rId22"/>
    <p:sldId id="263" r:id="rId23"/>
    <p:sldId id="260" r:id="rId24"/>
    <p:sldId id="265" r:id="rId25"/>
    <p:sldId id="285" r:id="rId26"/>
    <p:sldId id="286" r:id="rId27"/>
    <p:sldId id="287" r:id="rId28"/>
    <p:sldId id="288" r:id="rId29"/>
    <p:sldId id="283"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744" autoAdjust="0"/>
  </p:normalViewPr>
  <p:slideViewPr>
    <p:cSldViewPr snapToGrid="0">
      <p:cViewPr varScale="1">
        <p:scale>
          <a:sx n="81" d="100"/>
          <a:sy n="81" d="100"/>
        </p:scale>
        <p:origin x="169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6CC9F9-F860-47C9-ACA6-D70B5AD27179}" type="datetimeFigureOut">
              <a:rPr lang="en-US" smtClean="0"/>
              <a:t>5/15/2019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33F7803-CB7B-4592-B17E-9098DBE8E728}" type="slidenum">
              <a:rPr lang="en-US" smtClean="0"/>
              <a:t>‹#›</a:t>
            </a:fld>
            <a:endParaRPr lang="en-US"/>
          </a:p>
        </p:txBody>
      </p:sp>
    </p:spTree>
    <p:extLst>
      <p:ext uri="{BB962C8B-B14F-4D97-AF65-F5344CB8AC3E}">
        <p14:creationId xmlns:p14="http://schemas.microsoft.com/office/powerpoint/2010/main" val="343790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758A6C-5D26-4DF8-85BB-677329C1BCEC}" type="datetimeFigureOut">
              <a:rPr lang="en-US" smtClean="0"/>
              <a:t>5/15/2019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5DE08C-B8A1-49A1-98ED-E567C52D5C3F}" type="slidenum">
              <a:rPr lang="en-US" smtClean="0"/>
              <a:t>‹#›</a:t>
            </a:fld>
            <a:endParaRPr lang="en-US"/>
          </a:p>
        </p:txBody>
      </p:sp>
    </p:spTree>
    <p:extLst>
      <p:ext uri="{BB962C8B-B14F-4D97-AF65-F5344CB8AC3E}">
        <p14:creationId xmlns:p14="http://schemas.microsoft.com/office/powerpoint/2010/main" val="198497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DE08C-B8A1-49A1-98ED-E567C52D5C3F}" type="slidenum">
              <a:rPr lang="en-US" smtClean="0"/>
              <a:t>2</a:t>
            </a:fld>
            <a:endParaRPr lang="en-US"/>
          </a:p>
        </p:txBody>
      </p:sp>
    </p:spTree>
    <p:extLst>
      <p:ext uri="{BB962C8B-B14F-4D97-AF65-F5344CB8AC3E}">
        <p14:creationId xmlns:p14="http://schemas.microsoft.com/office/powerpoint/2010/main" val="238898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UCSD Stats</a:t>
            </a:r>
            <a:endParaRPr lang="en-US" dirty="0"/>
          </a:p>
        </p:txBody>
      </p:sp>
      <p:sp>
        <p:nvSpPr>
          <p:cNvPr id="4" name="Slide Number Placeholder 3"/>
          <p:cNvSpPr>
            <a:spLocks noGrp="1"/>
          </p:cNvSpPr>
          <p:nvPr>
            <p:ph type="sldNum" sz="quarter" idx="10"/>
          </p:nvPr>
        </p:nvSpPr>
        <p:spPr/>
        <p:txBody>
          <a:bodyPr/>
          <a:lstStyle/>
          <a:p>
            <a:fld id="{BB5DE08C-B8A1-49A1-98ED-E567C52D5C3F}" type="slidenum">
              <a:rPr lang="en-US" smtClean="0"/>
              <a:t>17</a:t>
            </a:fld>
            <a:endParaRPr lang="en-US"/>
          </a:p>
        </p:txBody>
      </p:sp>
    </p:spTree>
    <p:extLst>
      <p:ext uri="{BB962C8B-B14F-4D97-AF65-F5344CB8AC3E}">
        <p14:creationId xmlns:p14="http://schemas.microsoft.com/office/powerpoint/2010/main" val="20489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a:t>
            </a:r>
            <a:r>
              <a:rPr lang="en-US" baseline="0" dirty="0" smtClean="0"/>
              <a:t>:</a:t>
            </a:r>
          </a:p>
          <a:p>
            <a:r>
              <a:rPr lang="en-US" baseline="0" dirty="0" smtClean="0"/>
              <a:t>-Office receives notice of sponsorship from either student or entity</a:t>
            </a:r>
          </a:p>
          <a:p>
            <a:r>
              <a:rPr lang="en-US" baseline="0" dirty="0" smtClean="0"/>
              <a:t>-Student completes and returns billing authorization</a:t>
            </a:r>
          </a:p>
          <a:p>
            <a:r>
              <a:rPr lang="en-US" baseline="0" dirty="0" smtClean="0"/>
              <a:t>-SFS-Update master list</a:t>
            </a:r>
          </a:p>
          <a:p>
            <a:r>
              <a:rPr lang="en-US" baseline="0" dirty="0" smtClean="0"/>
              <a:t>-Contract created in AR</a:t>
            </a:r>
          </a:p>
          <a:p>
            <a:r>
              <a:rPr lang="en-US" baseline="0" dirty="0" smtClean="0"/>
              <a:t>	- Specific by fee type, certain transactions, specific amounts</a:t>
            </a:r>
          </a:p>
          <a:p>
            <a:r>
              <a:rPr lang="en-US" baseline="0" dirty="0" smtClean="0"/>
              <a:t>	-Fee “waiver” is applied to eligible charges on student AR account, fees are moved over to sponsor/entity AR account from which we bill</a:t>
            </a:r>
          </a:p>
          <a:p>
            <a:r>
              <a:rPr lang="en-US" baseline="0" dirty="0" smtClean="0"/>
              <a:t>-Invoicing done after add/drop date</a:t>
            </a:r>
          </a:p>
          <a:p>
            <a:r>
              <a:rPr lang="en-US" baseline="0" dirty="0" smtClean="0"/>
              <a:t>	-Accounts for lab fee changes, part-time status, summer fee changes</a:t>
            </a:r>
          </a:p>
          <a:p>
            <a:r>
              <a:rPr lang="en-US" baseline="0" dirty="0" smtClean="0"/>
              <a:t>-Payment received via check and wire</a:t>
            </a:r>
          </a:p>
          <a:p>
            <a:r>
              <a:rPr lang="en-US" baseline="0" dirty="0" smtClean="0"/>
              <a:t>	-Posted by Cashier’s Office, reconciled by SFS to later identify remaining outstanding charges</a:t>
            </a:r>
            <a:endParaRPr lang="en-US" dirty="0"/>
          </a:p>
        </p:txBody>
      </p:sp>
      <p:sp>
        <p:nvSpPr>
          <p:cNvPr id="4" name="Slide Number Placeholder 3"/>
          <p:cNvSpPr>
            <a:spLocks noGrp="1"/>
          </p:cNvSpPr>
          <p:nvPr>
            <p:ph type="sldNum" sz="quarter" idx="10"/>
          </p:nvPr>
        </p:nvSpPr>
        <p:spPr/>
        <p:txBody>
          <a:bodyPr/>
          <a:lstStyle/>
          <a:p>
            <a:fld id="{BB5DE08C-B8A1-49A1-98ED-E567C52D5C3F}" type="slidenum">
              <a:rPr lang="en-US" smtClean="0"/>
              <a:t>18</a:t>
            </a:fld>
            <a:endParaRPr lang="en-US"/>
          </a:p>
        </p:txBody>
      </p:sp>
    </p:spTree>
    <p:extLst>
      <p:ext uri="{BB962C8B-B14F-4D97-AF65-F5344CB8AC3E}">
        <p14:creationId xmlns:p14="http://schemas.microsoft.com/office/powerpoint/2010/main" val="422954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Infographic</a:t>
            </a:r>
            <a:r>
              <a:rPr lang="en-US" baseline="0" dirty="0" smtClean="0"/>
              <a:t> created for new SFS website-Quick/easy reference for students to understand general 3</a:t>
            </a:r>
            <a:r>
              <a:rPr lang="en-US" baseline="30000" dirty="0" smtClean="0"/>
              <a:t>rd</a:t>
            </a:r>
            <a:r>
              <a:rPr lang="en-US" baseline="0" dirty="0" smtClean="0"/>
              <a:t> party process</a:t>
            </a:r>
            <a:endParaRPr lang="en-US" dirty="0"/>
          </a:p>
        </p:txBody>
      </p:sp>
      <p:sp>
        <p:nvSpPr>
          <p:cNvPr id="4" name="Slide Number Placeholder 3"/>
          <p:cNvSpPr>
            <a:spLocks noGrp="1"/>
          </p:cNvSpPr>
          <p:nvPr>
            <p:ph type="sldNum" sz="quarter" idx="10"/>
          </p:nvPr>
        </p:nvSpPr>
        <p:spPr/>
        <p:txBody>
          <a:bodyPr/>
          <a:lstStyle/>
          <a:p>
            <a:fld id="{BB5DE08C-B8A1-49A1-98ED-E567C52D5C3F}" type="slidenum">
              <a:rPr lang="en-US" smtClean="0"/>
              <a:t>19</a:t>
            </a:fld>
            <a:endParaRPr lang="en-US"/>
          </a:p>
        </p:txBody>
      </p:sp>
    </p:spTree>
    <p:extLst>
      <p:ext uri="{BB962C8B-B14F-4D97-AF65-F5344CB8AC3E}">
        <p14:creationId xmlns:p14="http://schemas.microsoft.com/office/powerpoint/2010/main" val="348160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Example of financial guarantee/sponsorship letter</a:t>
            </a:r>
          </a:p>
          <a:p>
            <a:r>
              <a:rPr lang="en-US" baseline="0" dirty="0" smtClean="0"/>
              <a:t>-Student info, duration/term of coverage, maximum amount, items eligible/ineligible for coverage, contact info</a:t>
            </a:r>
          </a:p>
          <a:p>
            <a:r>
              <a:rPr lang="en-US" baseline="0" dirty="0" smtClean="0"/>
              <a:t>Right- Student Direct Billing Authorization</a:t>
            </a:r>
          </a:p>
          <a:p>
            <a:r>
              <a:rPr lang="en-US" baseline="0" dirty="0" smtClean="0"/>
              <a:t>-Student must complete. Serves as FERPA release. Student also acknowledges responsibility of payment if sponsor does not cover fees</a:t>
            </a:r>
          </a:p>
        </p:txBody>
      </p:sp>
      <p:sp>
        <p:nvSpPr>
          <p:cNvPr id="4" name="Slide Number Placeholder 3"/>
          <p:cNvSpPr>
            <a:spLocks noGrp="1"/>
          </p:cNvSpPr>
          <p:nvPr>
            <p:ph type="sldNum" sz="quarter" idx="10"/>
          </p:nvPr>
        </p:nvSpPr>
        <p:spPr/>
        <p:txBody>
          <a:bodyPr/>
          <a:lstStyle/>
          <a:p>
            <a:fld id="{BB5DE08C-B8A1-49A1-98ED-E567C52D5C3F}" type="slidenum">
              <a:rPr lang="en-US" smtClean="0"/>
              <a:t>21</a:t>
            </a:fld>
            <a:endParaRPr lang="en-US"/>
          </a:p>
        </p:txBody>
      </p:sp>
    </p:spTree>
    <p:extLst>
      <p:ext uri="{BB962C8B-B14F-4D97-AF65-F5344CB8AC3E}">
        <p14:creationId xmlns:p14="http://schemas.microsoft.com/office/powerpoint/2010/main" val="50851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invoicing process-</a:t>
            </a:r>
            <a:r>
              <a:rPr lang="en-US" baseline="0" dirty="0" smtClean="0"/>
              <a:t> Manual PDF invoice creation</a:t>
            </a:r>
          </a:p>
          <a:p>
            <a:r>
              <a:rPr lang="en-US" baseline="0" dirty="0" smtClean="0"/>
              <a:t>New-Use of Access Database. Queries are run pulling information from AR data warehouse and info is exported in 2 separate documents: </a:t>
            </a:r>
          </a:p>
          <a:p>
            <a:r>
              <a:rPr lang="en-US" baseline="0" dirty="0" smtClean="0"/>
              <a:t>	-Invoicing document- Excel spreadsheet that is used for reconciliation once payments are received. Internal use</a:t>
            </a:r>
          </a:p>
          <a:p>
            <a:r>
              <a:rPr lang="en-US" baseline="0" dirty="0" smtClean="0"/>
              <a:t>	-Invoice- PDF with AR transactions, student info, invoice #, payment instructions</a:t>
            </a:r>
            <a:endParaRPr lang="en-US" dirty="0"/>
          </a:p>
        </p:txBody>
      </p:sp>
      <p:sp>
        <p:nvSpPr>
          <p:cNvPr id="4" name="Slide Number Placeholder 3"/>
          <p:cNvSpPr>
            <a:spLocks noGrp="1"/>
          </p:cNvSpPr>
          <p:nvPr>
            <p:ph type="sldNum" sz="quarter" idx="10"/>
          </p:nvPr>
        </p:nvSpPr>
        <p:spPr/>
        <p:txBody>
          <a:bodyPr/>
          <a:lstStyle/>
          <a:p>
            <a:fld id="{BB5DE08C-B8A1-49A1-98ED-E567C52D5C3F}" type="slidenum">
              <a:rPr lang="en-US" smtClean="0"/>
              <a:t>22</a:t>
            </a:fld>
            <a:endParaRPr lang="en-US"/>
          </a:p>
        </p:txBody>
      </p:sp>
    </p:spTree>
    <p:extLst>
      <p:ext uri="{BB962C8B-B14F-4D97-AF65-F5344CB8AC3E}">
        <p14:creationId xmlns:p14="http://schemas.microsoft.com/office/powerpoint/2010/main" val="409965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DE08C-B8A1-49A1-98ED-E567C52D5C3F}" type="slidenum">
              <a:rPr lang="en-US" smtClean="0"/>
              <a:t>23</a:t>
            </a:fld>
            <a:endParaRPr lang="en-US"/>
          </a:p>
        </p:txBody>
      </p:sp>
    </p:spTree>
    <p:extLst>
      <p:ext uri="{BB962C8B-B14F-4D97-AF65-F5344CB8AC3E}">
        <p14:creationId xmlns:p14="http://schemas.microsoft.com/office/powerpoint/2010/main" val="180750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awareness</a:t>
            </a:r>
          </a:p>
          <a:p>
            <a:r>
              <a:rPr lang="en-US" dirty="0" smtClean="0"/>
              <a:t>	-Ineligible</a:t>
            </a:r>
            <a:r>
              <a:rPr lang="en-US" baseline="0" dirty="0" smtClean="0"/>
              <a:t> charges- bookstore, market, etc. Should be aware to avoid late fees, write-off</a:t>
            </a:r>
            <a:endParaRPr lang="en-US" dirty="0" smtClean="0"/>
          </a:p>
          <a:p>
            <a:r>
              <a:rPr lang="en-US" dirty="0" smtClean="0"/>
              <a:t>	-Account holds- for those with past</a:t>
            </a:r>
            <a:r>
              <a:rPr lang="en-US" baseline="0" dirty="0" smtClean="0"/>
              <a:t> due balances of non-sponsored fees, account holds are placed. This prevents future contracts from being applied, so students know they will need to pay or next term’s fees will remain open, possible class cancellation</a:t>
            </a:r>
            <a:endParaRPr lang="en-US" dirty="0" smtClean="0"/>
          </a:p>
          <a:p>
            <a:r>
              <a:rPr lang="en-US" dirty="0" smtClean="0"/>
              <a:t>Process partner involvement- Several pieces</a:t>
            </a:r>
            <a:r>
              <a:rPr lang="en-US" baseline="0" dirty="0" smtClean="0"/>
              <a:t> for this, important to know who does what and keep communication open</a:t>
            </a:r>
          </a:p>
          <a:p>
            <a:r>
              <a:rPr lang="en-US" baseline="0" dirty="0" smtClean="0"/>
              <a:t>	</a:t>
            </a:r>
            <a:r>
              <a:rPr lang="en-US" dirty="0" smtClean="0"/>
              <a:t>Financial Aid-change</a:t>
            </a:r>
            <a:r>
              <a:rPr lang="en-US" baseline="0" dirty="0" smtClean="0"/>
              <a:t> in eligibility when receiving certain benefits</a:t>
            </a:r>
          </a:p>
          <a:p>
            <a:r>
              <a:rPr lang="en-US" baseline="0" dirty="0" smtClean="0"/>
              <a:t>	R</a:t>
            </a:r>
            <a:r>
              <a:rPr lang="en-US" dirty="0" smtClean="0"/>
              <a:t>egistrar-Certification of benefits for VA</a:t>
            </a:r>
          </a:p>
          <a:p>
            <a:r>
              <a:rPr lang="en-US" dirty="0" smtClean="0"/>
              <a:t>	ISPO-</a:t>
            </a:r>
            <a:r>
              <a:rPr lang="en-US" baseline="0" dirty="0" smtClean="0"/>
              <a:t> Liaison between student and sponsor, also any federal docs like Visas. Can assist w contacting</a:t>
            </a:r>
          </a:p>
          <a:p>
            <a:r>
              <a:rPr lang="en-US" baseline="0" dirty="0" smtClean="0"/>
              <a:t>	Graduate division- own 3</a:t>
            </a:r>
            <a:r>
              <a:rPr lang="en-US" baseline="30000" dirty="0" smtClean="0"/>
              <a:t>rd</a:t>
            </a:r>
            <a:r>
              <a:rPr lang="en-US" baseline="0" dirty="0" smtClean="0"/>
              <a:t> party unit. Assist with reapplies.</a:t>
            </a:r>
            <a:endParaRPr lang="en-US" dirty="0" smtClean="0"/>
          </a:p>
          <a:p>
            <a:r>
              <a:rPr lang="en-US" dirty="0" smtClean="0"/>
              <a:t>Revoked sponsorship</a:t>
            </a:r>
          </a:p>
          <a:p>
            <a:r>
              <a:rPr lang="en-US" dirty="0" smtClean="0"/>
              <a:t>	If student does not meet</a:t>
            </a:r>
            <a:r>
              <a:rPr lang="en-US" baseline="0" dirty="0" smtClean="0"/>
              <a:t> terms of their sponsorship</a:t>
            </a:r>
          </a:p>
          <a:p>
            <a:r>
              <a:rPr lang="en-US" baseline="0" dirty="0" smtClean="0"/>
              <a:t>	Maintain communication w student to know next steps, potential payment options</a:t>
            </a:r>
          </a:p>
          <a:p>
            <a:r>
              <a:rPr lang="en-US" baseline="0" dirty="0" smtClean="0"/>
              <a:t>	Revert back to normal billing process</a:t>
            </a:r>
          </a:p>
          <a:p>
            <a:r>
              <a:rPr lang="en-US" baseline="0" dirty="0" smtClean="0"/>
              <a:t>Online reference</a:t>
            </a:r>
          </a:p>
          <a:p>
            <a:r>
              <a:rPr lang="en-US" baseline="0" dirty="0" smtClean="0"/>
              <a:t>	Forms readily available</a:t>
            </a:r>
          </a:p>
          <a:p>
            <a:r>
              <a:rPr lang="en-US" baseline="0" dirty="0" smtClean="0"/>
              <a:t>	Terms and conditions, what is considered eligible for third party sponsorship</a:t>
            </a:r>
          </a:p>
          <a:p>
            <a:r>
              <a:rPr lang="en-US" baseline="0" dirty="0" smtClean="0"/>
              <a:t>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B5DE08C-B8A1-49A1-98ED-E567C52D5C3F}" type="slidenum">
              <a:rPr lang="en-US" smtClean="0"/>
              <a:t>24</a:t>
            </a:fld>
            <a:endParaRPr lang="en-US"/>
          </a:p>
        </p:txBody>
      </p:sp>
    </p:spTree>
    <p:extLst>
      <p:ext uri="{BB962C8B-B14F-4D97-AF65-F5344CB8AC3E}">
        <p14:creationId xmlns:p14="http://schemas.microsoft.com/office/powerpoint/2010/main" val="17440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DE08C-B8A1-49A1-98ED-E567C52D5C3F}" type="slidenum">
              <a:rPr lang="en-US" smtClean="0"/>
              <a:t>29</a:t>
            </a:fld>
            <a:endParaRPr lang="en-US"/>
          </a:p>
        </p:txBody>
      </p:sp>
    </p:spTree>
    <p:extLst>
      <p:ext uri="{BB962C8B-B14F-4D97-AF65-F5344CB8AC3E}">
        <p14:creationId xmlns:p14="http://schemas.microsoft.com/office/powerpoint/2010/main" val="187601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4" y="1186485"/>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7" y="2075506"/>
            <a:ext cx="8679915" cy="1748729"/>
          </a:xfrm>
        </p:spPr>
        <p:txBody>
          <a:bodyPr bIns="0" anchor="b">
            <a:normAutofit/>
          </a:bodyPr>
          <a:lstStyle>
            <a:lvl1pPr algn="ctr">
              <a:lnSpc>
                <a:spcPct val="80000"/>
              </a:lnSpc>
              <a:defRPr sz="5400" spc="-151">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8"/>
            <a:ext cx="8673427" cy="1322587"/>
          </a:xfrm>
        </p:spPr>
        <p:txBody>
          <a:bodyPr tIns="0">
            <a:normAutofit/>
          </a:bodyPr>
          <a:lstStyle>
            <a:lvl1pPr marL="0" indent="0" algn="ctr">
              <a:lnSpc>
                <a:spcPct val="100000"/>
              </a:lnSpc>
              <a:buNone/>
              <a:defRPr sz="1800" b="0">
                <a:solidFill>
                  <a:srgbClr val="FFFEFF"/>
                </a:solidFill>
              </a:defRPr>
            </a:lvl1pPr>
            <a:lvl2pPr marL="457189" indent="0" algn="ctr">
              <a:buNone/>
              <a:defRPr sz="18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5/15/2019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4" y="0"/>
            <a:ext cx="1258411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5"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3" y="2349927"/>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4"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9"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6"/>
            <a:ext cx="6268623"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4" y="0"/>
            <a:ext cx="12584115"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5"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9"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6" y="1186485"/>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7" y="3846851"/>
            <a:ext cx="5490223" cy="1383770"/>
          </a:xfrm>
        </p:spPr>
        <p:txBody>
          <a:bodyPr tIns="0">
            <a:normAutofit/>
          </a:bodyPr>
          <a:lstStyle>
            <a:lvl1pPr marL="0" indent="0" algn="ctr">
              <a:buNone/>
              <a:defRPr sz="1800">
                <a:solidFill>
                  <a:srgbClr val="FFFEFF"/>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4" y="0"/>
            <a:ext cx="12584115"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5"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39671"/>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9" y="803189"/>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3"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4" y="0"/>
            <a:ext cx="12584115"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5"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2" y="2363917"/>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6" y="1488987"/>
            <a:ext cx="6264351"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2" y="3665887"/>
            <a:ext cx="6264415" cy="685800"/>
          </a:xfr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4" y="0"/>
            <a:ext cx="12584115"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5"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3"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4" y="0"/>
            <a:ext cx="12584115"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5"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4"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2" y="3580186"/>
            <a:ext cx="3501197" cy="1221164"/>
          </a:xfrm>
        </p:spPr>
        <p:txBody>
          <a:bodyPr/>
          <a:lstStyle>
            <a:lvl1pPr marL="0" indent="0" algn="ctr">
              <a:buNone/>
              <a:defRPr sz="16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7" y="1698333"/>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09" y="0"/>
            <a:ext cx="4648491" cy="6858000"/>
          </a:xfrm>
          <a:solidFill>
            <a:schemeClr val="bg1">
              <a:lumMod val="65000"/>
              <a:lumOff val="35000"/>
            </a:schemeClr>
          </a:solidFill>
          <a:ln w="9525" cap="sq">
            <a:noFill/>
            <a:miter lim="800000"/>
          </a:ln>
          <a:effectLst/>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7"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7" cy="1274198"/>
          </a:xfrm>
        </p:spPr>
        <p:txBody>
          <a:bodyPr>
            <a:normAutofit/>
          </a:bodyPr>
          <a:lstStyle>
            <a:lvl1pPr marL="0" indent="0" algn="ctr">
              <a:buNone/>
              <a:defRPr sz="18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5/15/2019</a:t>
            </a:fld>
            <a:endParaRPr lang="en-US" dirty="0"/>
          </a:p>
        </p:txBody>
      </p:sp>
      <p:sp>
        <p:nvSpPr>
          <p:cNvPr id="6" name="Footer Placeholder 5"/>
          <p:cNvSpPr>
            <a:spLocks noGrp="1"/>
          </p:cNvSpPr>
          <p:nvPr>
            <p:ph type="ftr" sz="quarter" idx="11"/>
          </p:nvPr>
        </p:nvSpPr>
        <p:spPr>
          <a:xfrm>
            <a:off x="804673"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3"/>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3"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5/15/2019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85000"/>
        </a:lnSpc>
        <a:spcBef>
          <a:spcPct val="0"/>
        </a:spcBef>
        <a:buNone/>
        <a:defRPr sz="4000" b="0" i="0" kern="1200" cap="none" spc="-151">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acubo.org/News/2018/12/NACUBO-Updates-Guide-to-1098T-Report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4.JP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students.ucsd.edu/sponsor/sfs/third-party.htm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845276"/>
            <a:ext cx="9144000" cy="4572000"/>
          </a:xfrm>
        </p:spPr>
        <p:txBody>
          <a:bodyPr/>
          <a:lstStyle/>
          <a:p>
            <a:endParaRPr lang="en-US" dirty="0" smtClean="0"/>
          </a:p>
          <a:p>
            <a:endParaRPr lang="en-US" dirty="0"/>
          </a:p>
          <a:p>
            <a:endParaRPr lang="en-US" dirty="0" smtClean="0"/>
          </a:p>
          <a:p>
            <a:endParaRPr lang="en-US" dirty="0"/>
          </a:p>
          <a:p>
            <a:endParaRPr lang="en-US" dirty="0"/>
          </a:p>
        </p:txBody>
      </p:sp>
      <p:sp>
        <p:nvSpPr>
          <p:cNvPr id="4" name="Title 1"/>
          <p:cNvSpPr>
            <a:spLocks noGrp="1"/>
          </p:cNvSpPr>
          <p:nvPr>
            <p:ph type="ctrTitle"/>
          </p:nvPr>
        </p:nvSpPr>
        <p:spPr>
          <a:xfrm>
            <a:off x="1523999" y="1200622"/>
            <a:ext cx="8987481" cy="566394"/>
          </a:xfrm>
        </p:spPr>
        <p:txBody>
          <a:bodyPr>
            <a:noAutofit/>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pic>
        <p:nvPicPr>
          <p:cNvPr id="5" name="Picture 4"/>
          <p:cNvPicPr>
            <a:picLocks noChangeAspect="1"/>
          </p:cNvPicPr>
          <p:nvPr/>
        </p:nvPicPr>
        <p:blipFill>
          <a:blip r:embed="rId2"/>
          <a:stretch>
            <a:fillRect/>
          </a:stretch>
        </p:blipFill>
        <p:spPr>
          <a:xfrm>
            <a:off x="3684114" y="2054255"/>
            <a:ext cx="4667250" cy="114300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067050" y="3292844"/>
            <a:ext cx="6057900" cy="1247775"/>
          </a:xfrm>
          <a:prstGeom prst="rect">
            <a:avLst/>
          </a:prstGeom>
          <a:ln>
            <a:solidFill>
              <a:schemeClr val="tx1"/>
            </a:solidFill>
          </a:ln>
        </p:spPr>
      </p:pic>
      <p:pic>
        <p:nvPicPr>
          <p:cNvPr id="7" name="Picture 6"/>
          <p:cNvPicPr>
            <a:picLocks noChangeAspect="1"/>
          </p:cNvPicPr>
          <p:nvPr/>
        </p:nvPicPr>
        <p:blipFill rotWithShape="1">
          <a:blip r:embed="rId4"/>
          <a:srcRect t="14024"/>
          <a:stretch/>
        </p:blipFill>
        <p:spPr>
          <a:xfrm>
            <a:off x="4000500" y="4636209"/>
            <a:ext cx="4191000" cy="1481958"/>
          </a:xfrm>
          <a:prstGeom prst="rect">
            <a:avLst/>
          </a:prstGeom>
          <a:ln>
            <a:solidFill>
              <a:schemeClr val="tx1"/>
            </a:solidFill>
          </a:ln>
        </p:spPr>
      </p:pic>
    </p:spTree>
    <p:extLst>
      <p:ext uri="{BB962C8B-B14F-4D97-AF65-F5344CB8AC3E}">
        <p14:creationId xmlns:p14="http://schemas.microsoft.com/office/powerpoint/2010/main" val="3660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4617308" y="443339"/>
            <a:ext cx="2957384"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Benefits to WSU</a:t>
            </a:r>
            <a:endParaRPr lang="en-US" sz="2400" b="1"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944979" y="1398789"/>
            <a:ext cx="6878053" cy="4358714"/>
          </a:xfrm>
        </p:spPr>
        <p:txBody>
          <a:bodyPr>
            <a:normAutofit/>
          </a:bodyPr>
          <a:lstStyle/>
          <a:p>
            <a:r>
              <a:rPr lang="en-US" dirty="0" smtClean="0"/>
              <a:t>Application of Payment (TGRAPPL)</a:t>
            </a:r>
          </a:p>
          <a:p>
            <a:r>
              <a:rPr lang="en-US" dirty="0" smtClean="0"/>
              <a:t>Automation of Third Party bills and payments for most small companies</a:t>
            </a:r>
          </a:p>
          <a:p>
            <a:r>
              <a:rPr lang="en-US" dirty="0" smtClean="0"/>
              <a:t>Payments online – multiple payment methods available</a:t>
            </a:r>
          </a:p>
          <a:p>
            <a:r>
              <a:rPr lang="en-US" dirty="0" smtClean="0"/>
              <a:t>Statements &amp; payment history – viewable 24/7 – real time</a:t>
            </a:r>
          </a:p>
          <a:p>
            <a:r>
              <a:rPr lang="en-US" dirty="0" smtClean="0"/>
              <a:t>Account details &amp; user profiles easily managed</a:t>
            </a:r>
          </a:p>
          <a:p>
            <a:r>
              <a:rPr lang="en-US" dirty="0" smtClean="0"/>
              <a:t>Paperless! Saves time, money &amp; hassle</a:t>
            </a:r>
          </a:p>
          <a:p>
            <a:r>
              <a:rPr lang="en-US" dirty="0" smtClean="0">
                <a:solidFill>
                  <a:schemeClr val="tx1"/>
                </a:solidFill>
              </a:rPr>
              <a:t>Information sharing with internal departments</a:t>
            </a:r>
            <a:endParaRPr lang="en-US" dirty="0">
              <a:solidFill>
                <a:schemeClr val="tx1"/>
              </a:solidFill>
            </a:endParaRPr>
          </a:p>
        </p:txBody>
      </p:sp>
    </p:spTree>
    <p:extLst>
      <p:ext uri="{BB962C8B-B14F-4D97-AF65-F5344CB8AC3E}">
        <p14:creationId xmlns:p14="http://schemas.microsoft.com/office/powerpoint/2010/main" val="2519696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3715265" y="443338"/>
            <a:ext cx="476147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Benefits to Sponsors/Students</a:t>
            </a:r>
            <a:endParaRPr lang="en-US" sz="2400" b="1" dirty="0">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4592052" y="1402477"/>
            <a:ext cx="7407442" cy="4351338"/>
          </a:xfrm>
        </p:spPr>
        <p:txBody>
          <a:bodyPr>
            <a:normAutofit/>
          </a:bodyPr>
          <a:lstStyle/>
          <a:p>
            <a:r>
              <a:rPr lang="en-US" dirty="0" smtClean="0"/>
              <a:t>Security of student’s personal information – restricted to certain individuals</a:t>
            </a:r>
          </a:p>
          <a:p>
            <a:r>
              <a:rPr lang="en-US" dirty="0" smtClean="0"/>
              <a:t>Real time knowledge on student’s bill and class schedule</a:t>
            </a:r>
          </a:p>
          <a:p>
            <a:r>
              <a:rPr lang="en-US" dirty="0" smtClean="0"/>
              <a:t>Payments online – multiple payment methods available</a:t>
            </a:r>
          </a:p>
          <a:p>
            <a:r>
              <a:rPr lang="en-US" dirty="0" smtClean="0"/>
              <a:t>Statements &amp; payment history – viewable 24/7 – real time</a:t>
            </a:r>
          </a:p>
          <a:p>
            <a:r>
              <a:rPr lang="en-US" dirty="0" smtClean="0"/>
              <a:t>Account details &amp; user profiles easily managed</a:t>
            </a:r>
          </a:p>
          <a:p>
            <a:r>
              <a:rPr lang="en-US" dirty="0" smtClean="0"/>
              <a:t>Paperless! Saves time, money &amp; hassle</a:t>
            </a:r>
          </a:p>
        </p:txBody>
      </p:sp>
    </p:spTree>
    <p:extLst>
      <p:ext uri="{BB962C8B-B14F-4D97-AF65-F5344CB8AC3E}">
        <p14:creationId xmlns:p14="http://schemas.microsoft.com/office/powerpoint/2010/main" val="215185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4704610" y="383078"/>
            <a:ext cx="265215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Veteran Friendly</a:t>
            </a:r>
            <a:endParaRPr lang="en-US" sz="2400" b="1" dirty="0">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4704610" y="1402477"/>
            <a:ext cx="7279105" cy="4351338"/>
          </a:xfrm>
        </p:spPr>
        <p:txBody>
          <a:bodyPr>
            <a:normAutofit/>
          </a:bodyPr>
          <a:lstStyle/>
          <a:p>
            <a:r>
              <a:rPr lang="en-US" dirty="0" smtClean="0"/>
              <a:t>Chapter 33 is treated like other military Tuition Assistance</a:t>
            </a:r>
          </a:p>
          <a:p>
            <a:endParaRPr lang="en-US" dirty="0"/>
          </a:p>
          <a:p>
            <a:r>
              <a:rPr lang="en-US" u="sng" dirty="0">
                <a:hlinkClick r:id="rId2"/>
              </a:rPr>
              <a:t>https://www.nacubo.org/News/2018/12/NACUBO-Updates-Guide-to-1098T-Reporting</a:t>
            </a:r>
            <a:endParaRPr lang="en-US" dirty="0"/>
          </a:p>
          <a:p>
            <a:endParaRPr lang="en-US" dirty="0" smtClean="0"/>
          </a:p>
        </p:txBody>
      </p:sp>
      <p:pic>
        <p:nvPicPr>
          <p:cNvPr id="2" name="Picture 1"/>
          <p:cNvPicPr>
            <a:picLocks noChangeAspect="1"/>
          </p:cNvPicPr>
          <p:nvPr/>
        </p:nvPicPr>
        <p:blipFill>
          <a:blip r:embed="rId3"/>
          <a:stretch>
            <a:fillRect/>
          </a:stretch>
        </p:blipFill>
        <p:spPr>
          <a:xfrm>
            <a:off x="4639940" y="4627087"/>
            <a:ext cx="7343775" cy="809625"/>
          </a:xfrm>
          <a:prstGeom prst="rect">
            <a:avLst/>
          </a:prstGeom>
        </p:spPr>
      </p:pic>
    </p:spTree>
    <p:extLst>
      <p:ext uri="{BB962C8B-B14F-4D97-AF65-F5344CB8AC3E}">
        <p14:creationId xmlns:p14="http://schemas.microsoft.com/office/powerpoint/2010/main" val="4236144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4079031" y="534605"/>
            <a:ext cx="476147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Veteran Friendly (1098-T)</a:t>
            </a:r>
            <a:endParaRPr lang="en-US" sz="2400" b="1"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5287007" y="996270"/>
            <a:ext cx="5967355" cy="5564951"/>
          </a:xfrm>
          <a:prstGeom prst="rect">
            <a:avLst/>
          </a:prstGeom>
        </p:spPr>
      </p:pic>
    </p:spTree>
    <p:extLst>
      <p:ext uri="{BB962C8B-B14F-4D97-AF65-F5344CB8AC3E}">
        <p14:creationId xmlns:p14="http://schemas.microsoft.com/office/powerpoint/2010/main" val="1662541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4982591" y="466318"/>
            <a:ext cx="2226817"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Departments</a:t>
            </a:r>
            <a:endParaRPr lang="en-US" sz="24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5712602" y="1067191"/>
            <a:ext cx="4345797" cy="5565542"/>
          </a:xfrm>
          <a:prstGeom prst="rect">
            <a:avLst/>
          </a:prstGeom>
        </p:spPr>
      </p:pic>
    </p:spTree>
    <p:extLst>
      <p:ext uri="{BB962C8B-B14F-4D97-AF65-F5344CB8AC3E}">
        <p14:creationId xmlns:p14="http://schemas.microsoft.com/office/powerpoint/2010/main" val="3291389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4831709" y="307070"/>
            <a:ext cx="233911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Departments</a:t>
            </a:r>
            <a:endParaRPr lang="en-US" sz="24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US" dirty="0" smtClean="0"/>
          </a:p>
          <a:p>
            <a:endParaRPr lang="en-US" dirty="0"/>
          </a:p>
        </p:txBody>
      </p:sp>
      <p:pic>
        <p:nvPicPr>
          <p:cNvPr id="6" name="Picture 5"/>
          <p:cNvPicPr>
            <a:picLocks noChangeAspect="1"/>
          </p:cNvPicPr>
          <p:nvPr/>
        </p:nvPicPr>
        <p:blipFill>
          <a:blip r:embed="rId2"/>
          <a:stretch>
            <a:fillRect/>
          </a:stretch>
        </p:blipFill>
        <p:spPr>
          <a:xfrm>
            <a:off x="5118449" y="3427497"/>
            <a:ext cx="6181468" cy="2111191"/>
          </a:xfrm>
          <a:prstGeom prst="rect">
            <a:avLst/>
          </a:prstGeom>
        </p:spPr>
      </p:pic>
      <p:pic>
        <p:nvPicPr>
          <p:cNvPr id="7" name="Picture 6"/>
          <p:cNvPicPr>
            <a:picLocks noChangeAspect="1"/>
          </p:cNvPicPr>
          <p:nvPr/>
        </p:nvPicPr>
        <p:blipFill>
          <a:blip r:embed="rId3"/>
          <a:stretch>
            <a:fillRect/>
          </a:stretch>
        </p:blipFill>
        <p:spPr>
          <a:xfrm>
            <a:off x="4661210" y="1549288"/>
            <a:ext cx="7242249" cy="1601273"/>
          </a:xfrm>
          <a:prstGeom prst="rect">
            <a:avLst/>
          </a:prstGeom>
        </p:spPr>
      </p:pic>
    </p:spTree>
    <p:extLst>
      <p:ext uri="{BB962C8B-B14F-4D97-AF65-F5344CB8AC3E}">
        <p14:creationId xmlns:p14="http://schemas.microsoft.com/office/powerpoint/2010/main" val="617568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4911920" y="572353"/>
            <a:ext cx="476147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Departments</a:t>
            </a:r>
            <a:endParaRPr lang="en-US" sz="24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US" dirty="0" smtClean="0"/>
          </a:p>
          <a:p>
            <a:endParaRPr lang="en-US" dirty="0"/>
          </a:p>
        </p:txBody>
      </p:sp>
      <p:pic>
        <p:nvPicPr>
          <p:cNvPr id="3" name="Picture 2"/>
          <p:cNvPicPr>
            <a:picLocks noChangeAspect="1"/>
          </p:cNvPicPr>
          <p:nvPr/>
        </p:nvPicPr>
        <p:blipFill>
          <a:blip r:embed="rId2"/>
          <a:stretch>
            <a:fillRect/>
          </a:stretch>
        </p:blipFill>
        <p:spPr>
          <a:xfrm>
            <a:off x="4387611" y="2721195"/>
            <a:ext cx="7607874" cy="1412603"/>
          </a:xfrm>
          <a:prstGeom prst="rect">
            <a:avLst/>
          </a:prstGeom>
        </p:spPr>
      </p:pic>
    </p:spTree>
    <p:extLst>
      <p:ext uri="{BB962C8B-B14F-4D97-AF65-F5344CB8AC3E}">
        <p14:creationId xmlns:p14="http://schemas.microsoft.com/office/powerpoint/2010/main" val="421667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effectLst>
                  <a:outerShdw blurRad="38100" dist="38100" dir="2700000" algn="tl">
                    <a:srgbClr val="000000">
                      <a:alpha val="43137"/>
                    </a:srgbClr>
                  </a:outerShdw>
                </a:effectLst>
              </a:rPr>
              <a:t>Total Enrollment: 35,502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Undergraduate: 27,812</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Sponsored: ~230</a:t>
            </a:r>
          </a:p>
        </p:txBody>
      </p:sp>
      <p:sp>
        <p:nvSpPr>
          <p:cNvPr id="3" name="Content Placeholder 2"/>
          <p:cNvSpPr>
            <a:spLocks noGrp="1"/>
          </p:cNvSpPr>
          <p:nvPr>
            <p:ph sz="half" idx="1"/>
          </p:nvPr>
        </p:nvSpPr>
        <p:spPr>
          <a:xfrm>
            <a:off x="5120879" y="803188"/>
            <a:ext cx="6269591" cy="4525557"/>
          </a:xfrm>
        </p:spPr>
        <p:txBody>
          <a:bodyPr>
            <a:normAutofit fontScale="92500" lnSpcReduction="20000"/>
          </a:bodyPr>
          <a:lstStyle/>
          <a:p>
            <a:r>
              <a:rPr lang="en-US" dirty="0" smtClean="0"/>
              <a:t>Government-140 Students</a:t>
            </a:r>
          </a:p>
          <a:p>
            <a:pPr lvl="1"/>
            <a:r>
              <a:rPr lang="en-US" dirty="0"/>
              <a:t>Department of Rehabilitation</a:t>
            </a:r>
          </a:p>
          <a:p>
            <a:pPr lvl="1"/>
            <a:r>
              <a:rPr lang="en-US" dirty="0"/>
              <a:t>Department of Defense- Army, Navy, Air Force</a:t>
            </a:r>
          </a:p>
          <a:p>
            <a:pPr lvl="1"/>
            <a:r>
              <a:rPr lang="en-US" dirty="0"/>
              <a:t>VA Vocational Rehabilitation</a:t>
            </a:r>
          </a:p>
          <a:p>
            <a:r>
              <a:rPr lang="en-US" dirty="0" smtClean="0"/>
              <a:t>International-50 Students</a:t>
            </a:r>
          </a:p>
          <a:p>
            <a:pPr lvl="1"/>
            <a:r>
              <a:rPr lang="en-US" dirty="0" smtClean="0"/>
              <a:t>Saudi Arabia</a:t>
            </a:r>
          </a:p>
          <a:p>
            <a:pPr lvl="1"/>
            <a:r>
              <a:rPr lang="en-US" dirty="0" smtClean="0"/>
              <a:t>United Arab Emirates</a:t>
            </a:r>
          </a:p>
          <a:p>
            <a:pPr lvl="1"/>
            <a:r>
              <a:rPr lang="en-US" dirty="0" smtClean="0"/>
              <a:t>Malaysia</a:t>
            </a:r>
          </a:p>
          <a:p>
            <a:pPr lvl="1"/>
            <a:r>
              <a:rPr lang="en-US" dirty="0" smtClean="0"/>
              <a:t>Thai Embassy</a:t>
            </a:r>
          </a:p>
          <a:p>
            <a:r>
              <a:rPr lang="en-US" dirty="0" smtClean="0"/>
              <a:t>University-35 Students</a:t>
            </a:r>
          </a:p>
          <a:p>
            <a:pPr lvl="1"/>
            <a:r>
              <a:rPr lang="en-US" dirty="0" smtClean="0"/>
              <a:t>Stanford</a:t>
            </a:r>
          </a:p>
          <a:p>
            <a:pPr lvl="1"/>
            <a:r>
              <a:rPr lang="en-US" dirty="0" smtClean="0"/>
              <a:t>Vanderbilt</a:t>
            </a:r>
          </a:p>
          <a:p>
            <a:pPr lvl="1"/>
            <a:r>
              <a:rPr lang="en-US" dirty="0" smtClean="0"/>
              <a:t>Johns Hopkins</a:t>
            </a:r>
          </a:p>
        </p:txBody>
      </p:sp>
      <p:sp>
        <p:nvSpPr>
          <p:cNvPr id="9" name="Content Placeholder 8"/>
          <p:cNvSpPr>
            <a:spLocks noGrp="1"/>
          </p:cNvSpPr>
          <p:nvPr>
            <p:ph sz="half" idx="2"/>
          </p:nvPr>
        </p:nvSpPr>
        <p:spPr>
          <a:xfrm>
            <a:off x="5120879" y="4981905"/>
            <a:ext cx="3888919" cy="1061544"/>
          </a:xfrm>
          <a:ln>
            <a:solidFill>
              <a:schemeClr val="accent1"/>
            </a:solidFill>
          </a:ln>
        </p:spPr>
        <p:txBody>
          <a:bodyPr>
            <a:normAutofit fontScale="92500" lnSpcReduction="20000"/>
          </a:bodyPr>
          <a:lstStyle/>
          <a:p>
            <a:r>
              <a:rPr lang="en-US" dirty="0" smtClean="0"/>
              <a:t>Spring 2019: 60-65 Sponsors</a:t>
            </a:r>
          </a:p>
          <a:p>
            <a:r>
              <a:rPr lang="en-US" dirty="0" smtClean="0"/>
              <a:t>Billing: $4 million</a:t>
            </a:r>
          </a:p>
          <a:p>
            <a:pPr lvl="1"/>
            <a:r>
              <a:rPr lang="en-US" dirty="0" smtClean="0"/>
              <a:t>Includes VA 33 &amp; Graduates</a:t>
            </a:r>
            <a:endParaRPr lang="en-US" dirty="0"/>
          </a:p>
        </p:txBody>
      </p:sp>
      <p:sp>
        <p:nvSpPr>
          <p:cNvPr id="4" name="TextBox 3"/>
          <p:cNvSpPr txBox="1"/>
          <p:nvPr/>
        </p:nvSpPr>
        <p:spPr>
          <a:xfrm>
            <a:off x="1179241" y="1704110"/>
            <a:ext cx="2917767" cy="553998"/>
          </a:xfrm>
          <a:prstGeom prst="rect">
            <a:avLst/>
          </a:prstGeom>
          <a:noFill/>
        </p:spPr>
        <p:txBody>
          <a:bodyPr wrap="square" rtlCol="0">
            <a:spAutoFit/>
          </a:bodyPr>
          <a:lstStyle/>
          <a:p>
            <a:pPr algn="ctr"/>
            <a:r>
              <a:rPr lang="en-US" sz="3000" b="1" dirty="0">
                <a:solidFill>
                  <a:schemeClr val="bg1"/>
                </a:solidFill>
                <a:latin typeface="+mj-lt"/>
              </a:rPr>
              <a:t>UC San Diego</a:t>
            </a:r>
          </a:p>
        </p:txBody>
      </p:sp>
    </p:spTree>
    <p:extLst>
      <p:ext uri="{BB962C8B-B14F-4D97-AF65-F5344CB8AC3E}">
        <p14:creationId xmlns:p14="http://schemas.microsoft.com/office/powerpoint/2010/main" val="2289754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Third-Party Billing Process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Sponsor provides Financial Guarantee</a:t>
            </a:r>
          </a:p>
          <a:p>
            <a:pPr lvl="1"/>
            <a:r>
              <a:rPr lang="en-US" dirty="0" smtClean="0"/>
              <a:t>Duration </a:t>
            </a:r>
            <a:r>
              <a:rPr lang="en-US" dirty="0"/>
              <a:t>of coverage</a:t>
            </a:r>
          </a:p>
          <a:p>
            <a:pPr lvl="1"/>
            <a:r>
              <a:rPr lang="en-US" dirty="0"/>
              <a:t>Items eligible for coverage</a:t>
            </a:r>
          </a:p>
          <a:p>
            <a:pPr lvl="1"/>
            <a:r>
              <a:rPr lang="en-US" dirty="0"/>
              <a:t>Direct contact </a:t>
            </a:r>
            <a:r>
              <a:rPr lang="en-US" dirty="0" smtClean="0"/>
              <a:t>information</a:t>
            </a:r>
          </a:p>
          <a:p>
            <a:r>
              <a:rPr lang="en-US" dirty="0" smtClean="0"/>
              <a:t>Student completes Direct Billing Authorization</a:t>
            </a:r>
          </a:p>
          <a:p>
            <a:r>
              <a:rPr lang="en-US" dirty="0" smtClean="0"/>
              <a:t>Contract </a:t>
            </a:r>
            <a:r>
              <a:rPr lang="en-US" dirty="0"/>
              <a:t>created in AR</a:t>
            </a:r>
          </a:p>
          <a:p>
            <a:pPr lvl="1"/>
            <a:r>
              <a:rPr lang="en-US" dirty="0"/>
              <a:t>Waiver applied for all terms covered by </a:t>
            </a:r>
            <a:r>
              <a:rPr lang="en-US" dirty="0" smtClean="0"/>
              <a:t>sponsorship</a:t>
            </a:r>
          </a:p>
          <a:p>
            <a:r>
              <a:rPr lang="en-US" dirty="0" smtClean="0"/>
              <a:t>Sponsor invoiced directly after add/drop date</a:t>
            </a:r>
          </a:p>
          <a:p>
            <a:r>
              <a:rPr lang="en-US" dirty="0" smtClean="0"/>
              <a:t>Payment received and posted to Third Party AR account</a:t>
            </a:r>
          </a:p>
        </p:txBody>
      </p:sp>
      <p:sp>
        <p:nvSpPr>
          <p:cNvPr id="4" name="TextBox 3"/>
          <p:cNvSpPr txBox="1"/>
          <p:nvPr/>
        </p:nvSpPr>
        <p:spPr>
          <a:xfrm>
            <a:off x="1179241" y="1704110"/>
            <a:ext cx="2917767" cy="553998"/>
          </a:xfrm>
          <a:prstGeom prst="rect">
            <a:avLst/>
          </a:prstGeom>
          <a:noFill/>
        </p:spPr>
        <p:txBody>
          <a:bodyPr wrap="square" rtlCol="0">
            <a:spAutoFit/>
          </a:bodyPr>
          <a:lstStyle/>
          <a:p>
            <a:pPr algn="ctr"/>
            <a:r>
              <a:rPr lang="en-US" sz="3000" b="1" dirty="0">
                <a:solidFill>
                  <a:schemeClr val="bg1"/>
                </a:solidFill>
                <a:latin typeface="+mj-lt"/>
              </a:rPr>
              <a:t>UC San Diego</a:t>
            </a:r>
          </a:p>
        </p:txBody>
      </p:sp>
    </p:spTree>
    <p:extLst>
      <p:ext uri="{BB962C8B-B14F-4D97-AF65-F5344CB8AC3E}">
        <p14:creationId xmlns:p14="http://schemas.microsoft.com/office/powerpoint/2010/main" val="3781187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2662" r="2062"/>
          <a:stretch/>
        </p:blipFill>
        <p:spPr>
          <a:xfrm>
            <a:off x="-21022" y="2459421"/>
            <a:ext cx="6064470" cy="4398579"/>
          </a:xfr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219" b="3601"/>
          <a:stretch/>
        </p:blipFill>
        <p:spPr>
          <a:xfrm>
            <a:off x="5969877" y="0"/>
            <a:ext cx="6222124" cy="68580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4811" b="21476"/>
          <a:stretch/>
        </p:blipFill>
        <p:spPr>
          <a:xfrm>
            <a:off x="0" y="0"/>
            <a:ext cx="5969877" cy="2459421"/>
          </a:xfrm>
          <a:prstGeom prst="rect">
            <a:avLst/>
          </a:prstGeom>
        </p:spPr>
      </p:pic>
    </p:spTree>
    <p:extLst>
      <p:ext uri="{BB962C8B-B14F-4D97-AF65-F5344CB8AC3E}">
        <p14:creationId xmlns:p14="http://schemas.microsoft.com/office/powerpoint/2010/main" val="3606450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237" y="1801188"/>
            <a:ext cx="8679915" cy="1748729"/>
          </a:xfrm>
        </p:spPr>
        <p:txBody>
          <a:bodyPr/>
          <a:lstStyle/>
          <a:p>
            <a:r>
              <a:rPr lang="en-US" dirty="0" smtClean="0"/>
              <a:t>Third-Party Billing Strategies and Solutions</a:t>
            </a:r>
            <a:endParaRPr lang="en-US" dirty="0"/>
          </a:p>
        </p:txBody>
      </p:sp>
      <p:sp>
        <p:nvSpPr>
          <p:cNvPr id="3" name="Subtitle 2"/>
          <p:cNvSpPr>
            <a:spLocks noGrp="1"/>
          </p:cNvSpPr>
          <p:nvPr>
            <p:ph type="subTitle" idx="1"/>
          </p:nvPr>
        </p:nvSpPr>
        <p:spPr>
          <a:xfrm>
            <a:off x="1765725" y="3699641"/>
            <a:ext cx="8673427" cy="1645447"/>
          </a:xfrm>
        </p:spPr>
        <p:txBody>
          <a:bodyPr>
            <a:noAutofit/>
          </a:bodyPr>
          <a:lstStyle/>
          <a:p>
            <a:r>
              <a:rPr lang="en-US" sz="2400" dirty="0" smtClean="0">
                <a:effectLst>
                  <a:outerShdw blurRad="38100" dist="38100" dir="2700000" algn="tl">
                    <a:srgbClr val="000000">
                      <a:alpha val="43137"/>
                    </a:srgbClr>
                  </a:outerShdw>
                </a:effectLst>
                <a:latin typeface="+mj-lt"/>
              </a:rPr>
              <a:t>Robyn </a:t>
            </a:r>
            <a:r>
              <a:rPr lang="en-US" sz="2400" dirty="0">
                <a:effectLst>
                  <a:outerShdw blurRad="38100" dist="38100" dir="2700000" algn="tl">
                    <a:srgbClr val="000000">
                      <a:alpha val="43137"/>
                    </a:srgbClr>
                  </a:outerShdw>
                </a:effectLst>
                <a:latin typeface="+mj-lt"/>
              </a:rPr>
              <a:t>Bongartz, Wichita State University</a:t>
            </a:r>
          </a:p>
          <a:p>
            <a:r>
              <a:rPr lang="en-US" sz="2400" dirty="0">
                <a:effectLst>
                  <a:outerShdw blurRad="38100" dist="38100" dir="2700000" algn="tl">
                    <a:srgbClr val="000000">
                      <a:alpha val="43137"/>
                    </a:srgbClr>
                  </a:outerShdw>
                </a:effectLst>
                <a:latin typeface="+mj-lt"/>
              </a:rPr>
              <a:t>Leena Abonasser, UC San Diego</a:t>
            </a:r>
          </a:p>
          <a:p>
            <a:r>
              <a:rPr lang="en-US" sz="2400" dirty="0">
                <a:effectLst>
                  <a:outerShdw blurRad="38100" dist="38100" dir="2700000" algn="tl">
                    <a:srgbClr val="000000">
                      <a:alpha val="43137"/>
                    </a:srgbClr>
                  </a:outerShdw>
                </a:effectLst>
                <a:latin typeface="+mj-lt"/>
              </a:rPr>
              <a:t>Carol </a:t>
            </a:r>
            <a:r>
              <a:rPr lang="en-US" sz="2400" dirty="0" err="1">
                <a:effectLst>
                  <a:outerShdw blurRad="38100" dist="38100" dir="2700000" algn="tl">
                    <a:srgbClr val="000000">
                      <a:alpha val="43137"/>
                    </a:srgbClr>
                  </a:outerShdw>
                </a:effectLst>
                <a:latin typeface="+mj-lt"/>
              </a:rPr>
              <a:t>Imper</a:t>
            </a:r>
            <a:r>
              <a:rPr lang="en-US" sz="2400" dirty="0">
                <a:effectLst>
                  <a:outerShdw blurRad="38100" dist="38100" dir="2700000" algn="tl">
                    <a:srgbClr val="000000">
                      <a:alpha val="43137"/>
                    </a:srgbClr>
                  </a:outerShdw>
                </a:effectLst>
                <a:latin typeface="+mj-lt"/>
              </a:rPr>
              <a:t>, Santa Clara University</a:t>
            </a:r>
          </a:p>
        </p:txBody>
      </p:sp>
      <p:sp>
        <p:nvSpPr>
          <p:cNvPr id="4" name="Rectangle 3"/>
          <p:cNvSpPr/>
          <p:nvPr/>
        </p:nvSpPr>
        <p:spPr>
          <a:xfrm>
            <a:off x="5325103" y="1390667"/>
            <a:ext cx="1567865" cy="400110"/>
          </a:xfrm>
          <a:prstGeom prst="rect">
            <a:avLst/>
          </a:prstGeom>
        </p:spPr>
        <p:txBody>
          <a:bodyPr wrap="none">
            <a:spAutoFit/>
          </a:bodyPr>
          <a:lstStyle/>
          <a:p>
            <a:r>
              <a:rPr lang="en-US" sz="2000" b="1" dirty="0">
                <a:solidFill>
                  <a:schemeClr val="bg1"/>
                </a:solidFill>
                <a:latin typeface="+mj-lt"/>
              </a:rPr>
              <a:t>May 15, 2019</a:t>
            </a:r>
          </a:p>
        </p:txBody>
      </p:sp>
    </p:spTree>
    <p:extLst>
      <p:ext uri="{BB962C8B-B14F-4D97-AF65-F5344CB8AC3E}">
        <p14:creationId xmlns:p14="http://schemas.microsoft.com/office/powerpoint/2010/main" val="1965975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822" t="1840" r="1835" b="1763"/>
          <a:stretch/>
        </p:blipFill>
        <p:spPr>
          <a:xfrm>
            <a:off x="0" y="0"/>
            <a:ext cx="6074979" cy="68580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92" r="6067"/>
          <a:stretch/>
        </p:blipFill>
        <p:spPr>
          <a:xfrm>
            <a:off x="6074979" y="0"/>
            <a:ext cx="6117021" cy="6858000"/>
          </a:xfrm>
          <a:prstGeom prst="rect">
            <a:avLst/>
          </a:prstGeom>
        </p:spPr>
      </p:pic>
    </p:spTree>
    <p:extLst>
      <p:ext uri="{BB962C8B-B14F-4D97-AF65-F5344CB8AC3E}">
        <p14:creationId xmlns:p14="http://schemas.microsoft.com/office/powerpoint/2010/main" val="3273463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49593" y="124691"/>
            <a:ext cx="5407896" cy="662047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358776" y="124691"/>
            <a:ext cx="5435195" cy="6620475"/>
          </a:xfrm>
          <a:prstGeom prst="rect">
            <a:avLst/>
          </a:prstGeom>
          <a:ln>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8013" y="2895546"/>
            <a:ext cx="775517" cy="1246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684" y="3020175"/>
            <a:ext cx="568035" cy="12582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2" y="3138639"/>
            <a:ext cx="626564" cy="131988"/>
          </a:xfrm>
          <a:prstGeom prst="rect">
            <a:avLst/>
          </a:prstGeom>
        </p:spPr>
      </p:pic>
    </p:spTree>
    <p:extLst>
      <p:ext uri="{BB962C8B-B14F-4D97-AF65-F5344CB8AC3E}">
        <p14:creationId xmlns:p14="http://schemas.microsoft.com/office/powerpoint/2010/main" val="174910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n-US"/>
          </a:p>
        </p:txBody>
      </p:sp>
      <p:sp>
        <p:nvSpPr>
          <p:cNvPr id="10" name="Subtitle 9"/>
          <p:cNvSpPr>
            <a:spLocks noGrp="1"/>
          </p:cNvSpPr>
          <p:nvPr>
            <p:ph type="subTitle" idx="1"/>
          </p:nvPr>
        </p:nvSpPr>
        <p:spPr/>
        <p:txBody>
          <a:bodyPr/>
          <a:lstStyle/>
          <a:p>
            <a:endParaRPr lang="en-US"/>
          </a:p>
        </p:txBody>
      </p:sp>
      <p:pic>
        <p:nvPicPr>
          <p:cNvPr id="11" name="Picture 10"/>
          <p:cNvPicPr>
            <a:picLocks noChangeAspect="1"/>
          </p:cNvPicPr>
          <p:nvPr/>
        </p:nvPicPr>
        <p:blipFill>
          <a:blip r:embed="rId3"/>
          <a:stretch>
            <a:fillRect/>
          </a:stretch>
        </p:blipFill>
        <p:spPr>
          <a:xfrm>
            <a:off x="151427" y="561861"/>
            <a:ext cx="11880294" cy="5750804"/>
          </a:xfrm>
          <a:prstGeom prst="rect">
            <a:avLst/>
          </a:prstGeom>
          <a:ln>
            <a:solidFill>
              <a:schemeClr val="tx1"/>
            </a:solidFill>
          </a:ln>
        </p:spPr>
      </p:pic>
    </p:spTree>
    <p:extLst>
      <p:ext uri="{BB962C8B-B14F-4D97-AF65-F5344CB8AC3E}">
        <p14:creationId xmlns:p14="http://schemas.microsoft.com/office/powerpoint/2010/main" val="3363443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844673" y="119308"/>
            <a:ext cx="5162996" cy="6611937"/>
          </a:xfrm>
          <a:prstGeom prst="rect">
            <a:avLst/>
          </a:prstGeom>
          <a:ln>
            <a:solidFill>
              <a:schemeClr val="tx1"/>
            </a:solidFill>
          </a:ln>
        </p:spPr>
      </p:pic>
      <p:sp>
        <p:nvSpPr>
          <p:cNvPr id="24" name="Title 23"/>
          <p:cNvSpPr>
            <a:spLocks noGrp="1"/>
          </p:cNvSpPr>
          <p:nvPr>
            <p:ph type="title"/>
          </p:nvPr>
        </p:nvSpPr>
        <p:spPr/>
        <p:txBody>
          <a:bodyPr/>
          <a:lstStyle/>
          <a:p>
            <a:r>
              <a:rPr lang="en-US" dirty="0" smtClean="0">
                <a:effectLst>
                  <a:outerShdw blurRad="38100" dist="38100" dir="2700000" algn="tl">
                    <a:srgbClr val="000000">
                      <a:alpha val="43137"/>
                    </a:srgbClr>
                  </a:outerShdw>
                </a:effectLst>
              </a:rPr>
              <a:t>Invoice Example</a:t>
            </a:r>
            <a:endParaRPr lang="en-US" dirty="0">
              <a:effectLst>
                <a:outerShdw blurRad="38100" dist="38100" dir="2700000" algn="tl">
                  <a:srgbClr val="000000">
                    <a:alpha val="43137"/>
                  </a:srgbClr>
                </a:outerShdw>
              </a:effectLst>
            </a:endParaRPr>
          </a:p>
        </p:txBody>
      </p:sp>
      <p:sp>
        <p:nvSpPr>
          <p:cNvPr id="4" name="TextBox 3"/>
          <p:cNvSpPr txBox="1"/>
          <p:nvPr/>
        </p:nvSpPr>
        <p:spPr>
          <a:xfrm>
            <a:off x="1179241" y="1704110"/>
            <a:ext cx="2917767" cy="553998"/>
          </a:xfrm>
          <a:prstGeom prst="rect">
            <a:avLst/>
          </a:prstGeom>
          <a:noFill/>
        </p:spPr>
        <p:txBody>
          <a:bodyPr wrap="square" rtlCol="0">
            <a:spAutoFit/>
          </a:bodyPr>
          <a:lstStyle/>
          <a:p>
            <a:pPr algn="ctr"/>
            <a:r>
              <a:rPr lang="en-US" sz="3000" b="1" dirty="0">
                <a:solidFill>
                  <a:schemeClr val="bg1"/>
                </a:solidFill>
                <a:latin typeface="+mj-lt"/>
              </a:rPr>
              <a:t>UC San Diego</a:t>
            </a:r>
          </a:p>
        </p:txBody>
      </p:sp>
    </p:spTree>
    <p:extLst>
      <p:ext uri="{BB962C8B-B14F-4D97-AF65-F5344CB8AC3E}">
        <p14:creationId xmlns:p14="http://schemas.microsoft.com/office/powerpoint/2010/main" val="77614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88632" y="2352025"/>
            <a:ext cx="3501197" cy="2009767"/>
          </a:xfrm>
        </p:spPr>
        <p:txBody>
          <a:bodyPr/>
          <a:lstStyle/>
          <a:p>
            <a:r>
              <a:rPr lang="en-US" sz="4000" dirty="0" smtClean="0">
                <a:effectLst>
                  <a:outerShdw blurRad="38100" dist="38100" dir="2700000" algn="tl">
                    <a:srgbClr val="000000">
                      <a:alpha val="43137"/>
                    </a:srgbClr>
                  </a:outerShdw>
                </a:effectLst>
              </a:rPr>
              <a:t>Third-Party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Tips &amp; Tricks</a:t>
            </a:r>
            <a:r>
              <a:rPr lang="en-US" dirty="0" smtClean="0"/>
              <a:t/>
            </a:r>
            <a:br>
              <a:rPr lang="en-US" dirty="0" smtClean="0"/>
            </a:br>
            <a:endParaRPr lang="en-US" dirty="0"/>
          </a:p>
        </p:txBody>
      </p:sp>
      <p:sp>
        <p:nvSpPr>
          <p:cNvPr id="12" name="Content Placeholder 11"/>
          <p:cNvSpPr>
            <a:spLocks noGrp="1"/>
          </p:cNvSpPr>
          <p:nvPr>
            <p:ph idx="1"/>
          </p:nvPr>
        </p:nvSpPr>
        <p:spPr>
          <a:xfrm>
            <a:off x="5186309" y="802808"/>
            <a:ext cx="6143843" cy="4998901"/>
          </a:xfrm>
        </p:spPr>
        <p:txBody>
          <a:bodyPr/>
          <a:lstStyle/>
          <a:p>
            <a:r>
              <a:rPr lang="en-US" dirty="0" smtClean="0"/>
              <a:t>Student awareness</a:t>
            </a:r>
          </a:p>
          <a:p>
            <a:pPr lvl="1"/>
            <a:r>
              <a:rPr lang="en-US" dirty="0" smtClean="0"/>
              <a:t>Charges ineligible for coverage</a:t>
            </a:r>
          </a:p>
          <a:p>
            <a:pPr lvl="1"/>
            <a:r>
              <a:rPr lang="en-US" dirty="0" smtClean="0"/>
              <a:t>Account holds</a:t>
            </a:r>
          </a:p>
          <a:p>
            <a:r>
              <a:rPr lang="en-US" dirty="0" smtClean="0"/>
              <a:t>Process partner involvement</a:t>
            </a:r>
          </a:p>
          <a:p>
            <a:pPr lvl="1"/>
            <a:r>
              <a:rPr lang="en-US" dirty="0" smtClean="0"/>
              <a:t>Financial Aid, Registrar, International Students &amp; Programs Office, Graduate Division</a:t>
            </a:r>
          </a:p>
          <a:p>
            <a:r>
              <a:rPr lang="en-US" dirty="0" smtClean="0"/>
              <a:t>Revoked sponsorship</a:t>
            </a:r>
          </a:p>
          <a:p>
            <a:pPr lvl="1"/>
            <a:r>
              <a:rPr lang="en-US" dirty="0" smtClean="0"/>
              <a:t>Collections</a:t>
            </a:r>
          </a:p>
          <a:p>
            <a:r>
              <a:rPr lang="en-US" dirty="0" smtClean="0"/>
              <a:t>Online Reference</a:t>
            </a:r>
          </a:p>
          <a:p>
            <a:pPr lvl="1"/>
            <a:r>
              <a:rPr lang="en-US" dirty="0">
                <a:hlinkClick r:id="rId3"/>
              </a:rPr>
              <a:t>https://students.ucsd.edu/sponsor/sfs/third-party.html</a:t>
            </a:r>
            <a:endParaRPr lang="en-US" dirty="0" smtClean="0"/>
          </a:p>
        </p:txBody>
      </p:sp>
      <p:pic>
        <p:nvPicPr>
          <p:cNvPr id="5" name="Picture 4"/>
          <p:cNvPicPr>
            <a:picLocks noChangeAspect="1"/>
          </p:cNvPicPr>
          <p:nvPr/>
        </p:nvPicPr>
        <p:blipFill>
          <a:blip r:embed="rId4"/>
          <a:stretch>
            <a:fillRect/>
          </a:stretch>
        </p:blipFill>
        <p:spPr>
          <a:xfrm>
            <a:off x="4536974" y="5493132"/>
            <a:ext cx="6057900" cy="1247775"/>
          </a:xfrm>
          <a:prstGeom prst="rect">
            <a:avLst/>
          </a:prstGeom>
        </p:spPr>
      </p:pic>
    </p:spTree>
    <p:extLst>
      <p:ext uri="{BB962C8B-B14F-4D97-AF65-F5344CB8AC3E}">
        <p14:creationId xmlns:p14="http://schemas.microsoft.com/office/powerpoint/2010/main" val="329736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606425" y="1004955"/>
            <a:ext cx="10793413" cy="5027477"/>
          </a:xfrm>
          <a:prstGeom prst="rect">
            <a:avLst/>
          </a:prstGeom>
        </p:spPr>
      </p:pic>
    </p:spTree>
    <p:extLst>
      <p:ext uri="{BB962C8B-B14F-4D97-AF65-F5344CB8AC3E}">
        <p14:creationId xmlns:p14="http://schemas.microsoft.com/office/powerpoint/2010/main" val="1878255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27512" y="78712"/>
            <a:ext cx="10390909" cy="6664395"/>
          </a:xfrm>
          <a:prstGeom prst="rect">
            <a:avLst/>
          </a:prstGeom>
        </p:spPr>
      </p:pic>
    </p:spTree>
    <p:extLst>
      <p:ext uri="{BB962C8B-B14F-4D97-AF65-F5344CB8AC3E}">
        <p14:creationId xmlns:p14="http://schemas.microsoft.com/office/powerpoint/2010/main" val="3555637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27512" y="456200"/>
            <a:ext cx="10806072" cy="6243891"/>
          </a:xfrm>
          <a:prstGeom prst="rect">
            <a:avLst/>
          </a:prstGeom>
        </p:spPr>
      </p:pic>
    </p:spTree>
    <p:extLst>
      <p:ext uri="{BB962C8B-B14F-4D97-AF65-F5344CB8AC3E}">
        <p14:creationId xmlns:p14="http://schemas.microsoft.com/office/powerpoint/2010/main" val="3323106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581891" y="805264"/>
            <a:ext cx="10829822" cy="5232091"/>
          </a:xfrm>
          <a:prstGeom prst="rect">
            <a:avLst/>
          </a:prstGeom>
        </p:spPr>
      </p:pic>
    </p:spTree>
    <p:extLst>
      <p:ext uri="{BB962C8B-B14F-4D97-AF65-F5344CB8AC3E}">
        <p14:creationId xmlns:p14="http://schemas.microsoft.com/office/powerpoint/2010/main" val="1681766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237" y="173133"/>
            <a:ext cx="8679915" cy="1748729"/>
          </a:xfrm>
        </p:spPr>
        <p:txBody>
          <a:bodyPr/>
          <a:lstStyle/>
          <a:p>
            <a:r>
              <a:rPr lang="en-US" b="1" dirty="0" smtClean="0"/>
              <a:t>Contact Us!</a:t>
            </a:r>
            <a:endParaRPr lang="en-US" b="1" dirty="0"/>
          </a:p>
        </p:txBody>
      </p:sp>
      <p:sp>
        <p:nvSpPr>
          <p:cNvPr id="3" name="Subtitle 2"/>
          <p:cNvSpPr>
            <a:spLocks noGrp="1"/>
          </p:cNvSpPr>
          <p:nvPr>
            <p:ph type="subTitle" idx="1"/>
          </p:nvPr>
        </p:nvSpPr>
        <p:spPr>
          <a:xfrm>
            <a:off x="1759237" y="2039008"/>
            <a:ext cx="4984463" cy="3189848"/>
          </a:xfrm>
          <a:ln>
            <a:solidFill>
              <a:schemeClr val="tx1"/>
            </a:solidFill>
          </a:ln>
        </p:spPr>
        <p:txBody>
          <a:bodyPr>
            <a:noAutofit/>
          </a:bodyPr>
          <a:lstStyle/>
          <a:p>
            <a:pPr algn="l"/>
            <a:endParaRPr lang="en-US" sz="2000" dirty="0" smtClean="0">
              <a:effectLst>
                <a:outerShdw blurRad="38100" dist="38100" dir="2700000" algn="tl">
                  <a:srgbClr val="000000">
                    <a:alpha val="43137"/>
                  </a:srgbClr>
                </a:outerShdw>
              </a:effectLst>
            </a:endParaRPr>
          </a:p>
          <a:p>
            <a:pPr algn="l"/>
            <a:r>
              <a:rPr lang="en-US" sz="2000" dirty="0" smtClean="0">
                <a:effectLst>
                  <a:outerShdw blurRad="38100" dist="38100" dir="2700000" algn="tl">
                    <a:srgbClr val="000000">
                      <a:alpha val="43137"/>
                    </a:srgbClr>
                  </a:outerShdw>
                </a:effectLst>
              </a:rPr>
              <a:t>Robyn </a:t>
            </a:r>
            <a:r>
              <a:rPr lang="en-US" sz="2000" dirty="0">
                <a:effectLst>
                  <a:outerShdw blurRad="38100" dist="38100" dir="2700000" algn="tl">
                    <a:srgbClr val="000000">
                      <a:alpha val="43137"/>
                    </a:srgbClr>
                  </a:outerShdw>
                </a:effectLst>
              </a:rPr>
              <a:t>Bongartz, Wichita State </a:t>
            </a:r>
            <a:r>
              <a:rPr lang="en-US" sz="2000" dirty="0" smtClean="0">
                <a:effectLst>
                  <a:outerShdw blurRad="38100" dist="38100" dir="2700000" algn="tl">
                    <a:srgbClr val="000000">
                      <a:alpha val="43137"/>
                    </a:srgbClr>
                  </a:outerShdw>
                </a:effectLst>
              </a:rPr>
              <a:t>University</a:t>
            </a:r>
          </a:p>
          <a:p>
            <a:pPr algn="l"/>
            <a:r>
              <a:rPr lang="en-US" sz="2000" dirty="0">
                <a:effectLst>
                  <a:outerShdw blurRad="38100" dist="38100" dir="2700000" algn="tl">
                    <a:srgbClr val="000000">
                      <a:alpha val="43137"/>
                    </a:srgbClr>
                  </a:outerShdw>
                </a:effectLst>
              </a:rPr>
              <a:t>	robyn.bongartz@wichita.edu</a:t>
            </a:r>
          </a:p>
          <a:p>
            <a:pPr algn="l"/>
            <a:r>
              <a:rPr lang="en-US" sz="2000" dirty="0">
                <a:effectLst>
                  <a:outerShdw blurRad="38100" dist="38100" dir="2700000" algn="tl">
                    <a:srgbClr val="000000">
                      <a:alpha val="43137"/>
                    </a:srgbClr>
                  </a:outerShdw>
                </a:effectLst>
              </a:rPr>
              <a:t>Leena Abonasser, UC San </a:t>
            </a:r>
            <a:r>
              <a:rPr lang="en-US" sz="2000" dirty="0" smtClean="0">
                <a:effectLst>
                  <a:outerShdw blurRad="38100" dist="38100" dir="2700000" algn="tl">
                    <a:srgbClr val="000000">
                      <a:alpha val="43137"/>
                    </a:srgbClr>
                  </a:outerShdw>
                </a:effectLst>
              </a:rPr>
              <a:t>Diego</a:t>
            </a:r>
          </a:p>
          <a:p>
            <a:pPr algn="l"/>
            <a:r>
              <a:rPr lang="en-US" sz="2000" dirty="0" smtClean="0">
                <a:effectLst>
                  <a:outerShdw blurRad="38100" dist="38100" dir="2700000" algn="tl">
                    <a:srgbClr val="000000">
                      <a:alpha val="43137"/>
                    </a:srgbClr>
                  </a:outerShdw>
                </a:effectLst>
              </a:rPr>
              <a:t>	labonasser@ucsd.edu</a:t>
            </a:r>
            <a:endParaRPr lang="en-US" sz="2000" dirty="0">
              <a:effectLst>
                <a:outerShdw blurRad="38100" dist="38100" dir="2700000" algn="tl">
                  <a:srgbClr val="000000">
                    <a:alpha val="43137"/>
                  </a:srgbClr>
                </a:outerShdw>
              </a:effectLst>
            </a:endParaRPr>
          </a:p>
          <a:p>
            <a:pPr algn="l"/>
            <a:r>
              <a:rPr lang="en-US" sz="2000" dirty="0">
                <a:effectLst>
                  <a:outerShdw blurRad="38100" dist="38100" dir="2700000" algn="tl">
                    <a:srgbClr val="000000">
                      <a:alpha val="43137"/>
                    </a:srgbClr>
                  </a:outerShdw>
                </a:effectLst>
              </a:rPr>
              <a:t>Carol </a:t>
            </a:r>
            <a:r>
              <a:rPr lang="en-US" sz="2000" dirty="0" err="1">
                <a:effectLst>
                  <a:outerShdw blurRad="38100" dist="38100" dir="2700000" algn="tl">
                    <a:srgbClr val="000000">
                      <a:alpha val="43137"/>
                    </a:srgbClr>
                  </a:outerShdw>
                </a:effectLst>
              </a:rPr>
              <a:t>Imper</a:t>
            </a:r>
            <a:r>
              <a:rPr lang="en-US" sz="2000" dirty="0">
                <a:effectLst>
                  <a:outerShdw blurRad="38100" dist="38100" dir="2700000" algn="tl">
                    <a:srgbClr val="000000">
                      <a:alpha val="43137"/>
                    </a:srgbClr>
                  </a:outerShdw>
                </a:effectLst>
              </a:rPr>
              <a:t>, Santa Clara </a:t>
            </a:r>
            <a:r>
              <a:rPr lang="en-US" sz="2000" dirty="0" smtClean="0">
                <a:effectLst>
                  <a:outerShdw blurRad="38100" dist="38100" dir="2700000" algn="tl">
                    <a:srgbClr val="000000">
                      <a:alpha val="43137"/>
                    </a:srgbClr>
                  </a:outerShdw>
                </a:effectLst>
              </a:rPr>
              <a:t>University</a:t>
            </a:r>
            <a:endParaRPr lang="en-US" sz="2000" dirty="0" smtClean="0"/>
          </a:p>
          <a:p>
            <a:pPr algn="l"/>
            <a:r>
              <a:rPr lang="en-US" sz="2000" dirty="0">
                <a:effectLst>
                  <a:outerShdw blurRad="38100" dist="38100" dir="2700000" algn="tl">
                    <a:srgbClr val="000000">
                      <a:alpha val="43137"/>
                    </a:srgbClr>
                  </a:outerShdw>
                </a:effectLst>
              </a:rPr>
              <a:t>	cimper@scu.edu</a:t>
            </a:r>
          </a:p>
        </p:txBody>
      </p:sp>
      <p:sp>
        <p:nvSpPr>
          <p:cNvPr id="4" name="Subtitle 2"/>
          <p:cNvSpPr txBox="1">
            <a:spLocks/>
          </p:cNvSpPr>
          <p:nvPr/>
        </p:nvSpPr>
        <p:spPr>
          <a:xfrm>
            <a:off x="6743700" y="2039008"/>
            <a:ext cx="3695453" cy="3189848"/>
          </a:xfrm>
          <a:prstGeom prst="rect">
            <a:avLst/>
          </a:prstGeom>
          <a:ln>
            <a:solidFill>
              <a:schemeClr val="tx1"/>
            </a:solidFill>
          </a:ln>
        </p:spPr>
        <p:txBody>
          <a:bodyPr vert="horz" lIns="91440" tIns="0" rIns="91440" bIns="45720" rtlCol="0">
            <a:normAutofit/>
          </a:bodyPr>
          <a:lstStyle>
            <a:lvl1pPr marL="0" indent="0" algn="ctr" defTabSz="914377"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189" indent="0" algn="ctr" defTabSz="914377"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377" indent="0" algn="ctr" defTabSz="914377"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566" indent="0" algn="ctr" defTabSz="914377"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754" indent="0" algn="ctr" defTabSz="914377"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5943" indent="0" algn="ctr" defTabSz="914377"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131" indent="0" algn="ctr" defTabSz="914377"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320" indent="0" algn="ctr" defTabSz="914377"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509" indent="0" algn="ctr" defTabSz="914377"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l"/>
            <a:endParaRPr lang="en-US" dirty="0" smtClean="0">
              <a:effectLst>
                <a:outerShdw blurRad="38100" dist="38100" dir="2700000" algn="tl">
                  <a:srgbClr val="000000">
                    <a:alpha val="43137"/>
                  </a:srgbClr>
                </a:outerShdw>
              </a:effectLst>
            </a:endParaRPr>
          </a:p>
          <a:p>
            <a:pPr algn="l"/>
            <a:r>
              <a:rPr lang="en-US" sz="2000" dirty="0" smtClean="0">
                <a:effectLst>
                  <a:outerShdw blurRad="38100" dist="38100" dir="2700000" algn="tl">
                    <a:srgbClr val="000000">
                      <a:alpha val="43137"/>
                    </a:srgbClr>
                  </a:outerShdw>
                </a:effectLst>
              </a:rPr>
              <a:t>Resources available:</a:t>
            </a:r>
          </a:p>
          <a:p>
            <a:pPr algn="l"/>
            <a:r>
              <a:rPr lang="en-US" sz="2000" dirty="0" smtClean="0">
                <a:effectLst>
                  <a:outerShdw blurRad="38100" dist="38100" dir="2700000" algn="tl">
                    <a:srgbClr val="000000">
                      <a:alpha val="43137"/>
                    </a:srgbClr>
                  </a:outerShdw>
                </a:effectLst>
              </a:rPr>
              <a:t>Sponsor Information Form</a:t>
            </a:r>
          </a:p>
          <a:p>
            <a:pPr algn="l"/>
            <a:r>
              <a:rPr lang="en-US" sz="2000" dirty="0" smtClean="0">
                <a:effectLst>
                  <a:outerShdw blurRad="38100" dist="38100" dir="2700000" algn="tl">
                    <a:srgbClr val="000000">
                      <a:alpha val="43137"/>
                    </a:srgbClr>
                  </a:outerShdw>
                </a:effectLst>
              </a:rPr>
              <a:t>Student Information Form</a:t>
            </a:r>
          </a:p>
          <a:p>
            <a:pPr algn="l"/>
            <a:r>
              <a:rPr lang="en-US" sz="2000" dirty="0" smtClean="0">
                <a:effectLst>
                  <a:outerShdw blurRad="38100" dist="38100" dir="2700000" algn="tl">
                    <a:srgbClr val="000000">
                      <a:alpha val="43137"/>
                    </a:srgbClr>
                  </a:outerShdw>
                </a:effectLst>
              </a:rPr>
              <a:t>Direct Billing Authorization</a:t>
            </a:r>
          </a:p>
          <a:p>
            <a:pPr algn="l"/>
            <a:r>
              <a:rPr lang="en-US" sz="2000" dirty="0" smtClean="0">
                <a:effectLst>
                  <a:outerShdw blurRad="38100" dist="38100" dir="2700000" algn="tl">
                    <a:srgbClr val="000000">
                      <a:alpha val="43137"/>
                    </a:srgbClr>
                  </a:outerShdw>
                </a:effectLst>
              </a:rPr>
              <a:t>Third Party Guidelines</a:t>
            </a:r>
          </a:p>
          <a:p>
            <a:pPr algn="l"/>
            <a:r>
              <a:rPr lang="en-US" sz="2000" dirty="0" smtClean="0">
                <a:effectLst>
                  <a:outerShdw blurRad="38100" dist="38100" dir="2700000" algn="tl">
                    <a:srgbClr val="000000">
                      <a:alpha val="43137"/>
                    </a:srgbClr>
                  </a:outerShdw>
                </a:effectLst>
              </a:rPr>
              <a:t>Student Infographic</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476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6843" y="1949655"/>
            <a:ext cx="4555525" cy="3256981"/>
          </a:xfrm>
        </p:spPr>
        <p:txBody>
          <a:bodyPr/>
          <a:lstStyle/>
          <a:p>
            <a:pPr>
              <a:lnSpc>
                <a:spcPct val="150000"/>
              </a:lnSpc>
            </a:pPr>
            <a:r>
              <a:rPr lang="en-US" sz="2600" dirty="0" smtClean="0">
                <a:latin typeface="Arial" panose="020B0604020202020204" pitchFamily="34" charset="0"/>
                <a:cs typeface="Arial" panose="020B0604020202020204" pitchFamily="34" charset="0"/>
              </a:rPr>
              <a:t>Session Description</a:t>
            </a:r>
          </a:p>
          <a:p>
            <a:pPr>
              <a:lnSpc>
                <a:spcPct val="150000"/>
              </a:lnSpc>
            </a:pPr>
            <a:r>
              <a:rPr lang="en-US" sz="2600" dirty="0" smtClean="0">
                <a:latin typeface="Arial" panose="020B0604020202020204" pitchFamily="34" charset="0"/>
                <a:cs typeface="Arial" panose="020B0604020202020204" pitchFamily="34" charset="0"/>
              </a:rPr>
              <a:t>Introductions</a:t>
            </a:r>
          </a:p>
          <a:p>
            <a:pPr>
              <a:spcBef>
                <a:spcPts val="2400"/>
              </a:spcBef>
            </a:pPr>
            <a:r>
              <a:rPr lang="en-US" sz="2600" dirty="0" smtClean="0">
                <a:latin typeface="Arial" panose="020B0604020202020204" pitchFamily="34" charset="0"/>
                <a:cs typeface="Arial" panose="020B0604020202020204" pitchFamily="34" charset="0"/>
              </a:rPr>
              <a:t>Each School Shares</a:t>
            </a:r>
          </a:p>
          <a:p>
            <a:pPr>
              <a:spcBef>
                <a:spcPts val="2400"/>
              </a:spcBef>
            </a:pPr>
            <a:r>
              <a:rPr lang="en-US" sz="2600" dirty="0" smtClean="0">
                <a:latin typeface="Arial" panose="020B0604020202020204" pitchFamily="34" charset="0"/>
                <a:cs typeface="Arial" panose="020B0604020202020204" pitchFamily="34" charset="0"/>
              </a:rPr>
              <a:t>Questions</a:t>
            </a:r>
          </a:p>
          <a:p>
            <a:pPr marL="0" indent="0">
              <a:buNone/>
            </a:pPr>
            <a:endParaRPr lang="en-US" dirty="0"/>
          </a:p>
        </p:txBody>
      </p:sp>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graphicFrame>
        <p:nvGraphicFramePr>
          <p:cNvPr id="5" name="Object 4"/>
          <p:cNvGraphicFramePr>
            <a:graphicFrameLocks noChangeAspect="1"/>
          </p:cNvGraphicFramePr>
          <p:nvPr>
            <p:extLst>
              <p:ext uri="{D42A27DB-BD31-4B8C-83A1-F6EECF244321}">
                <p14:modId xmlns:p14="http://schemas.microsoft.com/office/powerpoint/2010/main" val="1117396397"/>
              </p:ext>
            </p:extLst>
          </p:nvPr>
        </p:nvGraphicFramePr>
        <p:xfrm>
          <a:off x="9707563" y="4579046"/>
          <a:ext cx="2080429" cy="1892300"/>
        </p:xfrm>
        <a:graphic>
          <a:graphicData uri="http://schemas.openxmlformats.org/presentationml/2006/ole">
            <mc:AlternateContent xmlns:mc="http://schemas.openxmlformats.org/markup-compatibility/2006">
              <mc:Choice xmlns:v="urn:schemas-microsoft-com:vml" Requires="v">
                <p:oleObj spid="_x0000_s1041" name="Clip" r:id="rId3" imgW="3523307" imgH="3468986" progId="MS_ClipArt_Gallery.2">
                  <p:embed/>
                </p:oleObj>
              </mc:Choice>
              <mc:Fallback>
                <p:oleObj name="Clip" r:id="rId3" imgW="3523307" imgH="3468986" progId="MS_ClipArt_Gallery.2">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7563" y="4579046"/>
                        <a:ext cx="2080429" cy="18923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69476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7874" y="2117124"/>
            <a:ext cx="4298851" cy="3674076"/>
          </a:xfrm>
        </p:spPr>
        <p:txBody>
          <a:bodyPr>
            <a:normAutofit lnSpcReduction="10000"/>
          </a:bodyPr>
          <a:lstStyle/>
          <a:p>
            <a:pPr>
              <a:lnSpc>
                <a:spcPct val="150000"/>
              </a:lnSpc>
            </a:pPr>
            <a:r>
              <a:rPr lang="en-US" sz="2600" dirty="0" smtClean="0">
                <a:latin typeface="Arial" panose="020B0604020202020204" pitchFamily="34" charset="0"/>
                <a:cs typeface="Arial" panose="020B0604020202020204" pitchFamily="34" charset="0"/>
              </a:rPr>
              <a:t>Cry</a:t>
            </a:r>
          </a:p>
          <a:p>
            <a:pPr>
              <a:lnSpc>
                <a:spcPct val="150000"/>
              </a:lnSpc>
            </a:pPr>
            <a:r>
              <a:rPr lang="en-US" sz="2600" dirty="0" smtClean="0">
                <a:latin typeface="Arial" panose="020B0604020202020204" pitchFamily="34" charset="0"/>
                <a:cs typeface="Arial" panose="020B0604020202020204" pitchFamily="34" charset="0"/>
              </a:rPr>
              <a:t>Hope</a:t>
            </a:r>
          </a:p>
          <a:p>
            <a:pPr>
              <a:spcBef>
                <a:spcPts val="2400"/>
              </a:spcBef>
            </a:pPr>
            <a:r>
              <a:rPr lang="en-US" sz="2600" dirty="0" smtClean="0">
                <a:latin typeface="Arial" panose="020B0604020202020204" pitchFamily="34" charset="0"/>
                <a:cs typeface="Arial" panose="020B0604020202020204" pitchFamily="34" charset="0"/>
              </a:rPr>
              <a:t>Pray</a:t>
            </a:r>
          </a:p>
          <a:p>
            <a:pPr>
              <a:spcBef>
                <a:spcPts val="2400"/>
              </a:spcBef>
            </a:pPr>
            <a:r>
              <a:rPr lang="en-US" sz="2600" dirty="0" smtClean="0">
                <a:latin typeface="Arial" panose="020B0604020202020204" pitchFamily="34" charset="0"/>
                <a:cs typeface="Arial" panose="020B0604020202020204" pitchFamily="34" charset="0"/>
              </a:rPr>
              <a:t>Beg</a:t>
            </a:r>
          </a:p>
          <a:p>
            <a:pPr>
              <a:spcBef>
                <a:spcPts val="2400"/>
              </a:spcBef>
            </a:pPr>
            <a:r>
              <a:rPr lang="en-US" sz="2600" dirty="0" smtClean="0">
                <a:latin typeface="Arial" panose="020B0604020202020204" pitchFamily="34" charset="0"/>
                <a:cs typeface="Arial" panose="020B0604020202020204" pitchFamily="34" charset="0"/>
              </a:rPr>
              <a:t>Threaten</a:t>
            </a:r>
          </a:p>
          <a:p>
            <a:pPr marL="0" indent="0">
              <a:buNone/>
            </a:pPr>
            <a:endParaRPr lang="en-US" dirty="0"/>
          </a:p>
        </p:txBody>
      </p:sp>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pic>
        <p:nvPicPr>
          <p:cNvPr id="2" name="Picture 1"/>
          <p:cNvPicPr>
            <a:picLocks noChangeAspect="1"/>
          </p:cNvPicPr>
          <p:nvPr/>
        </p:nvPicPr>
        <p:blipFill>
          <a:blip r:embed="rId2"/>
          <a:stretch>
            <a:fillRect/>
          </a:stretch>
        </p:blipFill>
        <p:spPr>
          <a:xfrm>
            <a:off x="9070795" y="680733"/>
            <a:ext cx="2066134" cy="1669192"/>
          </a:xfrm>
          <a:prstGeom prst="rect">
            <a:avLst/>
          </a:prstGeom>
        </p:spPr>
      </p:pic>
      <p:pic>
        <p:nvPicPr>
          <p:cNvPr id="6" name="Picture 5"/>
          <p:cNvPicPr>
            <a:picLocks noChangeAspect="1"/>
          </p:cNvPicPr>
          <p:nvPr/>
        </p:nvPicPr>
        <p:blipFill>
          <a:blip r:embed="rId3"/>
          <a:stretch>
            <a:fillRect/>
          </a:stretch>
        </p:blipFill>
        <p:spPr>
          <a:xfrm>
            <a:off x="10621987" y="4392664"/>
            <a:ext cx="1271716" cy="2066539"/>
          </a:xfrm>
          <a:prstGeom prst="rect">
            <a:avLst/>
          </a:prstGeom>
        </p:spPr>
      </p:pic>
    </p:spTree>
    <p:extLst>
      <p:ext uri="{BB962C8B-B14F-4D97-AF65-F5344CB8AC3E}">
        <p14:creationId xmlns:p14="http://schemas.microsoft.com/office/powerpoint/2010/main" val="28595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3268" y="1749645"/>
            <a:ext cx="3913940" cy="441434"/>
          </a:xfrm>
        </p:spPr>
        <p:txBody>
          <a:bodyPr>
            <a:noAutofit/>
          </a:bodyPr>
          <a:lstStyle/>
          <a:p>
            <a:pPr algn="ctr"/>
            <a:r>
              <a:rPr lang="en-US" sz="3000" b="1" dirty="0" smtClean="0">
                <a:cs typeface="Arial" panose="020B0604020202020204" pitchFamily="34" charset="0"/>
              </a:rPr>
              <a:t>Wichita State University</a:t>
            </a:r>
            <a:endParaRPr lang="en-US" sz="3000" b="1" dirty="0">
              <a:cs typeface="Arial" panose="020B0604020202020204" pitchFamily="34" charset="0"/>
            </a:endParaRPr>
          </a:p>
        </p:txBody>
      </p:sp>
      <p:sp>
        <p:nvSpPr>
          <p:cNvPr id="5" name="Content Placeholder 4"/>
          <p:cNvSpPr>
            <a:spLocks noGrp="1"/>
          </p:cNvSpPr>
          <p:nvPr>
            <p:ph idx="1"/>
          </p:nvPr>
        </p:nvSpPr>
        <p:spPr>
          <a:xfrm>
            <a:off x="5766234" y="1672355"/>
            <a:ext cx="5765930" cy="4686403"/>
          </a:xfrm>
        </p:spPr>
        <p:txBody>
          <a:bodyPr/>
          <a:lstStyle/>
          <a:p>
            <a:r>
              <a:rPr lang="en-US" dirty="0"/>
              <a:t>15,000 students</a:t>
            </a:r>
          </a:p>
          <a:p>
            <a:r>
              <a:rPr lang="en-US" dirty="0"/>
              <a:t>Research institution</a:t>
            </a:r>
          </a:p>
          <a:p>
            <a:r>
              <a:rPr lang="en-US" dirty="0"/>
              <a:t>Combine traditional learning with applied learning</a:t>
            </a:r>
          </a:p>
          <a:p>
            <a:r>
              <a:rPr lang="en-US" dirty="0"/>
              <a:t>Innovation campus</a:t>
            </a:r>
          </a:p>
          <a:p>
            <a:r>
              <a:rPr lang="en-US" dirty="0"/>
              <a:t>Banner ERP</a:t>
            </a:r>
          </a:p>
          <a:p>
            <a:r>
              <a:rPr lang="en-US" dirty="0" err="1"/>
              <a:t>TouchNet</a:t>
            </a:r>
            <a:r>
              <a:rPr lang="en-US" dirty="0"/>
              <a:t> client since 2004</a:t>
            </a:r>
          </a:p>
          <a:p>
            <a:r>
              <a:rPr lang="en-US" dirty="0"/>
              <a:t>60 Sponsors for Student Payments</a:t>
            </a:r>
          </a:p>
          <a:p>
            <a:r>
              <a:rPr lang="en-US" dirty="0"/>
              <a:t>Spring 2019 - $3,661,867.30 (Student)</a:t>
            </a:r>
          </a:p>
          <a:p>
            <a:endParaRPr lang="en-US" dirty="0"/>
          </a:p>
          <a:p>
            <a:endParaRPr lang="en-US" dirty="0"/>
          </a:p>
        </p:txBody>
      </p:sp>
      <p:pic>
        <p:nvPicPr>
          <p:cNvPr id="9" name="Picture 8"/>
          <p:cNvPicPr>
            <a:picLocks noChangeAspect="1"/>
          </p:cNvPicPr>
          <p:nvPr/>
        </p:nvPicPr>
        <p:blipFill>
          <a:blip r:embed="rId2"/>
          <a:stretch>
            <a:fillRect/>
          </a:stretch>
        </p:blipFill>
        <p:spPr>
          <a:xfrm>
            <a:off x="393007" y="2280745"/>
            <a:ext cx="5198495" cy="4078013"/>
          </a:xfrm>
          <a:prstGeom prst="rect">
            <a:avLst/>
          </a:prstGeom>
          <a:ln>
            <a:solidFill>
              <a:schemeClr val="tx1"/>
            </a:solidFill>
          </a:ln>
        </p:spPr>
      </p:pic>
      <p:sp>
        <p:nvSpPr>
          <p:cNvPr id="14" name="TextBox 13"/>
          <p:cNvSpPr txBox="1"/>
          <p:nvPr/>
        </p:nvSpPr>
        <p:spPr>
          <a:xfrm>
            <a:off x="3205655" y="525518"/>
            <a:ext cx="4477406" cy="492443"/>
          </a:xfrm>
          <a:prstGeom prst="rect">
            <a:avLst/>
          </a:prstGeom>
          <a:noFill/>
        </p:spPr>
        <p:txBody>
          <a:bodyPr wrap="square" rtlCol="0">
            <a:spAutoFit/>
          </a:bodyPr>
          <a:lstStyle/>
          <a:p>
            <a:pPr algn="ctr"/>
            <a:r>
              <a:rPr lang="en-US" sz="2600" dirty="0" smtClean="0"/>
              <a:t>Who is Wichita State?</a:t>
            </a:r>
            <a:endParaRPr lang="en-US" sz="2600" dirty="0"/>
          </a:p>
        </p:txBody>
      </p:sp>
    </p:spTree>
    <p:extLst>
      <p:ext uri="{BB962C8B-B14F-4D97-AF65-F5344CB8AC3E}">
        <p14:creationId xmlns:p14="http://schemas.microsoft.com/office/powerpoint/2010/main" val="2604235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2790461" y="474876"/>
            <a:ext cx="707630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WSU’s Form – For Company (information)</a:t>
            </a:r>
            <a:endParaRPr lang="en-US" sz="2400" b="1"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idx="1"/>
          </p:nvPr>
        </p:nvPicPr>
        <p:blipFill>
          <a:blip r:embed="rId2"/>
          <a:stretch>
            <a:fillRect/>
          </a:stretch>
        </p:blipFill>
        <p:spPr>
          <a:xfrm>
            <a:off x="5786981" y="936541"/>
            <a:ext cx="4528093" cy="5726506"/>
          </a:xfrm>
          <a:prstGeom prst="rect">
            <a:avLst/>
          </a:prstGeom>
        </p:spPr>
      </p:pic>
    </p:spTree>
    <p:extLst>
      <p:ext uri="{BB962C8B-B14F-4D97-AF65-F5344CB8AC3E}">
        <p14:creationId xmlns:p14="http://schemas.microsoft.com/office/powerpoint/2010/main" val="3242152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2886713" y="392805"/>
            <a:ext cx="707630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WSU’s Form – For Student (information)</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015039" y="803186"/>
            <a:ext cx="4488692" cy="5935348"/>
          </a:xfrm>
          <a:prstGeom prst="rect">
            <a:avLst/>
          </a:prstGeom>
        </p:spPr>
      </p:pic>
    </p:spTree>
    <p:extLst>
      <p:ext uri="{BB962C8B-B14F-4D97-AF65-F5344CB8AC3E}">
        <p14:creationId xmlns:p14="http://schemas.microsoft.com/office/powerpoint/2010/main" val="1022365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3351934" y="346539"/>
            <a:ext cx="707630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WSU’s Form – For Student (FERPA)</a:t>
            </a:r>
            <a:endParaRPr lang="en-US" sz="2400" b="1"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idx="1"/>
          </p:nvPr>
        </p:nvPicPr>
        <p:blipFill>
          <a:blip r:embed="rId2"/>
          <a:stretch>
            <a:fillRect/>
          </a:stretch>
        </p:blipFill>
        <p:spPr>
          <a:xfrm>
            <a:off x="5587373" y="808203"/>
            <a:ext cx="4615406" cy="5921653"/>
          </a:xfrm>
          <a:prstGeom prst="rect">
            <a:avLst/>
          </a:prstGeom>
        </p:spPr>
      </p:pic>
    </p:spTree>
    <p:extLst>
      <p:ext uri="{BB962C8B-B14F-4D97-AF65-F5344CB8AC3E}">
        <p14:creationId xmlns:p14="http://schemas.microsoft.com/office/powerpoint/2010/main" val="2549739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Third-Party Billing Strategies and Solutions</a:t>
            </a:r>
          </a:p>
        </p:txBody>
      </p:sp>
      <p:sp>
        <p:nvSpPr>
          <p:cNvPr id="12" name="TextBox 11"/>
          <p:cNvSpPr txBox="1"/>
          <p:nvPr/>
        </p:nvSpPr>
        <p:spPr>
          <a:xfrm>
            <a:off x="4722812" y="363127"/>
            <a:ext cx="2957384"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WSU’s Challenges</a:t>
            </a:r>
            <a:endParaRPr lang="en-US" sz="2400" b="1"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5165558" y="1728249"/>
            <a:ext cx="6488834" cy="3699794"/>
          </a:xfrm>
        </p:spPr>
        <p:txBody>
          <a:bodyPr/>
          <a:lstStyle/>
          <a:p>
            <a:r>
              <a:rPr lang="en-US" dirty="0" smtClean="0"/>
              <a:t>Time-consuming manual billing and payment process for Third Party transactions</a:t>
            </a:r>
          </a:p>
          <a:p>
            <a:r>
              <a:rPr lang="en-US" dirty="0" smtClean="0"/>
              <a:t>Excessive paper handling</a:t>
            </a:r>
          </a:p>
          <a:p>
            <a:r>
              <a:rPr lang="en-US" dirty="0" smtClean="0"/>
              <a:t>Periodic statements cumbersome to manage</a:t>
            </a:r>
          </a:p>
          <a:p>
            <a:r>
              <a:rPr lang="en-US" dirty="0" smtClean="0"/>
              <a:t>Excessive communication with sponsors required to resolve billing questions</a:t>
            </a:r>
          </a:p>
          <a:p>
            <a:r>
              <a:rPr lang="en-US" dirty="0" smtClean="0"/>
              <a:t>Limited IT resources for specific billing requests</a:t>
            </a:r>
            <a:endParaRPr lang="en-US" dirty="0"/>
          </a:p>
        </p:txBody>
      </p:sp>
    </p:spTree>
    <p:extLst>
      <p:ext uri="{BB962C8B-B14F-4D97-AF65-F5344CB8AC3E}">
        <p14:creationId xmlns:p14="http://schemas.microsoft.com/office/powerpoint/2010/main" val="1942265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724</TotalTime>
  <Words>651</Words>
  <Application>Microsoft Office PowerPoint</Application>
  <PresentationFormat>Widescreen</PresentationFormat>
  <Paragraphs>175</Paragraphs>
  <Slides>29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Calibri Light</vt:lpstr>
      <vt:lpstr>Rockwell</vt:lpstr>
      <vt:lpstr>Wingdings</vt:lpstr>
      <vt:lpstr>Atlas</vt:lpstr>
      <vt:lpstr>Clip</vt:lpstr>
      <vt:lpstr>Third-Party Billing Strategies and Solutions</vt:lpstr>
      <vt:lpstr>Third-Party Billing Strategies and Solutions</vt:lpstr>
      <vt:lpstr>Third-Party Billing Strategies and Solutions</vt:lpstr>
      <vt:lpstr>Third-Party Billing Strategies and Solutions</vt:lpstr>
      <vt:lpstr>Wichita State University</vt:lpstr>
      <vt:lpstr>Third-Party Billing Strategies and Solutions</vt:lpstr>
      <vt:lpstr>Third-Party Billing Strategies and Solutions</vt:lpstr>
      <vt:lpstr>Third-Party Billing Strategies and Solutions</vt:lpstr>
      <vt:lpstr>Third-Party Billing Strategies and Solutions</vt:lpstr>
      <vt:lpstr>Third-Party Billing Strategies and Solutions</vt:lpstr>
      <vt:lpstr>Third-Party Billing Strategies and Solutions</vt:lpstr>
      <vt:lpstr>Third-Party Billing Strategies and Solutions</vt:lpstr>
      <vt:lpstr>Third-Party Billing Strategies and Solutions</vt:lpstr>
      <vt:lpstr>Third-Party Billing Strategies and Solutions</vt:lpstr>
      <vt:lpstr>Third-Party Billing Strategies and Solutions</vt:lpstr>
      <vt:lpstr>Third-Party Billing Strategies and Solutions</vt:lpstr>
      <vt:lpstr>Total Enrollment: 35,502  Undergraduate: 27,812 Sponsored: ~230</vt:lpstr>
      <vt:lpstr>Third-Party Billing Process</vt:lpstr>
      <vt:lpstr>PowerPoint Presentation</vt:lpstr>
      <vt:lpstr>PowerPoint Presentation</vt:lpstr>
      <vt:lpstr>PowerPoint Presentation</vt:lpstr>
      <vt:lpstr>PowerPoint Presentation</vt:lpstr>
      <vt:lpstr>Invoice Example</vt:lpstr>
      <vt:lpstr>Third-Party  Tips &amp; Tricks </vt:lpstr>
      <vt:lpstr>PowerPoint Presentation</vt:lpstr>
      <vt:lpstr>PowerPoint Presentation</vt:lpstr>
      <vt:lpstr>PowerPoint Presentation</vt:lpstr>
      <vt:lpstr>PowerPoint Presentation</vt:lpstr>
      <vt:lpstr>Contact Us!</vt:lpstr>
    </vt:vector>
  </TitlesOfParts>
  <Company>UCSD-ACT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Third-Party Billing Strategies and Solutions</dc:title>
  <dc:creator>Abonasser, Leena</dc:creator>
  <cp:lastModifiedBy>Bongartz, Robyn</cp:lastModifiedBy>
  <cp:revision>41</cp:revision>
  <cp:lastPrinted>2019-05-11T18:48:47Z</cp:lastPrinted>
  <dcterms:created xsi:type="dcterms:W3CDTF">2019-04-23T17:12:08Z</dcterms:created>
  <dcterms:modified xsi:type="dcterms:W3CDTF">2019-05-15T14:05:53Z</dcterms:modified>
</cp:coreProperties>
</file>