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6"/>
  </p:notesMasterIdLst>
  <p:handoutMasterIdLst>
    <p:handoutMasterId r:id="rId47"/>
  </p:handoutMasterIdLst>
  <p:sldIdLst>
    <p:sldId id="407" r:id="rId3"/>
    <p:sldId id="380" r:id="rId4"/>
    <p:sldId id="354" r:id="rId5"/>
    <p:sldId id="381" r:id="rId6"/>
    <p:sldId id="383" r:id="rId7"/>
    <p:sldId id="384" r:id="rId8"/>
    <p:sldId id="385" r:id="rId9"/>
    <p:sldId id="386" r:id="rId10"/>
    <p:sldId id="387" r:id="rId11"/>
    <p:sldId id="388" r:id="rId12"/>
    <p:sldId id="375" r:id="rId13"/>
    <p:sldId id="376" r:id="rId14"/>
    <p:sldId id="358" r:id="rId15"/>
    <p:sldId id="359" r:id="rId16"/>
    <p:sldId id="360" r:id="rId17"/>
    <p:sldId id="410" r:id="rId18"/>
    <p:sldId id="393" r:id="rId19"/>
    <p:sldId id="417" r:id="rId20"/>
    <p:sldId id="418" r:id="rId21"/>
    <p:sldId id="419" r:id="rId22"/>
    <p:sldId id="415" r:id="rId23"/>
    <p:sldId id="392" r:id="rId24"/>
    <p:sldId id="394" r:id="rId25"/>
    <p:sldId id="422" r:id="rId26"/>
    <p:sldId id="395" r:id="rId27"/>
    <p:sldId id="396" r:id="rId28"/>
    <p:sldId id="397" r:id="rId29"/>
    <p:sldId id="398" r:id="rId30"/>
    <p:sldId id="399" r:id="rId31"/>
    <p:sldId id="402" r:id="rId32"/>
    <p:sldId id="353" r:id="rId33"/>
    <p:sldId id="389" r:id="rId34"/>
    <p:sldId id="391" r:id="rId35"/>
    <p:sldId id="414" r:id="rId36"/>
    <p:sldId id="420" r:id="rId37"/>
    <p:sldId id="421" r:id="rId38"/>
    <p:sldId id="425" r:id="rId39"/>
    <p:sldId id="345" r:id="rId40"/>
    <p:sldId id="423" r:id="rId41"/>
    <p:sldId id="378" r:id="rId42"/>
    <p:sldId id="379" r:id="rId43"/>
    <p:sldId id="408" r:id="rId44"/>
    <p:sldId id="409" r:id="rId45"/>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0000"/>
    <a:srgbClr val="0000FF"/>
    <a:srgbClr val="E5BB6C"/>
    <a:srgbClr val="F9CA8B"/>
    <a:srgbClr val="FBBF7D"/>
    <a:srgbClr val="CBA81A"/>
    <a:srgbClr val="C89E00"/>
    <a:srgbClr val="D69E00"/>
    <a:srgbClr val="E2A700"/>
    <a:srgbClr val="EE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2852" autoAdjust="0"/>
  </p:normalViewPr>
  <p:slideViewPr>
    <p:cSldViewPr>
      <p:cViewPr varScale="1">
        <p:scale>
          <a:sx n="90" d="100"/>
          <a:sy n="90" d="100"/>
        </p:scale>
        <p:origin x="1836" y="90"/>
      </p:cViewPr>
      <p:guideLst>
        <p:guide orient="horz" pos="2160"/>
        <p:guide pos="33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18DEB0B0-E6F1-4CB9-855F-302E02973B05}" type="datetimeFigureOut">
              <a:rPr lang="en-US" smtClean="0"/>
              <a:pPr/>
              <a:t>5/14/2019</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2C340440-536F-4D59-83C5-CD9374361277}" type="slidenum">
              <a:rPr lang="en-US" smtClean="0"/>
              <a:pPr/>
              <a:t>‹#›</a:t>
            </a:fld>
            <a:endParaRPr lang="en-US"/>
          </a:p>
        </p:txBody>
      </p:sp>
    </p:spTree>
    <p:extLst>
      <p:ext uri="{BB962C8B-B14F-4D97-AF65-F5344CB8AC3E}">
        <p14:creationId xmlns:p14="http://schemas.microsoft.com/office/powerpoint/2010/main" val="1102933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0E8B583F-1AA9-4C4D-B274-8F0DACA3FDF6}" type="datetimeFigureOut">
              <a:rPr lang="en-US" smtClean="0"/>
              <a:pPr/>
              <a:t>5/14/2019</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F7F32DC4-D6C9-4E2A-9CE7-1B49EDE298BF}" type="slidenum">
              <a:rPr lang="en-US" smtClean="0"/>
              <a:pPr/>
              <a:t>‹#›</a:t>
            </a:fld>
            <a:endParaRPr lang="en-US"/>
          </a:p>
        </p:txBody>
      </p:sp>
    </p:spTree>
    <p:extLst>
      <p:ext uri="{BB962C8B-B14F-4D97-AF65-F5344CB8AC3E}">
        <p14:creationId xmlns:p14="http://schemas.microsoft.com/office/powerpoint/2010/main" val="3824701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ifap.ed.gov/ifap/WrapperServlet?link=https://www.ftc.gov/enforcement/rules/rulemaking-regulatory-reform-proceedings/safeguards-rule" TargetMode="External"/><Relationship Id="rId7" Type="http://schemas.openxmlformats.org/officeDocument/2006/relationships/hyperlink" Target="https://ifap.ed.gov/ifap/WrapperServlet?link=https://www.dlapiperdataprotection.com/"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https://ifap.ed.gov/ifap/WrapperServlet?link=http://www.ncsl.org/research/telecommunications-and-information-technology/security-breach-notification-laws.aspx" TargetMode="External"/><Relationship Id="rId5" Type="http://schemas.openxmlformats.org/officeDocument/2006/relationships/hyperlink" Target="https://www2.ed.gov/policy/gen/guid/fpco/ferpa/index.html?" TargetMode="External"/><Relationship Id="rId4" Type="http://schemas.openxmlformats.org/officeDocument/2006/relationships/hyperlink" Target="https://ifap.ed.gov/ifap/WrapperServlet?link=https://www.ftc.gov/news-events/press-releases/2007/10/agencies-issue-final-rules-identity-theft-red-flags-and-notices"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CC74D7-59F3-48CE-BAD7-9CBCA1C015A6}" type="slidenum">
              <a:rPr lang="en-US" smtClean="0"/>
              <a:t>1</a:t>
            </a:fld>
            <a:endParaRPr lang="en-US"/>
          </a:p>
        </p:txBody>
      </p:sp>
    </p:spTree>
    <p:extLst>
      <p:ext uri="{BB962C8B-B14F-4D97-AF65-F5344CB8AC3E}">
        <p14:creationId xmlns:p14="http://schemas.microsoft.com/office/powerpoint/2010/main" val="3865429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153988"/>
            <a:ext cx="5380038" cy="4033837"/>
          </a:xfrm>
        </p:spPr>
      </p:sp>
      <p:sp>
        <p:nvSpPr>
          <p:cNvPr id="3" name="Notes Placeholder 2"/>
          <p:cNvSpPr>
            <a:spLocks noGrp="1"/>
          </p:cNvSpPr>
          <p:nvPr>
            <p:ph type="body" idx="1"/>
          </p:nvPr>
        </p:nvSpPr>
        <p:spPr/>
        <p:txBody>
          <a:bodyPr/>
          <a:lstStyle/>
          <a:p>
            <a:r>
              <a:rPr lang="en-US" dirty="0" smtClean="0"/>
              <a:t>Lori</a:t>
            </a:r>
            <a:endParaRPr lang="en-US" dirty="0"/>
          </a:p>
        </p:txBody>
      </p:sp>
      <p:sp>
        <p:nvSpPr>
          <p:cNvPr id="4" name="Slide Number Placeholder 3"/>
          <p:cNvSpPr>
            <a:spLocks noGrp="1"/>
          </p:cNvSpPr>
          <p:nvPr>
            <p:ph type="sldNum" sz="quarter" idx="10"/>
          </p:nvPr>
        </p:nvSpPr>
        <p:spPr/>
        <p:txBody>
          <a:bodyPr/>
          <a:lstStyle/>
          <a:p>
            <a:fld id="{5B774537-3669-42BF-AF14-F23153D293AF}" type="slidenum">
              <a:rPr lang="en-US" altLang="en-US" smtClean="0"/>
              <a:pPr/>
              <a:t>17</a:t>
            </a:fld>
            <a:endParaRPr lang="en-US" altLang="en-US" dirty="0"/>
          </a:p>
        </p:txBody>
      </p:sp>
    </p:spTree>
    <p:extLst>
      <p:ext uri="{BB962C8B-B14F-4D97-AF65-F5344CB8AC3E}">
        <p14:creationId xmlns:p14="http://schemas.microsoft.com/office/powerpoint/2010/main" val="2372702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153988"/>
            <a:ext cx="5380038" cy="40338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774537-3669-42BF-AF14-F23153D293AF}" type="slidenum">
              <a:rPr lang="en-US" altLang="en-US" smtClean="0"/>
              <a:pPr/>
              <a:t>18</a:t>
            </a:fld>
            <a:endParaRPr lang="en-US" altLang="en-US" dirty="0"/>
          </a:p>
        </p:txBody>
      </p:sp>
    </p:spTree>
    <p:extLst>
      <p:ext uri="{BB962C8B-B14F-4D97-AF65-F5344CB8AC3E}">
        <p14:creationId xmlns:p14="http://schemas.microsoft.com/office/powerpoint/2010/main" val="1349932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153988"/>
            <a:ext cx="5380038" cy="40338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CC74D7-59F3-48CE-BAD7-9CBCA1C015A6}"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786066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153988"/>
            <a:ext cx="5380038" cy="40338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774537-3669-42BF-AF14-F23153D293AF}" type="slidenum">
              <a:rPr lang="en-US" altLang="en-US" smtClean="0"/>
              <a:pPr/>
              <a:t>20</a:t>
            </a:fld>
            <a:endParaRPr lang="en-US" altLang="en-US" dirty="0"/>
          </a:p>
        </p:txBody>
      </p:sp>
    </p:spTree>
    <p:extLst>
      <p:ext uri="{BB962C8B-B14F-4D97-AF65-F5344CB8AC3E}">
        <p14:creationId xmlns:p14="http://schemas.microsoft.com/office/powerpoint/2010/main" val="2513950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153988"/>
            <a:ext cx="5380038" cy="4033837"/>
          </a:xfrm>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5B774537-3669-42BF-AF14-F23153D293AF}" type="slidenum">
              <a:rPr lang="en-US" altLang="en-US" smtClean="0"/>
              <a:pPr/>
              <a:t>21</a:t>
            </a:fld>
            <a:endParaRPr lang="en-US" altLang="en-US" dirty="0"/>
          </a:p>
        </p:txBody>
      </p:sp>
    </p:spTree>
    <p:extLst>
      <p:ext uri="{BB962C8B-B14F-4D97-AF65-F5344CB8AC3E}">
        <p14:creationId xmlns:p14="http://schemas.microsoft.com/office/powerpoint/2010/main" val="2492268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Maria</a:t>
            </a:r>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pPr/>
              <a:t>23</a:t>
            </a:fld>
            <a:endParaRPr lang="en-US"/>
          </a:p>
        </p:txBody>
      </p:sp>
    </p:spTree>
    <p:extLst>
      <p:ext uri="{BB962C8B-B14F-4D97-AF65-F5344CB8AC3E}">
        <p14:creationId xmlns:p14="http://schemas.microsoft.com/office/powerpoint/2010/main" val="2928384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153988"/>
            <a:ext cx="5380038" cy="40338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774537-3669-42BF-AF14-F23153D293AF}" type="slidenum">
              <a:rPr lang="en-US" altLang="en-US" smtClean="0"/>
              <a:pPr/>
              <a:t>25</a:t>
            </a:fld>
            <a:endParaRPr lang="en-US" altLang="en-US" dirty="0"/>
          </a:p>
        </p:txBody>
      </p:sp>
    </p:spTree>
    <p:extLst>
      <p:ext uri="{BB962C8B-B14F-4D97-AF65-F5344CB8AC3E}">
        <p14:creationId xmlns:p14="http://schemas.microsoft.com/office/powerpoint/2010/main" val="2372702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153988"/>
            <a:ext cx="5380038" cy="40338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774537-3669-42BF-AF14-F23153D293AF}" type="slidenum">
              <a:rPr lang="en-US" altLang="en-US" smtClean="0"/>
              <a:pPr/>
              <a:t>26</a:t>
            </a:fld>
            <a:endParaRPr lang="en-US" altLang="en-US" dirty="0"/>
          </a:p>
        </p:txBody>
      </p:sp>
    </p:spTree>
    <p:extLst>
      <p:ext uri="{BB962C8B-B14F-4D97-AF65-F5344CB8AC3E}">
        <p14:creationId xmlns:p14="http://schemas.microsoft.com/office/powerpoint/2010/main" val="123483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153988"/>
            <a:ext cx="5380038" cy="4033837"/>
          </a:xfrm>
        </p:spPr>
      </p:sp>
      <p:sp>
        <p:nvSpPr>
          <p:cNvPr id="3" name="Notes Placeholder 2"/>
          <p:cNvSpPr>
            <a:spLocks noGrp="1"/>
          </p:cNvSpPr>
          <p:nvPr>
            <p:ph type="body" idx="1"/>
          </p:nvPr>
        </p:nvSpPr>
        <p:spPr/>
        <p:txBody>
          <a:bodyPr/>
          <a:lstStyle/>
          <a:p>
            <a:r>
              <a:rPr lang="en-US" dirty="0" smtClean="0"/>
              <a:t>Maria</a:t>
            </a:r>
            <a:endParaRPr lang="en-US" dirty="0"/>
          </a:p>
        </p:txBody>
      </p:sp>
      <p:sp>
        <p:nvSpPr>
          <p:cNvPr id="4" name="Slide Number Placeholder 3"/>
          <p:cNvSpPr>
            <a:spLocks noGrp="1"/>
          </p:cNvSpPr>
          <p:nvPr>
            <p:ph type="sldNum" sz="quarter" idx="10"/>
          </p:nvPr>
        </p:nvSpPr>
        <p:spPr/>
        <p:txBody>
          <a:bodyPr/>
          <a:lstStyle/>
          <a:p>
            <a:fld id="{5B774537-3669-42BF-AF14-F23153D293AF}" type="slidenum">
              <a:rPr lang="en-US" altLang="en-US" smtClean="0"/>
              <a:pPr/>
              <a:t>27</a:t>
            </a:fld>
            <a:endParaRPr lang="en-US" altLang="en-US" dirty="0"/>
          </a:p>
        </p:txBody>
      </p:sp>
    </p:spTree>
    <p:extLst>
      <p:ext uri="{BB962C8B-B14F-4D97-AF65-F5344CB8AC3E}">
        <p14:creationId xmlns:p14="http://schemas.microsoft.com/office/powerpoint/2010/main" val="123483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153988"/>
            <a:ext cx="5380038" cy="4033837"/>
          </a:xfrm>
        </p:spPr>
      </p:sp>
      <p:sp>
        <p:nvSpPr>
          <p:cNvPr id="3" name="Notes Placeholder 2"/>
          <p:cNvSpPr>
            <a:spLocks noGrp="1"/>
          </p:cNvSpPr>
          <p:nvPr>
            <p:ph type="body" idx="1"/>
          </p:nvPr>
        </p:nvSpPr>
        <p:spPr/>
        <p:txBody>
          <a:bodyPr/>
          <a:lstStyle/>
          <a:p>
            <a:r>
              <a:rPr lang="en-US" dirty="0" smtClean="0"/>
              <a:t>Maria</a:t>
            </a:r>
            <a:endParaRPr lang="en-US" dirty="0"/>
          </a:p>
        </p:txBody>
      </p:sp>
      <p:sp>
        <p:nvSpPr>
          <p:cNvPr id="4" name="Slide Number Placeholder 3"/>
          <p:cNvSpPr>
            <a:spLocks noGrp="1"/>
          </p:cNvSpPr>
          <p:nvPr>
            <p:ph type="sldNum" sz="quarter" idx="10"/>
          </p:nvPr>
        </p:nvSpPr>
        <p:spPr/>
        <p:txBody>
          <a:bodyPr/>
          <a:lstStyle/>
          <a:p>
            <a:fld id="{5B774537-3669-42BF-AF14-F23153D293AF}" type="slidenum">
              <a:rPr lang="en-US" altLang="en-US" smtClean="0"/>
              <a:pPr/>
              <a:t>28</a:t>
            </a:fld>
            <a:endParaRPr lang="en-US" altLang="en-US" dirty="0"/>
          </a:p>
        </p:txBody>
      </p:sp>
    </p:spTree>
    <p:extLst>
      <p:ext uri="{BB962C8B-B14F-4D97-AF65-F5344CB8AC3E}">
        <p14:creationId xmlns:p14="http://schemas.microsoft.com/office/powerpoint/2010/main" val="123483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1144588" y="687388"/>
            <a:ext cx="4568825" cy="3425825"/>
          </a:xfrm>
          <a:solidFill>
            <a:srgbClr val="FFFFFF"/>
          </a:solidFill>
        </p:spPr>
      </p:sp>
      <p:sp>
        <p:nvSpPr>
          <p:cNvPr id="55299" name="Notes Placeholder 2"/>
          <p:cNvSpPr>
            <a:spLocks noGrp="1"/>
          </p:cNvSpPr>
          <p:nvPr>
            <p:ph type="body" idx="1"/>
          </p:nvPr>
        </p:nvSpPr>
        <p:spPr>
          <a:solidFill>
            <a:srgbClr val="FFFFFF"/>
          </a:solidFill>
          <a:ln>
            <a:solidFill>
              <a:srgbClr val="000000"/>
            </a:solidFill>
          </a:ln>
        </p:spPr>
        <p:txBody>
          <a:bodyPr/>
          <a:lstStyle/>
          <a:p>
            <a:pPr>
              <a:spcBef>
                <a:spcPct val="0"/>
              </a:spcBef>
            </a:pPr>
            <a:endParaRPr lang="en-US"/>
          </a:p>
        </p:txBody>
      </p:sp>
      <p:sp>
        <p:nvSpPr>
          <p:cNvPr id="55300" name="Slide Number Placeholder 3"/>
          <p:cNvSpPr txBox="1">
            <a:spLocks noGrp="1"/>
          </p:cNvSpPr>
          <p:nvPr/>
        </p:nvSpPr>
        <p:spPr bwMode="auto">
          <a:xfrm>
            <a:off x="3841729" y="8612611"/>
            <a:ext cx="2939438" cy="454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83" tIns="45791" rIns="91583" bIns="45791" anchor="b"/>
          <a:lstStyle>
            <a:lvl1pPr defTabSz="996950" eaLnBrk="0" hangingPunct="0">
              <a:defRPr>
                <a:solidFill>
                  <a:schemeClr val="tx1"/>
                </a:solidFill>
                <a:latin typeface="Arial" pitchFamily="34" charset="0"/>
                <a:cs typeface="Arial" pitchFamily="34" charset="0"/>
              </a:defRPr>
            </a:lvl1pPr>
            <a:lvl2pPr marL="742950" indent="-285750" defTabSz="996950" eaLnBrk="0" hangingPunct="0">
              <a:defRPr>
                <a:solidFill>
                  <a:schemeClr val="tx1"/>
                </a:solidFill>
                <a:latin typeface="Arial" pitchFamily="34" charset="0"/>
                <a:cs typeface="Arial" pitchFamily="34" charset="0"/>
              </a:defRPr>
            </a:lvl2pPr>
            <a:lvl3pPr marL="1143000" indent="-228600" defTabSz="996950" eaLnBrk="0" hangingPunct="0">
              <a:defRPr>
                <a:solidFill>
                  <a:schemeClr val="tx1"/>
                </a:solidFill>
                <a:latin typeface="Arial" pitchFamily="34" charset="0"/>
                <a:cs typeface="Arial" pitchFamily="34" charset="0"/>
              </a:defRPr>
            </a:lvl3pPr>
            <a:lvl4pPr marL="1600200" indent="-228600" defTabSz="996950" eaLnBrk="0" hangingPunct="0">
              <a:defRPr>
                <a:solidFill>
                  <a:schemeClr val="tx1"/>
                </a:solidFill>
                <a:latin typeface="Arial" pitchFamily="34" charset="0"/>
                <a:cs typeface="Arial" pitchFamily="34" charset="0"/>
              </a:defRPr>
            </a:lvl4pPr>
            <a:lvl5pPr marL="2057400" indent="-228600" defTabSz="996950" eaLnBrk="0" hangingPunct="0">
              <a:defRPr>
                <a:solidFill>
                  <a:schemeClr val="tx1"/>
                </a:solidFill>
                <a:latin typeface="Arial" pitchFamily="34" charset="0"/>
                <a:cs typeface="Arial" pitchFamily="34" charset="0"/>
              </a:defRPr>
            </a:lvl5pPr>
            <a:lvl6pPr marL="2514600" indent="-228600" defTabSz="99695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9695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9695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96950" eaLnBrk="0" fontAlgn="base" hangingPunct="0">
              <a:spcBef>
                <a:spcPct val="0"/>
              </a:spcBef>
              <a:spcAft>
                <a:spcPct val="0"/>
              </a:spcAft>
              <a:defRPr>
                <a:solidFill>
                  <a:schemeClr val="tx1"/>
                </a:solidFill>
                <a:latin typeface="Arial" pitchFamily="34" charset="0"/>
                <a:cs typeface="Arial" pitchFamily="34" charset="0"/>
              </a:defRPr>
            </a:lvl9pPr>
          </a:lstStyle>
          <a:p>
            <a:pPr algn="r"/>
            <a:fld id="{91B88BD4-290D-4504-AC3C-CD38682EBCBD}" type="slidenum">
              <a:rPr lang="en-US" sz="1200">
                <a:latin typeface="Arial Unicode MS" pitchFamily="34" charset="-128"/>
                <a:ea typeface="ＭＳ Ｐゴシック" pitchFamily="34" charset="-128"/>
              </a:rPr>
              <a:pPr algn="r"/>
              <a:t>4</a:t>
            </a:fld>
            <a:endParaRPr lang="en-US" sz="1200">
              <a:latin typeface="Arial Unicode MS" pitchFamily="34" charset="-128"/>
              <a:ea typeface="ＭＳ Ｐゴシック" pitchFamily="34" charset="-128"/>
            </a:endParaRPr>
          </a:p>
        </p:txBody>
      </p:sp>
    </p:spTree>
    <p:extLst>
      <p:ext uri="{BB962C8B-B14F-4D97-AF65-F5344CB8AC3E}">
        <p14:creationId xmlns:p14="http://schemas.microsoft.com/office/powerpoint/2010/main" val="4065405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F32DC4-D6C9-4E2A-9CE7-1B49EDE298BF}" type="slidenum">
              <a:rPr lang="en-US" smtClean="0"/>
              <a:pPr/>
              <a:t>29</a:t>
            </a:fld>
            <a:endParaRPr lang="en-US"/>
          </a:p>
        </p:txBody>
      </p:sp>
    </p:spTree>
    <p:extLst>
      <p:ext uri="{BB962C8B-B14F-4D97-AF65-F5344CB8AC3E}">
        <p14:creationId xmlns:p14="http://schemas.microsoft.com/office/powerpoint/2010/main" val="11594556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Maria</a:t>
            </a:r>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pPr/>
              <a:t>30</a:t>
            </a:fld>
            <a:endParaRPr lang="en-US"/>
          </a:p>
        </p:txBody>
      </p:sp>
    </p:spTree>
    <p:extLst>
      <p:ext uri="{BB962C8B-B14F-4D97-AF65-F5344CB8AC3E}">
        <p14:creationId xmlns:p14="http://schemas.microsoft.com/office/powerpoint/2010/main" val="1159455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pPr/>
              <a:t>32</a:t>
            </a:fld>
            <a:endParaRPr lang="en-US"/>
          </a:p>
        </p:txBody>
      </p:sp>
    </p:spTree>
    <p:extLst>
      <p:ext uri="{BB962C8B-B14F-4D97-AF65-F5344CB8AC3E}">
        <p14:creationId xmlns:p14="http://schemas.microsoft.com/office/powerpoint/2010/main" val="2692327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pPr/>
              <a:t>33</a:t>
            </a:fld>
            <a:endParaRPr lang="en-US"/>
          </a:p>
        </p:txBody>
      </p:sp>
    </p:spTree>
    <p:extLst>
      <p:ext uri="{BB962C8B-B14F-4D97-AF65-F5344CB8AC3E}">
        <p14:creationId xmlns:p14="http://schemas.microsoft.com/office/powerpoint/2010/main" val="24301993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GLBA Safeguards Rule</a:t>
            </a:r>
            <a:r>
              <a:rPr lang="en-US" dirty="0" smtClean="0"/>
              <a:t> </a:t>
            </a:r>
            <a:br>
              <a:rPr lang="en-US" dirty="0" smtClean="0"/>
            </a:br>
            <a:r>
              <a:rPr lang="en-US" dirty="0" smtClean="0">
                <a:hlinkClick r:id="rId4"/>
              </a:rPr>
              <a:t>Identity Theft Red Flags Rule</a:t>
            </a:r>
            <a:r>
              <a:rPr lang="en-US" dirty="0" smtClean="0"/>
              <a:t> </a:t>
            </a:r>
            <a:br>
              <a:rPr lang="en-US" dirty="0" smtClean="0"/>
            </a:br>
            <a:r>
              <a:rPr lang="en-US" dirty="0" smtClean="0">
                <a:hlinkClick r:id="rId5"/>
              </a:rPr>
              <a:t>FERPA</a:t>
            </a:r>
            <a:r>
              <a:rPr lang="en-US" dirty="0" smtClean="0"/>
              <a:t> </a:t>
            </a:r>
            <a:br>
              <a:rPr lang="en-US" dirty="0" smtClean="0"/>
            </a:br>
            <a:r>
              <a:rPr lang="en-US" dirty="0" smtClean="0">
                <a:hlinkClick r:id="rId6"/>
              </a:rPr>
              <a:t>State Privacy Laws (48+ states)</a:t>
            </a:r>
            <a:r>
              <a:rPr lang="en-US" dirty="0" smtClean="0"/>
              <a:t> </a:t>
            </a:r>
            <a:br>
              <a:rPr lang="en-US" dirty="0" smtClean="0"/>
            </a:br>
            <a:r>
              <a:rPr lang="en-US" dirty="0" smtClean="0">
                <a:hlinkClick r:id="rId7"/>
              </a:rPr>
              <a:t>International Laws (if global</a:t>
            </a:r>
            <a:r>
              <a:rPr lang="en-US" dirty="0" smtClean="0"/>
              <a:t>) – GDPR…. </a:t>
            </a:r>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pPr/>
              <a:t>38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7F32DC4-D6C9-4E2A-9CE7-1B49EDE298BF}" type="slidenum">
              <a:rPr lang="en-US" smtClean="0"/>
              <a:t>42</a:t>
            </a:fld>
            <a:endParaRPr lang="en-US" dirty="0"/>
          </a:p>
        </p:txBody>
      </p:sp>
    </p:spTree>
    <p:extLst>
      <p:ext uri="{BB962C8B-B14F-4D97-AF65-F5344CB8AC3E}">
        <p14:creationId xmlns:p14="http://schemas.microsoft.com/office/powerpoint/2010/main" val="20204894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t>43</a:t>
            </a:fld>
            <a:endParaRPr lang="en-US" dirty="0"/>
          </a:p>
        </p:txBody>
      </p:sp>
    </p:spTree>
    <p:extLst>
      <p:ext uri="{BB962C8B-B14F-4D97-AF65-F5344CB8AC3E}">
        <p14:creationId xmlns:p14="http://schemas.microsoft.com/office/powerpoint/2010/main" val="1742361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485DAD-6C59-423E-8D3C-728F36F39912}" type="slidenum">
              <a:rPr lang="en-US" altLang="en-US" smtClean="0"/>
              <a:pPr/>
              <a:t>6</a:t>
            </a:fld>
            <a:endParaRPr lang="en-US" altLang="en-US"/>
          </a:p>
        </p:txBody>
      </p:sp>
    </p:spTree>
    <p:extLst>
      <p:ext uri="{BB962C8B-B14F-4D97-AF65-F5344CB8AC3E}">
        <p14:creationId xmlns:p14="http://schemas.microsoft.com/office/powerpoint/2010/main" val="908659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8838" y="415925"/>
            <a:ext cx="5159375" cy="3870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B87E94-260A-482D-BE2C-B3ECE2AF2C1F}" type="slidenum">
              <a:rPr lang="en-US" smtClean="0"/>
              <a:pPr/>
              <a:t>10</a:t>
            </a:fld>
            <a:endParaRPr lang="en-US"/>
          </a:p>
        </p:txBody>
      </p:sp>
    </p:spTree>
    <p:extLst>
      <p:ext uri="{BB962C8B-B14F-4D97-AF65-F5344CB8AC3E}">
        <p14:creationId xmlns:p14="http://schemas.microsoft.com/office/powerpoint/2010/main" val="1076908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Undergraduate</a:t>
            </a:r>
            <a:r>
              <a:rPr lang="en-US" baseline="0" dirty="0" smtClean="0"/>
              <a:t> borrowers eligible for forgiveness after 15 years, graduate after 30 years.</a:t>
            </a:r>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pPr/>
              <a:t>13</a:t>
            </a:fld>
            <a:endParaRPr lang="en-US"/>
          </a:p>
        </p:txBody>
      </p:sp>
    </p:spTree>
    <p:extLst>
      <p:ext uri="{BB962C8B-B14F-4D97-AF65-F5344CB8AC3E}">
        <p14:creationId xmlns:p14="http://schemas.microsoft.com/office/powerpoint/2010/main" val="3935802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PROSPER Act would eliminate a number of federal student aid programs in favor of simplification; however, there is no significant attempt to backfill the loss in aid elsewhere, which would leave students worse off.</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Pell Grant Leveling: The PROSPER Act does not include an increase to the Pell Grant maximum award and does not return the annual inflation-based increases to the maximum award.</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Mandated Weekly or Monthly Disbursements: “Aid like a paycheck”</a:t>
            </a:r>
          </a:p>
          <a:p>
            <a:endParaRPr lang="en-US" sz="1200" kern="1200" dirty="0" smtClean="0">
              <a:solidFill>
                <a:schemeClr val="tx1"/>
              </a:solidFill>
              <a:latin typeface="+mn-lt"/>
              <a:ea typeface="+mn-ea"/>
              <a:cs typeface="+mn-cs"/>
            </a:endParaRPr>
          </a:p>
          <a:p>
            <a:r>
              <a:rPr lang="en-US" dirty="0" smtClean="0"/>
              <a:t>This bill passed</a:t>
            </a:r>
            <a:r>
              <a:rPr lang="en-US" baseline="0" dirty="0" smtClean="0"/>
              <a:t> committee on Party lines.  Did not make it to the floor to vote, Reps. Lost the tea party conservatives, no Dem supported it and their is tremendous opposition from higher ed. community, and veteran support groups.</a:t>
            </a:r>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D’s alternative proposal to PROSPER it is 180 reversal on many things.</a:t>
            </a:r>
          </a:p>
          <a:p>
            <a:endParaRPr lang="en-US" dirty="0" smtClean="0"/>
          </a:p>
          <a:p>
            <a:r>
              <a:rPr lang="en-US" dirty="0" smtClean="0"/>
              <a:t>The Perkins proposal is closely based on the Obama Administration's original 2009 proposal.  Campus allocation would be based on need and several other factors.  Servicing</a:t>
            </a:r>
            <a:r>
              <a:rPr lang="en-US" baseline="0" dirty="0" smtClean="0"/>
              <a:t> handled by direct loan servicers.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7F32DC4-D6C9-4E2A-9CE7-1B49EDE298BF}"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47477"/>
          <a:stretch/>
        </p:blipFill>
        <p:spPr>
          <a:xfrm>
            <a:off x="0" y="3976382"/>
            <a:ext cx="9144000" cy="2881618"/>
          </a:xfrm>
          <a:prstGeom prst="rect">
            <a:avLst/>
          </a:prstGeom>
        </p:spPr>
      </p:pic>
      <p:sp>
        <p:nvSpPr>
          <p:cNvPr id="2" name="Title 1"/>
          <p:cNvSpPr>
            <a:spLocks noGrp="1"/>
          </p:cNvSpPr>
          <p:nvPr>
            <p:ph type="ctrTitle" hasCustomPrompt="1"/>
          </p:nvPr>
        </p:nvSpPr>
        <p:spPr>
          <a:xfrm>
            <a:off x="533400" y="381000"/>
            <a:ext cx="6400800" cy="1470025"/>
          </a:xfrm>
        </p:spPr>
        <p:txBody>
          <a:bodyPr/>
          <a:lstStyle>
            <a:lvl1pPr algn="l">
              <a:defRPr>
                <a:solidFill>
                  <a:srgbClr val="4C0000"/>
                </a:solidFill>
                <a:latin typeface="Times New Roman" panose="02020603050405020304" pitchFamily="18" charset="0"/>
                <a:cs typeface="Times New Roman" panose="02020603050405020304" pitchFamily="18" charset="0"/>
              </a:defRPr>
            </a:lvl1pPr>
          </a:lstStyle>
          <a:p>
            <a:r>
              <a:rPr lang="en-US" dirty="0" smtClean="0"/>
              <a:t>Title goes on </a:t>
            </a:r>
            <a:br>
              <a:rPr lang="en-US" dirty="0" smtClean="0"/>
            </a:br>
            <a:r>
              <a:rPr lang="en-US" dirty="0" smtClean="0"/>
              <a:t>these two lines. </a:t>
            </a:r>
            <a:endParaRPr lang="en-US" dirty="0"/>
          </a:p>
        </p:txBody>
      </p:sp>
      <p:sp>
        <p:nvSpPr>
          <p:cNvPr id="3" name="Subtitle 2"/>
          <p:cNvSpPr>
            <a:spLocks noGrp="1"/>
          </p:cNvSpPr>
          <p:nvPr>
            <p:ph type="subTitle" idx="1" hasCustomPrompt="1"/>
          </p:nvPr>
        </p:nvSpPr>
        <p:spPr>
          <a:xfrm>
            <a:off x="533400" y="4495800"/>
            <a:ext cx="6400800" cy="1752600"/>
          </a:xfrm>
        </p:spPr>
        <p:txBody>
          <a:bodyPr>
            <a:normAutofit/>
          </a:bodyPr>
          <a:lstStyle>
            <a:lvl1pPr marL="0" indent="0" algn="l">
              <a:buNone/>
              <a:defRPr sz="2800" baseline="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 </a:t>
            </a:r>
            <a:endParaRPr lang="en-US"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1400" y="152400"/>
            <a:ext cx="1600204" cy="1824233"/>
          </a:xfrm>
          <a:prstGeom prst="rect">
            <a:avLst/>
          </a:prstGeom>
        </p:spPr>
      </p:pic>
    </p:spTree>
    <p:extLst>
      <p:ext uri="{BB962C8B-B14F-4D97-AF65-F5344CB8AC3E}">
        <p14:creationId xmlns:p14="http://schemas.microsoft.com/office/powerpoint/2010/main" val="342049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13D4A-463E-401F-A818-6602C41C9016}" type="datetime1">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9F7B6-B6AC-4726-9291-5960819B7215}" type="slidenum">
              <a:rPr lang="en-US" smtClean="0"/>
              <a:pPr/>
              <a:t>‹#›</a:t>
            </a:fld>
            <a:endParaRPr lang="en-US"/>
          </a:p>
        </p:txBody>
      </p:sp>
    </p:spTree>
    <p:extLst>
      <p:ext uri="{BB962C8B-B14F-4D97-AF65-F5344CB8AC3E}">
        <p14:creationId xmlns:p14="http://schemas.microsoft.com/office/powerpoint/2010/main" val="420344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1CE54-0A97-49AC-A4E2-689383522EAE}" type="datetime1">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9F7B6-B6AC-4726-9291-5960819B7215}" type="slidenum">
              <a:rPr lang="en-US" smtClean="0"/>
              <a:pPr/>
              <a:t>‹#›</a:t>
            </a:fld>
            <a:endParaRPr lang="en-US"/>
          </a:p>
        </p:txBody>
      </p:sp>
    </p:spTree>
    <p:extLst>
      <p:ext uri="{BB962C8B-B14F-4D97-AF65-F5344CB8AC3E}">
        <p14:creationId xmlns:p14="http://schemas.microsoft.com/office/powerpoint/2010/main" val="235531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3400" y="381000"/>
            <a:ext cx="6400800" cy="1470025"/>
          </a:xfrm>
        </p:spPr>
        <p:txBody>
          <a:bodyPr/>
          <a:lstStyle>
            <a:lvl1pPr algn="l">
              <a:defRPr>
                <a:solidFill>
                  <a:srgbClr val="4C0000"/>
                </a:solidFill>
                <a:latin typeface="Times New Roman" panose="02020603050405020304" pitchFamily="18" charset="0"/>
                <a:cs typeface="Times New Roman" panose="02020603050405020304" pitchFamily="18" charset="0"/>
              </a:defRPr>
            </a:lvl1pPr>
          </a:lstStyle>
          <a:p>
            <a:r>
              <a:rPr lang="en-US" dirty="0" smtClean="0"/>
              <a:t>Title goes on </a:t>
            </a:r>
            <a:br>
              <a:rPr lang="en-US" dirty="0" smtClean="0"/>
            </a:br>
            <a:r>
              <a:rPr lang="en-US" dirty="0" smtClean="0"/>
              <a:t>these two lines. </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1400" y="152400"/>
            <a:ext cx="1600204" cy="1824233"/>
          </a:xfrm>
          <a:prstGeom prst="rect">
            <a:avLst/>
          </a:prstGeom>
        </p:spPr>
      </p:pic>
      <p:grpSp>
        <p:nvGrpSpPr>
          <p:cNvPr id="4" name="Group 3"/>
          <p:cNvGrpSpPr/>
          <p:nvPr userDrawn="1"/>
        </p:nvGrpSpPr>
        <p:grpSpPr>
          <a:xfrm>
            <a:off x="0" y="2743200"/>
            <a:ext cx="9144000" cy="3034018"/>
            <a:chOff x="0" y="1976306"/>
            <a:chExt cx="9144000" cy="3034018"/>
          </a:xfrm>
        </p:grpSpPr>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t="47477"/>
            <a:stretch/>
          </p:blipFill>
          <p:spPr>
            <a:xfrm>
              <a:off x="0" y="1976306"/>
              <a:ext cx="9144000" cy="2881618"/>
            </a:xfrm>
            <a:prstGeom prst="rect">
              <a:avLst/>
            </a:prstGeom>
          </p:spPr>
        </p:pic>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t="47477"/>
            <a:stretch/>
          </p:blipFill>
          <p:spPr>
            <a:xfrm rot="10800000">
              <a:off x="0" y="2128706"/>
              <a:ext cx="9144000" cy="2881618"/>
            </a:xfrm>
            <a:prstGeom prst="rect">
              <a:avLst/>
            </a:prstGeom>
          </p:spPr>
        </p:pic>
      </p:grpSp>
      <p:sp>
        <p:nvSpPr>
          <p:cNvPr id="3" name="Subtitle 2"/>
          <p:cNvSpPr>
            <a:spLocks noGrp="1"/>
          </p:cNvSpPr>
          <p:nvPr>
            <p:ph type="subTitle" idx="1" hasCustomPrompt="1"/>
          </p:nvPr>
        </p:nvSpPr>
        <p:spPr>
          <a:xfrm>
            <a:off x="533400" y="3460109"/>
            <a:ext cx="6400800" cy="1752600"/>
          </a:xfrm>
        </p:spPr>
        <p:txBody>
          <a:bodyPr>
            <a:normAutofit/>
          </a:bodyPr>
          <a:lstStyle>
            <a:lvl1pPr marL="0" indent="0" algn="l">
              <a:buNone/>
              <a:defRPr sz="2800" baseline="0">
                <a:solidFill>
                  <a:schemeClr val="bg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 </a:t>
            </a:r>
            <a:endParaRPr lang="en-US" dirty="0"/>
          </a:p>
        </p:txBody>
      </p:sp>
    </p:spTree>
    <p:extLst>
      <p:ext uri="{BB962C8B-B14F-4D97-AF65-F5344CB8AC3E}">
        <p14:creationId xmlns:p14="http://schemas.microsoft.com/office/powerpoint/2010/main" val="216661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4000">
                <a:solidFill>
                  <a:srgbClr val="4C0000"/>
                </a:solidFill>
                <a:latin typeface="Times New Roman" panose="02020603050405020304" pitchFamily="18" charset="0"/>
                <a:cs typeface="Times New Roman" panose="02020603050405020304" pitchFamily="18" charset="0"/>
              </a:defRPr>
            </a:lvl1pPr>
          </a:lstStyle>
          <a:p>
            <a:r>
              <a:rPr lang="en-US" dirty="0" smtClean="0"/>
              <a:t>Header</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43234" b="10436"/>
          <a:stretch/>
        </p:blipFill>
        <p:spPr>
          <a:xfrm>
            <a:off x="0" y="6010712"/>
            <a:ext cx="9144000" cy="847288"/>
          </a:xfrm>
          <a:prstGeom prst="rect">
            <a:avLst/>
          </a:prstGeom>
        </p:spPr>
      </p:pic>
      <p:sp>
        <p:nvSpPr>
          <p:cNvPr id="6" name="Slide Number Placeholder 5"/>
          <p:cNvSpPr>
            <a:spLocks noGrp="1"/>
          </p:cNvSpPr>
          <p:nvPr>
            <p:ph type="sldNum" sz="quarter" idx="12"/>
          </p:nvPr>
        </p:nvSpPr>
        <p:spPr/>
        <p:txBody>
          <a:bodyPr/>
          <a:lstStyle>
            <a:lvl1pPr>
              <a:defRPr sz="1400">
                <a:solidFill>
                  <a:schemeClr val="bg1"/>
                </a:solidFill>
                <a:latin typeface="Times New Roman" panose="02020603050405020304" pitchFamily="18" charset="0"/>
                <a:cs typeface="Times New Roman" panose="02020603050405020304" pitchFamily="18" charset="0"/>
              </a:defRPr>
            </a:lvl1pPr>
          </a:lstStyle>
          <a:p>
            <a:fld id="{5C99F7B6-B6AC-4726-9291-5960819B7215}" type="slidenum">
              <a:rPr lang="en-US" smtClean="0">
                <a:solidFill>
                  <a:prstClr val="white"/>
                </a:solidFill>
              </a:rPr>
              <a:pPr/>
              <a:t>‹#›</a:t>
            </a:fld>
            <a:endParaRPr lang="en-US"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1400" y="152400"/>
            <a:ext cx="1600204" cy="1824233"/>
          </a:xfrm>
          <a:prstGeom prst="rect">
            <a:avLst/>
          </a:prstGeom>
        </p:spPr>
      </p:pic>
    </p:spTree>
    <p:extLst>
      <p:ext uri="{BB962C8B-B14F-4D97-AF65-F5344CB8AC3E}">
        <p14:creationId xmlns:p14="http://schemas.microsoft.com/office/powerpoint/2010/main" val="2717878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9F453-A8AF-499B-BB1C-08298D6D5951}" type="datetime1">
              <a:rPr lang="en-US" smtClean="0">
                <a:solidFill>
                  <a:prstClr val="black">
                    <a:tint val="75000"/>
                  </a:prstClr>
                </a:solidFill>
              </a:rPr>
              <a:pPr/>
              <a:t>5/14/2019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C99F7B6-B6AC-4726-9291-5960819B7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8983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EF6160-0038-42F8-8AB3-D4598BA9BAA8}" type="datetime1">
              <a:rPr lang="en-US" smtClean="0">
                <a:solidFill>
                  <a:prstClr val="black">
                    <a:tint val="75000"/>
                  </a:prstClr>
                </a:solidFill>
              </a:rPr>
              <a:pPr/>
              <a:t>5/14/2019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C99F7B6-B6AC-4726-9291-5960819B7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7007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D701BA-00CA-454A-96FA-2F8655E153E5}" type="datetime1">
              <a:rPr lang="en-US" smtClean="0">
                <a:solidFill>
                  <a:prstClr val="black">
                    <a:tint val="75000"/>
                  </a:prstClr>
                </a:solidFill>
              </a:rPr>
              <a:pPr/>
              <a:t>5/14/2019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C99F7B6-B6AC-4726-9291-5960819B7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246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F5805-3571-4710-A8DE-0D858EE5D7DC}" type="datetime1">
              <a:rPr lang="en-US" smtClean="0">
                <a:solidFill>
                  <a:prstClr val="black">
                    <a:tint val="75000"/>
                  </a:prstClr>
                </a:solidFill>
              </a:rPr>
              <a:pPr/>
              <a:t>5/14/2019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C99F7B6-B6AC-4726-9291-5960819B7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4577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3D057-17EB-4ED5-9ADE-4ECE0A884E34}" type="datetime1">
              <a:rPr lang="en-US" smtClean="0">
                <a:solidFill>
                  <a:prstClr val="black">
                    <a:tint val="75000"/>
                  </a:prstClr>
                </a:solidFill>
              </a:rPr>
              <a:pPr/>
              <a:t>5/14/2019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5524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1218-1E3A-46B9-90AA-F07E7C7057F4}" type="datetime1">
              <a:rPr lang="en-US" smtClean="0">
                <a:solidFill>
                  <a:prstClr val="black">
                    <a:tint val="75000"/>
                  </a:prstClr>
                </a:solidFill>
              </a:rPr>
              <a:pPr/>
              <a:t>5/14/2019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C99F7B6-B6AC-4726-9291-5960819B7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929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4000">
                <a:solidFill>
                  <a:srgbClr val="4C0000"/>
                </a:solidFill>
                <a:latin typeface="Times New Roman" panose="02020603050405020304" pitchFamily="18" charset="0"/>
                <a:cs typeface="Times New Roman" panose="02020603050405020304" pitchFamily="18" charset="0"/>
              </a:defRPr>
            </a:lvl1pPr>
          </a:lstStyle>
          <a:p>
            <a:r>
              <a:rPr lang="en-US" dirty="0" smtClean="0"/>
              <a:t>Header</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43234" b="10436"/>
          <a:stretch/>
        </p:blipFill>
        <p:spPr>
          <a:xfrm>
            <a:off x="0" y="6010712"/>
            <a:ext cx="9144000" cy="847288"/>
          </a:xfrm>
          <a:prstGeom prst="rect">
            <a:avLst/>
          </a:prstGeom>
        </p:spPr>
      </p:pic>
      <p:sp>
        <p:nvSpPr>
          <p:cNvPr id="6" name="Slide Number Placeholder 5"/>
          <p:cNvSpPr>
            <a:spLocks noGrp="1"/>
          </p:cNvSpPr>
          <p:nvPr>
            <p:ph type="sldNum" sz="quarter" idx="12"/>
          </p:nvPr>
        </p:nvSpPr>
        <p:spPr/>
        <p:txBody>
          <a:bodyPr/>
          <a:lstStyle>
            <a:lvl1pPr>
              <a:defRPr sz="1400">
                <a:solidFill>
                  <a:schemeClr val="bg1"/>
                </a:solidFill>
                <a:latin typeface="Times New Roman" panose="02020603050405020304" pitchFamily="18" charset="0"/>
                <a:cs typeface="Times New Roman" panose="02020603050405020304" pitchFamily="18" charset="0"/>
              </a:defRPr>
            </a:lvl1pPr>
          </a:lstStyle>
          <a:p>
            <a:fld id="{5C99F7B6-B6AC-4726-9291-5960819B7215}" type="slidenum">
              <a:rPr lang="en-US" smtClean="0"/>
              <a:pPr/>
              <a:t>‹#›</a:t>
            </a:fld>
            <a:endParaRPr lang="en-US" dirty="0"/>
          </a:p>
        </p:txBody>
      </p:sp>
    </p:spTree>
    <p:extLst>
      <p:ext uri="{BB962C8B-B14F-4D97-AF65-F5344CB8AC3E}">
        <p14:creationId xmlns:p14="http://schemas.microsoft.com/office/powerpoint/2010/main" val="2275034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4EF5E-CDAB-4037-BBCC-1B516E455DEC}" type="datetime1">
              <a:rPr lang="en-US" smtClean="0">
                <a:solidFill>
                  <a:prstClr val="black">
                    <a:tint val="75000"/>
                  </a:prstClr>
                </a:solidFill>
              </a:rPr>
              <a:pPr/>
              <a:t>5/14/2019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C99F7B6-B6AC-4726-9291-5960819B7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3402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13D4A-463E-401F-A818-6602C41C9016}" type="datetime1">
              <a:rPr lang="en-US" smtClean="0">
                <a:solidFill>
                  <a:prstClr val="black">
                    <a:tint val="75000"/>
                  </a:prstClr>
                </a:solidFill>
              </a:rPr>
              <a:pPr/>
              <a:t>5/14/2019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C99F7B6-B6AC-4726-9291-5960819B7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1072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1CE54-0A97-49AC-A4E2-689383522EAE}" type="datetime1">
              <a:rPr lang="en-US" smtClean="0">
                <a:solidFill>
                  <a:prstClr val="black">
                    <a:tint val="75000"/>
                  </a:prstClr>
                </a:solidFill>
              </a:rPr>
              <a:pPr/>
              <a:t>5/14/2019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C99F7B6-B6AC-4726-9291-5960819B7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6924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9F453-A8AF-499B-BB1C-08298D6D5951}" type="datetime1">
              <a:rPr lang="en-US" smtClean="0"/>
              <a:pPr/>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99F7B6-B6AC-4726-9291-5960819B7215}" type="slidenum">
              <a:rPr lang="en-US" smtClean="0"/>
              <a:pPr/>
              <a:t>‹#›</a:t>
            </a:fld>
            <a:endParaRPr lang="en-US"/>
          </a:p>
        </p:txBody>
      </p:sp>
    </p:spTree>
    <p:extLst>
      <p:ext uri="{BB962C8B-B14F-4D97-AF65-F5344CB8AC3E}">
        <p14:creationId xmlns:p14="http://schemas.microsoft.com/office/powerpoint/2010/main" val="2587731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EF6160-0038-42F8-8AB3-D4598BA9BAA8}" type="datetime1">
              <a:rPr lang="en-US" smtClean="0"/>
              <a:pPr/>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99F7B6-B6AC-4726-9291-5960819B7215}" type="slidenum">
              <a:rPr lang="en-US" smtClean="0"/>
              <a:pPr/>
              <a:t>‹#›</a:t>
            </a:fld>
            <a:endParaRPr lang="en-US"/>
          </a:p>
        </p:txBody>
      </p:sp>
    </p:spTree>
    <p:extLst>
      <p:ext uri="{BB962C8B-B14F-4D97-AF65-F5344CB8AC3E}">
        <p14:creationId xmlns:p14="http://schemas.microsoft.com/office/powerpoint/2010/main" val="140505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D701BA-00CA-454A-96FA-2F8655E153E5}" type="datetime1">
              <a:rPr lang="en-US" smtClean="0"/>
              <a:pPr/>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99F7B6-B6AC-4726-9291-5960819B7215}" type="slidenum">
              <a:rPr lang="en-US" smtClean="0"/>
              <a:pPr/>
              <a:t>‹#›</a:t>
            </a:fld>
            <a:endParaRPr lang="en-US"/>
          </a:p>
        </p:txBody>
      </p:sp>
    </p:spTree>
    <p:extLst>
      <p:ext uri="{BB962C8B-B14F-4D97-AF65-F5344CB8AC3E}">
        <p14:creationId xmlns:p14="http://schemas.microsoft.com/office/powerpoint/2010/main" val="142977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F5805-3571-4710-A8DE-0D858EE5D7DC}" type="datetime1">
              <a:rPr lang="en-US" smtClean="0"/>
              <a:pPr/>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99F7B6-B6AC-4726-9291-5960819B7215}" type="slidenum">
              <a:rPr lang="en-US" smtClean="0"/>
              <a:pPr/>
              <a:t>‹#›</a:t>
            </a:fld>
            <a:endParaRPr lang="en-US"/>
          </a:p>
        </p:txBody>
      </p:sp>
    </p:spTree>
    <p:extLst>
      <p:ext uri="{BB962C8B-B14F-4D97-AF65-F5344CB8AC3E}">
        <p14:creationId xmlns:p14="http://schemas.microsoft.com/office/powerpoint/2010/main" val="2537826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3D057-17EB-4ED5-9ADE-4ECE0A884E34}" type="datetime1">
              <a:rPr lang="en-US" smtClean="0"/>
              <a:pPr/>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99F7B6-B6AC-4726-9291-5960819B7215}" type="slidenum">
              <a:rPr lang="en-US" smtClean="0"/>
              <a:pPr/>
              <a:t>‹#›</a:t>
            </a:fld>
            <a:endParaRPr lang="en-US"/>
          </a:p>
        </p:txBody>
      </p:sp>
    </p:spTree>
    <p:extLst>
      <p:ext uri="{BB962C8B-B14F-4D97-AF65-F5344CB8AC3E}">
        <p14:creationId xmlns:p14="http://schemas.microsoft.com/office/powerpoint/2010/main" val="331736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1218-1E3A-46B9-90AA-F07E7C7057F4}" type="datetime1">
              <a:rPr lang="en-US" smtClean="0"/>
              <a:pPr/>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99F7B6-B6AC-4726-9291-5960819B7215}" type="slidenum">
              <a:rPr lang="en-US" smtClean="0"/>
              <a:pPr/>
              <a:t>‹#›</a:t>
            </a:fld>
            <a:endParaRPr lang="en-US"/>
          </a:p>
        </p:txBody>
      </p:sp>
    </p:spTree>
    <p:extLst>
      <p:ext uri="{BB962C8B-B14F-4D97-AF65-F5344CB8AC3E}">
        <p14:creationId xmlns:p14="http://schemas.microsoft.com/office/powerpoint/2010/main" val="331293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4EF5E-CDAB-4037-BBCC-1B516E455DEC}" type="datetime1">
              <a:rPr lang="en-US" smtClean="0"/>
              <a:pPr/>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99F7B6-B6AC-4726-9291-5960819B7215}" type="slidenum">
              <a:rPr lang="en-US" smtClean="0"/>
              <a:pPr/>
              <a:t>‹#›</a:t>
            </a:fld>
            <a:endParaRPr lang="en-US"/>
          </a:p>
        </p:txBody>
      </p:sp>
    </p:spTree>
    <p:extLst>
      <p:ext uri="{BB962C8B-B14F-4D97-AF65-F5344CB8AC3E}">
        <p14:creationId xmlns:p14="http://schemas.microsoft.com/office/powerpoint/2010/main" val="3025332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91D15-70B8-4AA1-B02C-D93B7753A37A}" type="datetime1">
              <a:rPr lang="en-US" smtClean="0"/>
              <a:pPr/>
              <a:t>5/14/2019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9F7B6-B6AC-4726-9291-5960819B7215}" type="slidenum">
              <a:rPr lang="en-US" smtClean="0"/>
              <a:pPr/>
              <a:t>‹#›</a:t>
            </a:fld>
            <a:endParaRPr lang="en-US"/>
          </a:p>
        </p:txBody>
      </p:sp>
    </p:spTree>
    <p:extLst>
      <p:ext uri="{BB962C8B-B14F-4D97-AF65-F5344CB8AC3E}">
        <p14:creationId xmlns:p14="http://schemas.microsoft.com/office/powerpoint/2010/main" val="692459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91D15-70B8-4AA1-B02C-D93B7753A37A}" type="datetime1">
              <a:rPr lang="en-US" smtClean="0">
                <a:solidFill>
                  <a:prstClr val="black">
                    <a:tint val="75000"/>
                  </a:prstClr>
                </a:solidFill>
              </a:rPr>
              <a:pPr/>
              <a:t>5/14/2019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9F7B6-B6AC-4726-9291-5960819B721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5228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www.surveymonkey.com/r/BNBMF6F"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hyperlink" Target="https://ifap.ed.gov/eannouncements/030719GuidConcernProv2016BorrowerDefensetoRypmtRegs.html" TargetMode="Externa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hyperlink" Target="https://www.consumerfinance.gov/policy-compliance/rulemaking/rules-under-development/debt-collection-practices-regulation-f/" TargetMode="Externa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hyperlink" Target="mailto:Harrison%20Wadsworth%20%3chwadsworth@wpllc.net%3e"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 Id="rId5" Type="http://schemas.openxmlformats.org/officeDocument/2006/relationships/hyperlink" Target="mailto:gmarak@bosewashingtonpartners.com" TargetMode="External"/><Relationship Id="rId4" Type="http://schemas.openxmlformats.org/officeDocument/2006/relationships/hyperlink" Target="mailto:whuffman@wpllc.net"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3976370"/>
            <a:ext cx="9144000" cy="2881626"/>
          </a:xfrm>
          <a:prstGeom prst="rect">
            <a:avLst/>
          </a:prstGeom>
          <a:blipFill>
            <a:blip r:embed="rId3"/>
            <a:stretch>
              <a:fillRect/>
            </a:stretch>
          </a:blipFill>
        </p:spPr>
        <p:txBody>
          <a:bodyPr wrap="square" lIns="0" tIns="0" rIns="0" bIns="0" rtlCol="0"/>
          <a:lstStyle/>
          <a:p>
            <a:endParaRPr/>
          </a:p>
        </p:txBody>
      </p:sp>
      <p:sp>
        <p:nvSpPr>
          <p:cNvPr id="3" name="object 3"/>
          <p:cNvSpPr/>
          <p:nvPr/>
        </p:nvSpPr>
        <p:spPr>
          <a:xfrm>
            <a:off x="7457902" y="285373"/>
            <a:ext cx="1463039" cy="1462706"/>
          </a:xfrm>
          <a:prstGeom prst="rect">
            <a:avLst/>
          </a:prstGeom>
          <a:blipFill>
            <a:blip r:embed="rId4"/>
            <a:stretch>
              <a:fillRect/>
            </a:stretch>
          </a:blipFill>
        </p:spPr>
        <p:txBody>
          <a:bodyPr wrap="square" lIns="0" tIns="0" rIns="0" bIns="0" rtlCol="0"/>
          <a:lstStyle/>
          <a:p>
            <a:endParaRPr/>
          </a:p>
        </p:txBody>
      </p:sp>
      <p:sp>
        <p:nvSpPr>
          <p:cNvPr id="4" name="object 4"/>
          <p:cNvSpPr txBox="1">
            <a:spLocks noGrp="1"/>
          </p:cNvSpPr>
          <p:nvPr>
            <p:ph type="title"/>
          </p:nvPr>
        </p:nvSpPr>
        <p:spPr>
          <a:xfrm>
            <a:off x="533400" y="1596225"/>
            <a:ext cx="7425055" cy="1921039"/>
          </a:xfrm>
          <a:prstGeom prst="rect">
            <a:avLst/>
          </a:prstGeom>
        </p:spPr>
        <p:txBody>
          <a:bodyPr vert="horz" wrap="square" lIns="0" tIns="12700" rIns="0" bIns="0" rtlCol="0">
            <a:spAutoFit/>
          </a:bodyPr>
          <a:lstStyle/>
          <a:p>
            <a:pPr marL="609600" marR="33655" algn="ctr">
              <a:lnSpc>
                <a:spcPct val="100000"/>
              </a:lnSpc>
              <a:spcBef>
                <a:spcPts val="1800"/>
              </a:spcBef>
            </a:pPr>
            <a:r>
              <a:rPr lang="en-US" b="1" dirty="0" smtClean="0">
                <a:latin typeface="+mn-lt"/>
              </a:rPr>
              <a:t>Legislative and Regulatory Issues From Washington</a:t>
            </a:r>
            <a:r>
              <a:rPr lang="en-US" b="1" spc="0" dirty="0" smtClean="0"/>
              <a:t/>
            </a:r>
            <a:br>
              <a:rPr lang="en-US" b="1" spc="0" dirty="0" smtClean="0"/>
            </a:br>
            <a:r>
              <a:rPr lang="en-US" sz="4400" spc="-5" dirty="0" smtClean="0">
                <a:solidFill>
                  <a:srgbClr val="660033"/>
                </a:solidFill>
                <a:latin typeface="+mj-lt"/>
                <a:cs typeface="Palatino Linotype"/>
              </a:rPr>
              <a:t>PacWest SFS Conference</a:t>
            </a:r>
          </a:p>
        </p:txBody>
      </p:sp>
      <p:sp>
        <p:nvSpPr>
          <p:cNvPr id="5" name="object 5"/>
          <p:cNvSpPr txBox="1"/>
          <p:nvPr/>
        </p:nvSpPr>
        <p:spPr>
          <a:xfrm>
            <a:off x="152400" y="4267200"/>
            <a:ext cx="8180070" cy="1951816"/>
          </a:xfrm>
          <a:prstGeom prst="rect">
            <a:avLst/>
          </a:prstGeom>
        </p:spPr>
        <p:txBody>
          <a:bodyPr vert="horz" wrap="square" lIns="0" tIns="12700" rIns="0" bIns="0" rtlCol="0">
            <a:spAutoFit/>
          </a:bodyPr>
          <a:lstStyle/>
          <a:p>
            <a:pPr marL="609600" marR="33655" algn="ctr">
              <a:lnSpc>
                <a:spcPct val="100000"/>
              </a:lnSpc>
              <a:spcBef>
                <a:spcPts val="1800"/>
              </a:spcBef>
            </a:pPr>
            <a:r>
              <a:rPr lang="en-US" sz="3200" b="1" spc="-10" dirty="0" smtClean="0">
                <a:solidFill>
                  <a:srgbClr val="C4BC96"/>
                </a:solidFill>
                <a:latin typeface="+mj-lt"/>
                <a:cs typeface="Palatino Linotype"/>
              </a:rPr>
              <a:t>Harrison M. Wadsworth III</a:t>
            </a:r>
          </a:p>
          <a:p>
            <a:pPr marL="609600" marR="33655" algn="ctr">
              <a:lnSpc>
                <a:spcPct val="100000"/>
              </a:lnSpc>
              <a:spcBef>
                <a:spcPts val="1800"/>
              </a:spcBef>
            </a:pPr>
            <a:r>
              <a:rPr lang="en-US" sz="3200" b="1" spc="-10" dirty="0" smtClean="0">
                <a:solidFill>
                  <a:srgbClr val="C4BC96"/>
                </a:solidFill>
                <a:latin typeface="+mj-lt"/>
                <a:cs typeface="Palatino Linotype"/>
              </a:rPr>
              <a:t>COHEAO/Bose Public Affairs Group</a:t>
            </a:r>
          </a:p>
          <a:p>
            <a:pPr marL="609600" marR="33655" algn="ctr">
              <a:lnSpc>
                <a:spcPct val="100000"/>
              </a:lnSpc>
              <a:spcBef>
                <a:spcPts val="1800"/>
              </a:spcBef>
            </a:pPr>
            <a:r>
              <a:rPr lang="en-US" sz="3200" b="1" spc="-10" dirty="0" smtClean="0">
                <a:solidFill>
                  <a:srgbClr val="C4BC96"/>
                </a:solidFill>
                <a:latin typeface="+mj-lt"/>
                <a:cs typeface="Palatino Linotype"/>
              </a:rPr>
              <a:t>May 16, 2019</a:t>
            </a:r>
            <a:endParaRPr sz="3200" dirty="0">
              <a:latin typeface="+mj-lt"/>
              <a:cs typeface="Palatino Linotype"/>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67877" y="5417182"/>
            <a:ext cx="1864016" cy="144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3680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14"/>
            <a:ext cx="8229600" cy="663179"/>
          </a:xfrm>
        </p:spPr>
        <p:txBody>
          <a:bodyPr>
            <a:normAutofit/>
          </a:bodyPr>
          <a:lstStyle/>
          <a:p>
            <a:r>
              <a:rPr lang="en-US" sz="3600" b="1" u="sng" dirty="0">
                <a:latin typeface="+mn-lt"/>
                <a:cs typeface="Shruti" pitchFamily="34" charset="0"/>
              </a:rPr>
              <a:t>Key People In </a:t>
            </a:r>
            <a:r>
              <a:rPr lang="en-US" sz="3600" b="1" u="sng" dirty="0" smtClean="0">
                <a:latin typeface="+mn-lt"/>
                <a:cs typeface="Shruti" pitchFamily="34" charset="0"/>
              </a:rPr>
              <a:t>Senate </a:t>
            </a:r>
            <a:endParaRPr lang="en-US" sz="3600" b="1" u="sng" dirty="0">
              <a:latin typeface="+mn-lt"/>
              <a:cs typeface="Shruti" pitchFamily="34" charset="0"/>
            </a:endParaRPr>
          </a:p>
        </p:txBody>
      </p:sp>
      <p:sp>
        <p:nvSpPr>
          <p:cNvPr id="3" name="Slide Number Placeholder 2"/>
          <p:cNvSpPr>
            <a:spLocks noGrp="1"/>
          </p:cNvSpPr>
          <p:nvPr>
            <p:ph type="sldNum" sz="quarter" idx="4294967295"/>
          </p:nvPr>
        </p:nvSpPr>
        <p:spPr>
          <a:xfrm>
            <a:off x="8229601" y="6324600"/>
            <a:ext cx="457200" cy="247196"/>
          </a:xfrm>
          <a:prstGeom prst="rect">
            <a:avLst/>
          </a:prstGeom>
        </p:spPr>
        <p:txBody>
          <a:bodyPr/>
          <a:lstStyle/>
          <a:p>
            <a:fld id="{BBF2A826-D9F4-4A2F-BBE8-58175F3E2984}" type="slidenum">
              <a:rPr lang="en-US" b="1" smtClean="0"/>
              <a:pPr/>
              <a:t>10</a:t>
            </a:fld>
            <a:endParaRPr lang="en-US" b="1"/>
          </a:p>
        </p:txBody>
      </p:sp>
      <p:sp>
        <p:nvSpPr>
          <p:cNvPr id="11" name="AutoShape 2" descr="Image result for bernie sanders"/>
          <p:cNvSpPr>
            <a:spLocks noChangeAspect="1" noChangeArrowheads="1"/>
          </p:cNvSpPr>
          <p:nvPr/>
        </p:nvSpPr>
        <p:spPr bwMode="auto">
          <a:xfrm>
            <a:off x="116711" y="748903"/>
            <a:ext cx="22866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14" name="Text Placeholder 3"/>
          <p:cNvSpPr>
            <a:spLocks noGrp="1"/>
          </p:cNvSpPr>
          <p:nvPr>
            <p:ph sz="half" idx="1"/>
          </p:nvPr>
        </p:nvSpPr>
        <p:spPr>
          <a:xfrm>
            <a:off x="304800" y="1253458"/>
            <a:ext cx="5486400" cy="571500"/>
          </a:xfrm>
        </p:spPr>
        <p:txBody>
          <a:bodyPr>
            <a:noAutofit/>
          </a:bodyPr>
          <a:lstStyle/>
          <a:p>
            <a:pPr marL="0" indent="0">
              <a:buNone/>
            </a:pPr>
            <a:r>
              <a:rPr lang="en-US" sz="2000" b="1" dirty="0">
                <a:latin typeface="+mn-lt"/>
              </a:rPr>
              <a:t>Senate HELP </a:t>
            </a:r>
            <a:r>
              <a:rPr lang="en-US" sz="2000" b="1" dirty="0" smtClean="0">
                <a:latin typeface="+mn-lt"/>
              </a:rPr>
              <a:t>Committee, 12 Republicans, 11 Democrats</a:t>
            </a:r>
            <a:endParaRPr lang="en-US" sz="2000" b="1" dirty="0">
              <a:latin typeface="+mn-lt"/>
            </a:endParaRPr>
          </a:p>
          <a:p>
            <a:pPr marL="0" indent="0">
              <a:spcBef>
                <a:spcPts val="225"/>
              </a:spcBef>
              <a:buNone/>
            </a:pPr>
            <a:r>
              <a:rPr lang="en-US" sz="2000" b="1" dirty="0">
                <a:latin typeface="+mn-lt"/>
              </a:rPr>
              <a:t>(Health, Education, Labor </a:t>
            </a:r>
            <a:r>
              <a:rPr lang="en-US" sz="2000" b="1" dirty="0" smtClean="0">
                <a:latin typeface="+mn-lt"/>
              </a:rPr>
              <a:t>and </a:t>
            </a:r>
            <a:r>
              <a:rPr lang="en-US" sz="2000" b="1" dirty="0">
                <a:latin typeface="+mn-lt"/>
              </a:rPr>
              <a:t>Pensions</a:t>
            </a:r>
            <a:r>
              <a:rPr lang="en-US" sz="2000" b="1" dirty="0" smtClean="0">
                <a:latin typeface="+mn-lt"/>
              </a:rPr>
              <a:t>)  Controls Higher Education Act</a:t>
            </a:r>
            <a:endParaRPr lang="en-US" sz="2000" b="1" dirty="0">
              <a:latin typeface="+mn-lt"/>
            </a:endParaRPr>
          </a:p>
        </p:txBody>
      </p:sp>
      <p:sp>
        <p:nvSpPr>
          <p:cNvPr id="15" name="Content Placeholder 11"/>
          <p:cNvSpPr txBox="1"/>
          <p:nvPr/>
        </p:nvSpPr>
        <p:spPr>
          <a:xfrm>
            <a:off x="5791206" y="1120381"/>
            <a:ext cx="3200394" cy="4973058"/>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600" b="1" dirty="0">
                <a:cs typeface="Times New Roman" panose="02020603050405020304" pitchFamily="18" charset="0"/>
              </a:rPr>
              <a:t>Key </a:t>
            </a:r>
            <a:r>
              <a:rPr lang="en-US" sz="2600" b="1" dirty="0" err="1">
                <a:cs typeface="Times New Roman" panose="02020603050405020304" pitchFamily="18" charset="0"/>
              </a:rPr>
              <a:t>HELPers</a:t>
            </a:r>
            <a:r>
              <a:rPr lang="en-US" sz="2600" b="1" dirty="0">
                <a:cs typeface="Times New Roman" panose="02020603050405020304" pitchFamily="18" charset="0"/>
              </a:rPr>
              <a:t>:</a:t>
            </a:r>
          </a:p>
          <a:p>
            <a:pPr>
              <a:spcBef>
                <a:spcPts val="300"/>
              </a:spcBef>
              <a:buClr>
                <a:srgbClr val="4C0000"/>
              </a:buClr>
              <a:buSzPct val="85000"/>
              <a:buFont typeface="Wingdings" panose="05000000000000000000" pitchFamily="2" charset="2"/>
              <a:buChar char="§"/>
            </a:pPr>
            <a:r>
              <a:rPr lang="en-US" sz="2200" dirty="0" smtClean="0">
                <a:cs typeface="Times New Roman" panose="02020603050405020304" pitchFamily="18" charset="0"/>
              </a:rPr>
              <a:t>Sanders (I-VT)</a:t>
            </a:r>
          </a:p>
          <a:p>
            <a:pPr>
              <a:spcBef>
                <a:spcPts val="300"/>
              </a:spcBef>
              <a:buClr>
                <a:srgbClr val="4C0000"/>
              </a:buClr>
              <a:buSzPct val="85000"/>
              <a:buFont typeface="Wingdings" panose="05000000000000000000" pitchFamily="2" charset="2"/>
              <a:buChar char="§"/>
            </a:pPr>
            <a:r>
              <a:rPr lang="en-US" sz="2200" dirty="0" smtClean="0">
                <a:cs typeface="Times New Roman" panose="02020603050405020304" pitchFamily="18" charset="0"/>
              </a:rPr>
              <a:t>Collins </a:t>
            </a:r>
            <a:r>
              <a:rPr lang="en-US" sz="2200" dirty="0">
                <a:cs typeface="Times New Roman" panose="02020603050405020304" pitchFamily="18" charset="0"/>
              </a:rPr>
              <a:t>(R-ME)</a:t>
            </a:r>
          </a:p>
          <a:p>
            <a:pPr>
              <a:spcBef>
                <a:spcPts val="300"/>
              </a:spcBef>
              <a:buClr>
                <a:srgbClr val="4C0000"/>
              </a:buClr>
              <a:buSzPct val="85000"/>
              <a:buFont typeface="Wingdings" panose="05000000000000000000" pitchFamily="2" charset="2"/>
              <a:buChar char="§"/>
            </a:pPr>
            <a:r>
              <a:rPr lang="en-US" sz="2200" dirty="0">
                <a:cs typeface="Times New Roman" panose="02020603050405020304" pitchFamily="18" charset="0"/>
              </a:rPr>
              <a:t>Baldwin (D-WI)</a:t>
            </a:r>
          </a:p>
          <a:p>
            <a:pPr>
              <a:spcBef>
                <a:spcPts val="300"/>
              </a:spcBef>
              <a:buClr>
                <a:srgbClr val="4C0000"/>
              </a:buClr>
              <a:buSzPct val="85000"/>
              <a:buFont typeface="Wingdings" panose="05000000000000000000" pitchFamily="2" charset="2"/>
              <a:buChar char="§"/>
            </a:pPr>
            <a:r>
              <a:rPr lang="en-US" sz="2200" dirty="0">
                <a:cs typeface="Times New Roman" panose="02020603050405020304" pitchFamily="18" charset="0"/>
              </a:rPr>
              <a:t>Burr (R-NC)</a:t>
            </a:r>
          </a:p>
          <a:p>
            <a:pPr>
              <a:spcBef>
                <a:spcPts val="300"/>
              </a:spcBef>
              <a:buClr>
                <a:srgbClr val="4C0000"/>
              </a:buClr>
              <a:buSzPct val="85000"/>
              <a:buFont typeface="Wingdings" panose="05000000000000000000" pitchFamily="2" charset="2"/>
              <a:buChar char="§"/>
            </a:pPr>
            <a:r>
              <a:rPr lang="en-US" sz="2200" dirty="0">
                <a:cs typeface="Times New Roman" panose="02020603050405020304" pitchFamily="18" charset="0"/>
              </a:rPr>
              <a:t>Casey (D-PA)</a:t>
            </a:r>
          </a:p>
          <a:p>
            <a:pPr>
              <a:spcBef>
                <a:spcPts val="300"/>
              </a:spcBef>
              <a:buClr>
                <a:srgbClr val="4C0000"/>
              </a:buClr>
              <a:buSzPct val="85000"/>
              <a:buFont typeface="Wingdings" panose="05000000000000000000" pitchFamily="2" charset="2"/>
              <a:buChar char="§"/>
            </a:pPr>
            <a:r>
              <a:rPr lang="en-US" sz="2200" dirty="0">
                <a:cs typeface="Times New Roman" panose="02020603050405020304" pitchFamily="18" charset="0"/>
              </a:rPr>
              <a:t>Isakson (R-GA)</a:t>
            </a:r>
          </a:p>
          <a:p>
            <a:pPr>
              <a:spcBef>
                <a:spcPts val="300"/>
              </a:spcBef>
              <a:buClr>
                <a:srgbClr val="4C0000"/>
              </a:buClr>
              <a:buSzPct val="85000"/>
              <a:buFont typeface="Wingdings" panose="05000000000000000000" pitchFamily="2" charset="2"/>
              <a:buChar char="§"/>
            </a:pPr>
            <a:r>
              <a:rPr lang="en-US" sz="2200" dirty="0" smtClean="0">
                <a:cs typeface="Times New Roman" panose="02020603050405020304" pitchFamily="18" charset="0"/>
              </a:rPr>
              <a:t>Enzi </a:t>
            </a:r>
            <a:r>
              <a:rPr lang="en-US" sz="2200" dirty="0">
                <a:cs typeface="Times New Roman" panose="02020603050405020304" pitchFamily="18" charset="0"/>
              </a:rPr>
              <a:t>(R-WY</a:t>
            </a:r>
            <a:r>
              <a:rPr lang="en-US" sz="2200" dirty="0" smtClean="0">
                <a:cs typeface="Times New Roman" panose="02020603050405020304" pitchFamily="18" charset="0"/>
              </a:rPr>
              <a:t>)</a:t>
            </a:r>
          </a:p>
          <a:p>
            <a:pPr>
              <a:spcBef>
                <a:spcPts val="300"/>
              </a:spcBef>
              <a:buClr>
                <a:srgbClr val="4C0000"/>
              </a:buClr>
              <a:buSzPct val="85000"/>
              <a:buFont typeface="Wingdings" panose="05000000000000000000" pitchFamily="2" charset="2"/>
              <a:buChar char="§"/>
            </a:pPr>
            <a:r>
              <a:rPr lang="en-US" sz="2200" dirty="0" smtClean="0">
                <a:cs typeface="Times New Roman" panose="02020603050405020304" pitchFamily="18" charset="0"/>
              </a:rPr>
              <a:t>Kaine (D-VA)</a:t>
            </a:r>
            <a:endParaRPr lang="en-US" sz="2200" dirty="0">
              <a:cs typeface="Times New Roman" panose="02020603050405020304" pitchFamily="18" charset="0"/>
            </a:endParaRPr>
          </a:p>
          <a:p>
            <a:pPr marL="0" indent="0">
              <a:buNone/>
            </a:pPr>
            <a:r>
              <a:rPr lang="en-US" sz="3000" b="1" dirty="0" smtClean="0">
                <a:cs typeface="Times New Roman" panose="02020603050405020304" pitchFamily="18" charset="0"/>
              </a:rPr>
              <a:t>New:</a:t>
            </a:r>
            <a:endParaRPr lang="en-US" sz="3000" b="1" dirty="0">
              <a:cs typeface="Times New Roman" panose="02020603050405020304" pitchFamily="18" charset="0"/>
            </a:endParaRPr>
          </a:p>
          <a:p>
            <a:pPr>
              <a:buFont typeface="Wingdings" panose="05000000000000000000" pitchFamily="2" charset="2"/>
              <a:buChar char="§"/>
            </a:pPr>
            <a:r>
              <a:rPr lang="en-US" sz="2200" dirty="0" smtClean="0">
                <a:cs typeface="Times New Roman" panose="02020603050405020304" pitchFamily="18" charset="0"/>
              </a:rPr>
              <a:t>Doug Jones (D-AL)</a:t>
            </a:r>
          </a:p>
          <a:p>
            <a:pPr>
              <a:buFont typeface="Wingdings" panose="05000000000000000000" pitchFamily="2" charset="2"/>
              <a:buChar char="§"/>
            </a:pPr>
            <a:r>
              <a:rPr lang="en-US" sz="2200" dirty="0" smtClean="0">
                <a:cs typeface="Times New Roman" panose="02020603050405020304" pitchFamily="18" charset="0"/>
              </a:rPr>
              <a:t>Tina Smith (D-MN)</a:t>
            </a:r>
          </a:p>
          <a:p>
            <a:pPr>
              <a:buFont typeface="Wingdings" panose="05000000000000000000" pitchFamily="2" charset="2"/>
              <a:buChar char="§"/>
            </a:pPr>
            <a:r>
              <a:rPr lang="en-US" sz="2200" dirty="0" smtClean="0">
                <a:cs typeface="Times New Roman" panose="02020603050405020304" pitchFamily="18" charset="0"/>
              </a:rPr>
              <a:t>Mike Braun(R-IN)</a:t>
            </a:r>
          </a:p>
          <a:p>
            <a:pPr>
              <a:buFont typeface="Wingdings" panose="05000000000000000000" pitchFamily="2" charset="2"/>
              <a:buChar char="§"/>
            </a:pPr>
            <a:r>
              <a:rPr lang="en-US" sz="2200" dirty="0" smtClean="0">
                <a:cs typeface="Times New Roman" panose="02020603050405020304" pitchFamily="18" charset="0"/>
              </a:rPr>
              <a:t>Mitt Romney (R-UT)</a:t>
            </a:r>
          </a:p>
          <a:p>
            <a:pPr>
              <a:buFont typeface="Wingdings" panose="05000000000000000000" pitchFamily="2" charset="2"/>
              <a:buChar char="§"/>
            </a:pPr>
            <a:r>
              <a:rPr lang="en-US" sz="2200" dirty="0" smtClean="0">
                <a:cs typeface="Times New Roman" panose="02020603050405020304" pitchFamily="18" charset="0"/>
              </a:rPr>
              <a:t>Jackie Rosen (D-NV)</a:t>
            </a:r>
            <a:endParaRPr lang="en-US" sz="2200" dirty="0">
              <a:cs typeface="Times New Roman" panose="02020603050405020304" pitchFamily="18" charset="0"/>
            </a:endParaRPr>
          </a:p>
          <a:p>
            <a:pPr>
              <a:buFont typeface="Wingdings" panose="05000000000000000000" pitchFamily="2" charset="2"/>
              <a:buChar char="§"/>
            </a:pPr>
            <a:r>
              <a:rPr lang="en-US" sz="2200" dirty="0">
                <a:cs typeface="Times New Roman" panose="02020603050405020304" pitchFamily="18" charset="0"/>
              </a:rPr>
              <a:t>Maggie Hassan (D-NH</a:t>
            </a:r>
            <a:r>
              <a:rPr lang="en-US" sz="2200" dirty="0" smtClean="0">
                <a:cs typeface="Times New Roman" panose="02020603050405020304" pitchFamily="18" charset="0"/>
              </a:rPr>
              <a:t>)</a:t>
            </a:r>
            <a:endParaRPr lang="en-US" sz="2200" dirty="0">
              <a:cs typeface="Times New Roman" panose="02020603050405020304" pitchFamily="18" charset="0"/>
            </a:endParaRPr>
          </a:p>
        </p:txBody>
      </p:sp>
      <p:sp>
        <p:nvSpPr>
          <p:cNvPr id="16" name="TextBox 15"/>
          <p:cNvSpPr txBox="1"/>
          <p:nvPr/>
        </p:nvSpPr>
        <p:spPr>
          <a:xfrm>
            <a:off x="231042" y="5257800"/>
            <a:ext cx="2863642"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Lamar Alexander </a:t>
            </a:r>
            <a:r>
              <a:rPr lang="en-US" sz="1600" b="1" dirty="0">
                <a:latin typeface="Times New Roman" panose="02020603050405020304" pitchFamily="18" charset="0"/>
                <a:cs typeface="Times New Roman" panose="02020603050405020304" pitchFamily="18" charset="0"/>
              </a:rPr>
              <a:t>(</a:t>
            </a:r>
            <a:r>
              <a:rPr lang="en-US" sz="1600" b="1" dirty="0" smtClean="0">
                <a:latin typeface="Times New Roman" panose="02020603050405020304" pitchFamily="18" charset="0"/>
                <a:cs typeface="Times New Roman" panose="02020603050405020304" pitchFamily="18" charset="0"/>
              </a:rPr>
              <a:t>R-TN</a:t>
            </a:r>
            <a:r>
              <a:rPr lang="en-US" sz="1600" b="1" dirty="0">
                <a:latin typeface="Times New Roman" panose="02020603050405020304" pitchFamily="18" charset="0"/>
                <a:cs typeface="Times New Roman" panose="02020603050405020304" pitchFamily="18" charset="0"/>
              </a:rPr>
              <a:t>)</a:t>
            </a:r>
          </a:p>
        </p:txBody>
      </p:sp>
      <p:sp>
        <p:nvSpPr>
          <p:cNvPr id="21" name="TextBox 20"/>
          <p:cNvSpPr txBox="1"/>
          <p:nvPr/>
        </p:nvSpPr>
        <p:spPr>
          <a:xfrm>
            <a:off x="3196152" y="5253982"/>
            <a:ext cx="2518848"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Patty Murray (D-WA)</a:t>
            </a:r>
          </a:p>
        </p:txBody>
      </p:sp>
      <p:pic>
        <p:nvPicPr>
          <p:cNvPr id="23"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32076" y="2892708"/>
            <a:ext cx="2061574" cy="2365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l="2248" r="8709"/>
          <a:stretch>
            <a:fillRect/>
          </a:stretch>
        </p:blipFill>
        <p:spPr bwMode="auto">
          <a:xfrm>
            <a:off x="3220647" y="2860100"/>
            <a:ext cx="2113354" cy="2365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TextBox 24"/>
          <p:cNvSpPr txBox="1"/>
          <p:nvPr/>
        </p:nvSpPr>
        <p:spPr>
          <a:xfrm>
            <a:off x="382699" y="5592548"/>
            <a:ext cx="1793279" cy="276999"/>
          </a:xfrm>
          <a:prstGeom prst="rect">
            <a:avLst/>
          </a:prstGeom>
          <a:noFill/>
        </p:spPr>
        <p:txBody>
          <a:bodyPr wrap="square" rtlCol="0">
            <a:spAutoFit/>
          </a:bodyPr>
          <a:lstStyle/>
          <a:p>
            <a:r>
              <a:rPr lang="en-US" sz="1200" b="1" dirty="0">
                <a:latin typeface="Times New Roman" panose="02020603050405020304" pitchFamily="18" charset="0"/>
                <a:cs typeface="Times New Roman" panose="02020603050405020304" pitchFamily="18" charset="0"/>
              </a:rPr>
              <a:t>Chairman</a:t>
            </a:r>
          </a:p>
        </p:txBody>
      </p:sp>
      <p:sp>
        <p:nvSpPr>
          <p:cNvPr id="26" name="TextBox 25"/>
          <p:cNvSpPr txBox="1"/>
          <p:nvPr/>
        </p:nvSpPr>
        <p:spPr>
          <a:xfrm>
            <a:off x="3268463" y="5519422"/>
            <a:ext cx="1863097" cy="276999"/>
          </a:xfrm>
          <a:prstGeom prst="rect">
            <a:avLst/>
          </a:prstGeom>
          <a:noFill/>
        </p:spPr>
        <p:txBody>
          <a:bodyPr wrap="square" rtlCol="0">
            <a:spAutoFit/>
          </a:bodyPr>
          <a:lstStyle/>
          <a:p>
            <a:r>
              <a:rPr lang="en-US" sz="1200" b="1" dirty="0" smtClean="0">
                <a:latin typeface="Times New Roman" panose="02020603050405020304" pitchFamily="18" charset="0"/>
                <a:cs typeface="Times New Roman" panose="02020603050405020304" pitchFamily="18" charset="0"/>
              </a:rPr>
              <a:t>Ranking </a:t>
            </a:r>
            <a:r>
              <a:rPr lang="en-US" sz="1200" b="1" dirty="0">
                <a:latin typeface="Times New Roman" panose="02020603050405020304" pitchFamily="18" charset="0"/>
                <a:cs typeface="Times New Roman" panose="02020603050405020304" pitchFamily="18" charset="0"/>
              </a:rPr>
              <a:t>Democrat</a:t>
            </a:r>
          </a:p>
        </p:txBody>
      </p:sp>
    </p:spTree>
    <p:extLst>
      <p:ext uri="{BB962C8B-B14F-4D97-AF65-F5344CB8AC3E}">
        <p14:creationId xmlns:p14="http://schemas.microsoft.com/office/powerpoint/2010/main" val="172278369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mj-lt"/>
              </a:rPr>
              <a:t>Budget and Appropriations</a:t>
            </a:r>
            <a:endParaRPr lang="en-US" sz="4800" b="1" dirty="0">
              <a:latin typeface="+mj-lt"/>
            </a:endParaRPr>
          </a:p>
        </p:txBody>
      </p:sp>
      <p:sp>
        <p:nvSpPr>
          <p:cNvPr id="3" name="Content Placeholder 2"/>
          <p:cNvSpPr>
            <a:spLocks noGrp="1"/>
          </p:cNvSpPr>
          <p:nvPr>
            <p:ph idx="1"/>
          </p:nvPr>
        </p:nvSpPr>
        <p:spPr>
          <a:xfrm>
            <a:off x="304800" y="1371600"/>
            <a:ext cx="8229600" cy="4525963"/>
          </a:xfrm>
        </p:spPr>
        <p:txBody>
          <a:bodyPr>
            <a:normAutofit fontScale="92500"/>
          </a:bodyPr>
          <a:lstStyle/>
          <a:p>
            <a:pPr marL="365760" marR="5080" indent="-365760">
              <a:spcBef>
                <a:spcPts val="105"/>
              </a:spcBef>
              <a:buClr>
                <a:schemeClr val="tx1"/>
              </a:buClr>
              <a:buFont typeface="Wingdings" panose="05000000000000000000" pitchFamily="2" charset="2"/>
              <a:buChar char="§"/>
              <a:tabLst>
                <a:tab pos="354965" algn="l"/>
                <a:tab pos="355600" algn="l"/>
              </a:tabLst>
            </a:pPr>
            <a:r>
              <a:rPr lang="en-US" sz="3000" spc="-5" dirty="0" smtClean="0">
                <a:solidFill>
                  <a:prstClr val="black"/>
                </a:solidFill>
              </a:rPr>
              <a:t>There are 12 separate appropriations bills</a:t>
            </a:r>
          </a:p>
          <a:p>
            <a:pPr marL="765810" marR="5080" lvl="1" indent="-365760">
              <a:spcBef>
                <a:spcPts val="105"/>
              </a:spcBef>
              <a:buClr>
                <a:schemeClr val="tx1"/>
              </a:buClr>
              <a:buFont typeface="Wingdings" panose="05000000000000000000" pitchFamily="2" charset="2"/>
              <a:buChar char="§"/>
              <a:tabLst>
                <a:tab pos="354965" algn="l"/>
                <a:tab pos="355600" algn="l"/>
              </a:tabLst>
            </a:pPr>
            <a:r>
              <a:rPr lang="en-US" sz="2600" spc="-5" dirty="0" smtClean="0">
                <a:solidFill>
                  <a:prstClr val="black"/>
                </a:solidFill>
              </a:rPr>
              <a:t>Budget year Oct 1</a:t>
            </a:r>
            <a:r>
              <a:rPr lang="en-US" sz="2600" spc="-5" baseline="30000" dirty="0" smtClean="0">
                <a:solidFill>
                  <a:prstClr val="black"/>
                </a:solidFill>
              </a:rPr>
              <a:t>st</a:t>
            </a:r>
            <a:r>
              <a:rPr lang="en-US" sz="2600" spc="-5" dirty="0" smtClean="0">
                <a:solidFill>
                  <a:prstClr val="black"/>
                </a:solidFill>
              </a:rPr>
              <a:t> – Sept 30th</a:t>
            </a:r>
          </a:p>
          <a:p>
            <a:pPr marL="765810" marR="5080" lvl="1" indent="-365760">
              <a:spcBef>
                <a:spcPts val="105"/>
              </a:spcBef>
              <a:buClr>
                <a:schemeClr val="tx1"/>
              </a:buClr>
              <a:buFont typeface="Arial" pitchFamily="34" charset="0"/>
              <a:buChar char="‒"/>
              <a:tabLst>
                <a:tab pos="354965" algn="l"/>
                <a:tab pos="355600" algn="l"/>
              </a:tabLst>
            </a:pPr>
            <a:endParaRPr lang="en-US" spc="-5" dirty="0" smtClean="0">
              <a:solidFill>
                <a:srgbClr val="420000"/>
              </a:solidFill>
            </a:endParaRPr>
          </a:p>
          <a:p>
            <a:pPr marL="422910" marR="5080" indent="-365760">
              <a:spcBef>
                <a:spcPts val="105"/>
              </a:spcBef>
              <a:buClr>
                <a:schemeClr val="tx1"/>
              </a:buClr>
              <a:buFont typeface="Wingdings" pitchFamily="2" charset="2"/>
              <a:buChar char="§"/>
              <a:tabLst>
                <a:tab pos="354965" algn="l"/>
                <a:tab pos="355600" algn="l"/>
              </a:tabLst>
            </a:pPr>
            <a:r>
              <a:rPr lang="en-US" sz="3000" spc="-5" dirty="0" smtClean="0"/>
              <a:t>Process starts in spring with President’s budget request.</a:t>
            </a:r>
          </a:p>
          <a:p>
            <a:pPr marL="822960" marR="5080" lvl="1" indent="-365760">
              <a:spcBef>
                <a:spcPts val="105"/>
              </a:spcBef>
              <a:buClr>
                <a:schemeClr val="tx1"/>
              </a:buClr>
              <a:buFont typeface="Wingdings" pitchFamily="2" charset="2"/>
              <a:buChar char="§"/>
              <a:tabLst>
                <a:tab pos="354965" algn="l"/>
                <a:tab pos="355600" algn="l"/>
              </a:tabLst>
            </a:pPr>
            <a:r>
              <a:rPr lang="en-US" sz="2600" spc="-5" dirty="0" smtClean="0"/>
              <a:t>Issued March 11, 2019</a:t>
            </a:r>
          </a:p>
          <a:p>
            <a:pPr marL="422910" marR="5080" indent="-365760">
              <a:spcBef>
                <a:spcPts val="105"/>
              </a:spcBef>
              <a:buClr>
                <a:schemeClr val="tx1"/>
              </a:buClr>
              <a:buFont typeface="Wingdings" pitchFamily="2" charset="2"/>
              <a:buChar char="§"/>
              <a:tabLst>
                <a:tab pos="354965" algn="l"/>
                <a:tab pos="355600" algn="l"/>
              </a:tabLst>
            </a:pPr>
            <a:r>
              <a:rPr lang="en-US" sz="3000" spc="-5" dirty="0" smtClean="0"/>
              <a:t>House Appropriations Committee moving quickly</a:t>
            </a:r>
          </a:p>
          <a:p>
            <a:pPr marL="422910" marR="5080" indent="-365760">
              <a:spcBef>
                <a:spcPts val="105"/>
              </a:spcBef>
              <a:buClr>
                <a:schemeClr val="tx1"/>
              </a:buClr>
              <a:buFont typeface="Wingdings" pitchFamily="2" charset="2"/>
              <a:buChar char="§"/>
              <a:tabLst>
                <a:tab pos="354965" algn="l"/>
                <a:tab pos="355600" algn="l"/>
              </a:tabLst>
            </a:pPr>
            <a:r>
              <a:rPr lang="en-US" sz="3000" spc="-5" dirty="0" smtClean="0"/>
              <a:t>Senate moving slowly</a:t>
            </a:r>
          </a:p>
          <a:p>
            <a:pPr marL="422910" marR="5080" indent="-365760">
              <a:spcBef>
                <a:spcPts val="105"/>
              </a:spcBef>
              <a:buClr>
                <a:schemeClr val="tx1"/>
              </a:buClr>
              <a:buFont typeface="Wingdings" pitchFamily="2" charset="2"/>
              <a:buChar char="§"/>
              <a:tabLst>
                <a:tab pos="354965" algn="l"/>
                <a:tab pos="355600" algn="l"/>
              </a:tabLst>
            </a:pPr>
            <a:r>
              <a:rPr lang="en-US" sz="3000" spc="-5" dirty="0" smtClean="0"/>
              <a:t>End game: September, hopefully before start of 2020 fiscal year Oct. 1, 2019</a:t>
            </a:r>
            <a:endParaRPr lang="en-US" sz="2600" spc="-5" dirty="0" smtClean="0"/>
          </a:p>
          <a:p>
            <a:pPr marL="822960" marR="5080" lvl="1" indent="-365760">
              <a:spcBef>
                <a:spcPts val="105"/>
              </a:spcBef>
              <a:buClr>
                <a:schemeClr val="tx1"/>
              </a:buClr>
              <a:buFont typeface="Wingdings" pitchFamily="2" charset="2"/>
              <a:buChar char="§"/>
              <a:tabLst>
                <a:tab pos="354965" algn="l"/>
                <a:tab pos="355600" algn="l"/>
              </a:tabLst>
            </a:pPr>
            <a:endParaRPr lang="en-US" sz="2600" spc="-5" dirty="0" smtClean="0"/>
          </a:p>
          <a:p>
            <a:pPr marL="822960" marR="5080" lvl="1" indent="-365760">
              <a:spcBef>
                <a:spcPts val="105"/>
              </a:spcBef>
              <a:buClr>
                <a:schemeClr val="tx1"/>
              </a:buClr>
              <a:buFont typeface="Wingdings" pitchFamily="2" charset="2"/>
              <a:buChar char="§"/>
              <a:tabLst>
                <a:tab pos="354965" algn="l"/>
                <a:tab pos="355600" algn="l"/>
              </a:tabLst>
            </a:pPr>
            <a:endParaRPr lang="en-US" sz="2600" dirty="0" smtClean="0"/>
          </a:p>
          <a:p>
            <a:pPr>
              <a:spcBef>
                <a:spcPts val="600"/>
              </a:spcBef>
              <a:buFont typeface="Book Antiqua" panose="02040602050305030304" pitchFamily="18" charset="0"/>
              <a:buChar char="–"/>
            </a:pPr>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11</a:t>
            </a:fld>
            <a:endParaRPr lang="en-US" dirty="0">
              <a:solidFill>
                <a:prstClr val="white"/>
              </a:solidFill>
            </a:endParaRPr>
          </a:p>
        </p:txBody>
      </p:sp>
      <p:cxnSp>
        <p:nvCxnSpPr>
          <p:cNvPr id="5" name="Straight Connector 4"/>
          <p:cNvCxnSpPr/>
          <p:nvPr/>
        </p:nvCxnSpPr>
        <p:spPr>
          <a:xfrm>
            <a:off x="457200" y="1143000"/>
            <a:ext cx="7010400" cy="0"/>
          </a:xfrm>
          <a:prstGeom prst="line">
            <a:avLst/>
          </a:prstGeom>
          <a:ln w="38100">
            <a:solidFill>
              <a:srgbClr val="42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mj-lt"/>
              </a:rPr>
              <a:t>President’s FY 2020 Requests</a:t>
            </a:r>
            <a:endParaRPr lang="en-US" sz="4800" b="1" dirty="0">
              <a:latin typeface="+mj-lt"/>
            </a:endParaRPr>
          </a:p>
        </p:txBody>
      </p:sp>
      <p:sp>
        <p:nvSpPr>
          <p:cNvPr id="3" name="Content Placeholder 2"/>
          <p:cNvSpPr>
            <a:spLocks noGrp="1"/>
          </p:cNvSpPr>
          <p:nvPr>
            <p:ph idx="1"/>
          </p:nvPr>
        </p:nvSpPr>
        <p:spPr>
          <a:xfrm>
            <a:off x="304800" y="1371600"/>
            <a:ext cx="8229600" cy="4525963"/>
          </a:xfrm>
        </p:spPr>
        <p:txBody>
          <a:bodyPr/>
          <a:lstStyle/>
          <a:p>
            <a:pPr marL="422910" marR="5080" indent="-365760">
              <a:spcBef>
                <a:spcPts val="105"/>
              </a:spcBef>
              <a:buClr>
                <a:schemeClr val="tx1"/>
              </a:buClr>
              <a:buFont typeface="Wingdings" pitchFamily="2" charset="2"/>
              <a:buChar char="§"/>
              <a:tabLst>
                <a:tab pos="354965" algn="l"/>
                <a:tab pos="355600" algn="l"/>
              </a:tabLst>
            </a:pPr>
            <a:r>
              <a:rPr lang="en-US" dirty="0" smtClean="0"/>
              <a:t>Maximum Pell Grant award of $6,195</a:t>
            </a:r>
          </a:p>
          <a:p>
            <a:pPr marL="422910" marR="5080" indent="-365760">
              <a:spcBef>
                <a:spcPts val="105"/>
              </a:spcBef>
              <a:buClr>
                <a:schemeClr val="tx1"/>
              </a:buClr>
              <a:buFont typeface="Wingdings" pitchFamily="2" charset="2"/>
              <a:buChar char="§"/>
              <a:tabLst>
                <a:tab pos="354965" algn="l"/>
                <a:tab pos="355600" algn="l"/>
              </a:tabLst>
            </a:pPr>
            <a:r>
              <a:rPr lang="en-US" dirty="0" smtClean="0"/>
              <a:t>Eliminate SEOG program</a:t>
            </a:r>
          </a:p>
          <a:p>
            <a:pPr marL="422910" marR="5080" indent="-365760">
              <a:spcBef>
                <a:spcPts val="105"/>
              </a:spcBef>
              <a:buClr>
                <a:schemeClr val="tx1"/>
              </a:buClr>
              <a:buFont typeface="Wingdings" pitchFamily="2" charset="2"/>
              <a:buChar char="§"/>
              <a:tabLst>
                <a:tab pos="354965" algn="l"/>
                <a:tab pos="355600" algn="l"/>
              </a:tabLst>
            </a:pPr>
            <a:r>
              <a:rPr lang="en-US" dirty="0" smtClean="0"/>
              <a:t>Cut Work Study from $1.1 billion to $500 million</a:t>
            </a:r>
          </a:p>
          <a:p>
            <a:pPr marL="422910" marR="5080" indent="-365760">
              <a:spcBef>
                <a:spcPts val="105"/>
              </a:spcBef>
              <a:buClr>
                <a:schemeClr val="tx1"/>
              </a:buClr>
              <a:buFont typeface="Wingdings" pitchFamily="2" charset="2"/>
              <a:buChar char="§"/>
              <a:tabLst>
                <a:tab pos="354965" algn="l"/>
                <a:tab pos="355600" algn="l"/>
              </a:tabLst>
            </a:pPr>
            <a:r>
              <a:rPr lang="en-US" dirty="0" smtClean="0"/>
              <a:t>Proposes a consolidation of the 5 income-driven loan repayment  plans into one plan that would set monthly payments at 12.5% of discretionary spending and eliminate standard repayment cap.</a:t>
            </a:r>
          </a:p>
          <a:p>
            <a:pPr marL="422910" marR="5080" indent="-365760">
              <a:spcBef>
                <a:spcPts val="105"/>
              </a:spcBef>
              <a:buClr>
                <a:schemeClr val="tx1"/>
              </a:buClr>
              <a:buFont typeface="Times New Roman" pitchFamily="18" charset="0"/>
              <a:buChar char="‾"/>
              <a:tabLst>
                <a:tab pos="354965" algn="l"/>
                <a:tab pos="355600" algn="l"/>
              </a:tabLst>
            </a:pPr>
            <a:endParaRPr lang="en-US" dirty="0" smtClean="0"/>
          </a:p>
          <a:p>
            <a:pPr>
              <a:spcBef>
                <a:spcPts val="600"/>
              </a:spcBef>
              <a:buFont typeface="Book Antiqua" panose="02040602050305030304" pitchFamily="18" charset="0"/>
              <a:buChar char="–"/>
            </a:pPr>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12</a:t>
            </a:fld>
            <a:endParaRPr lang="en-US" dirty="0">
              <a:solidFill>
                <a:prstClr val="white"/>
              </a:solidFill>
            </a:endParaRPr>
          </a:p>
        </p:txBody>
      </p:sp>
      <p:cxnSp>
        <p:nvCxnSpPr>
          <p:cNvPr id="5" name="Straight Connector 4"/>
          <p:cNvCxnSpPr/>
          <p:nvPr/>
        </p:nvCxnSpPr>
        <p:spPr>
          <a:xfrm>
            <a:off x="457200" y="1143000"/>
            <a:ext cx="7010400" cy="0"/>
          </a:xfrm>
          <a:prstGeom prst="line">
            <a:avLst/>
          </a:prstGeom>
          <a:ln w="38100">
            <a:solidFill>
              <a:srgbClr val="42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latin typeface="+mn-lt"/>
              </a:rPr>
              <a:t>HEA Reauthorization</a:t>
            </a:r>
            <a:endParaRPr lang="en-US" b="1" dirty="0">
              <a:latin typeface="+mn-lt"/>
            </a:endParaRPr>
          </a:p>
        </p:txBody>
      </p:sp>
      <p:sp>
        <p:nvSpPr>
          <p:cNvPr id="8" name="Content Placeholder 7"/>
          <p:cNvSpPr>
            <a:spLocks noGrp="1"/>
          </p:cNvSpPr>
          <p:nvPr>
            <p:ph idx="1"/>
          </p:nvPr>
        </p:nvSpPr>
        <p:spPr/>
        <p:txBody>
          <a:bodyPr>
            <a:normAutofit lnSpcReduction="10000"/>
          </a:bodyPr>
          <a:lstStyle/>
          <a:p>
            <a:r>
              <a:rPr lang="en-US" dirty="0" smtClean="0">
                <a:latin typeface="+mn-lt"/>
              </a:rPr>
              <a:t>HEA last authorized in 2008</a:t>
            </a:r>
          </a:p>
          <a:p>
            <a:r>
              <a:rPr lang="en-US" dirty="0" smtClean="0">
                <a:latin typeface="+mn-lt"/>
              </a:rPr>
              <a:t>In 115</a:t>
            </a:r>
            <a:r>
              <a:rPr lang="en-US" baseline="30000" dirty="0" smtClean="0">
                <a:latin typeface="+mn-lt"/>
              </a:rPr>
              <a:t>th</a:t>
            </a:r>
            <a:r>
              <a:rPr lang="en-US" dirty="0" smtClean="0">
                <a:latin typeface="+mn-lt"/>
              </a:rPr>
              <a:t> Congress both parties introduced a bill in the House.  Senate did not.</a:t>
            </a:r>
          </a:p>
          <a:p>
            <a:pPr lvl="1"/>
            <a:r>
              <a:rPr lang="en-US" dirty="0" smtClean="0">
                <a:latin typeface="+mn-lt"/>
              </a:rPr>
              <a:t>PROSPER Act H.R. 4508 – House Rep. bill</a:t>
            </a:r>
          </a:p>
          <a:p>
            <a:pPr lvl="1"/>
            <a:r>
              <a:rPr lang="en-US" dirty="0" smtClean="0">
                <a:latin typeface="+mn-lt"/>
              </a:rPr>
              <a:t>Aim Higher Act H.R. 6543 – House Dem. Bill</a:t>
            </a:r>
          </a:p>
          <a:p>
            <a:r>
              <a:rPr lang="en-US" dirty="0" smtClean="0">
                <a:latin typeface="+mn-lt"/>
              </a:rPr>
              <a:t>Senate: FAST Act by </a:t>
            </a:r>
            <a:r>
              <a:rPr lang="en-US" dirty="0" smtClean="0">
                <a:latin typeface="+mn-lt"/>
              </a:rPr>
              <a:t>Chairman </a:t>
            </a:r>
            <a:r>
              <a:rPr lang="en-US" dirty="0" smtClean="0">
                <a:latin typeface="+mn-lt"/>
              </a:rPr>
              <a:t>Alexander introduced in </a:t>
            </a:r>
            <a:r>
              <a:rPr lang="en-US" dirty="0" smtClean="0">
                <a:latin typeface="+mn-lt"/>
              </a:rPr>
              <a:t>2015: basis for his current plans</a:t>
            </a:r>
          </a:p>
          <a:p>
            <a:r>
              <a:rPr lang="en-US" dirty="0" smtClean="0">
                <a:latin typeface="+mn-lt"/>
              </a:rPr>
              <a:t>Negotiations underway in Senate, hearings in House.  Reauthorization in 2019????</a:t>
            </a:r>
            <a:endParaRPr lang="en-US" dirty="0" smtClean="0">
              <a:latin typeface="+mn-lt"/>
            </a:endParaRP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13</a:t>
            </a:fld>
            <a:endParaRPr lang="en-US" dirty="0">
              <a:solidFill>
                <a:prstClr val="white"/>
              </a:solidFill>
            </a:endParaRPr>
          </a:p>
        </p:txBody>
      </p:sp>
      <p:cxnSp>
        <p:nvCxnSpPr>
          <p:cNvPr id="5" name="Straight Connector 4"/>
          <p:cNvCxnSpPr/>
          <p:nvPr/>
        </p:nvCxnSpPr>
        <p:spPr>
          <a:xfrm>
            <a:off x="533400" y="1143000"/>
            <a:ext cx="6781800" cy="0"/>
          </a:xfrm>
          <a:prstGeom prst="line">
            <a:avLst/>
          </a:prstGeom>
          <a:ln w="38100">
            <a:solidFill>
              <a:srgbClr val="42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rPr>
              <a:t>House R’s: PROSPER Act</a:t>
            </a:r>
            <a:endParaRPr lang="en-US" b="1" dirty="0">
              <a:latin typeface="+mj-lt"/>
            </a:endParaRPr>
          </a:p>
        </p:txBody>
      </p:sp>
      <p:sp>
        <p:nvSpPr>
          <p:cNvPr id="3" name="Content Placeholder 2"/>
          <p:cNvSpPr>
            <a:spLocks noGrp="1"/>
          </p:cNvSpPr>
          <p:nvPr>
            <p:ph idx="1"/>
          </p:nvPr>
        </p:nvSpPr>
        <p:spPr/>
        <p:txBody>
          <a:bodyPr/>
          <a:lstStyle/>
          <a:p>
            <a:r>
              <a:rPr lang="en-US" i="1" dirty="0" smtClean="0">
                <a:latin typeface="+mn-lt"/>
              </a:rPr>
              <a:t>Promoting Real Opportunity, Success, and Prosperity through Education Reform Act</a:t>
            </a:r>
          </a:p>
          <a:p>
            <a:pPr lvl="1"/>
            <a:r>
              <a:rPr lang="en-US" dirty="0" smtClean="0">
                <a:latin typeface="+mn-lt"/>
              </a:rPr>
              <a:t>No Perkins or SEOG</a:t>
            </a:r>
          </a:p>
          <a:p>
            <a:pPr lvl="1"/>
            <a:r>
              <a:rPr lang="en-US" dirty="0" smtClean="0">
                <a:latin typeface="+mn-lt"/>
              </a:rPr>
              <a:t>Major changes to loans</a:t>
            </a:r>
          </a:p>
          <a:p>
            <a:pPr lvl="2"/>
            <a:r>
              <a:rPr lang="en-US" dirty="0" smtClean="0">
                <a:latin typeface="+mn-lt"/>
              </a:rPr>
              <a:t>No Grad Plus</a:t>
            </a:r>
          </a:p>
          <a:p>
            <a:pPr lvl="2"/>
            <a:r>
              <a:rPr lang="en-US" dirty="0" smtClean="0">
                <a:latin typeface="+mn-lt"/>
              </a:rPr>
              <a:t>Parent Plus capped</a:t>
            </a:r>
          </a:p>
          <a:p>
            <a:pPr lvl="2"/>
            <a:r>
              <a:rPr lang="en-US" dirty="0" smtClean="0">
                <a:latin typeface="+mn-lt"/>
              </a:rPr>
              <a:t>Unsubsidized Direct increased loan limits</a:t>
            </a:r>
          </a:p>
          <a:p>
            <a:pPr lvl="2"/>
            <a:r>
              <a:rPr lang="en-US" dirty="0" smtClean="0">
                <a:latin typeface="+mn-lt"/>
              </a:rPr>
              <a:t>Eliminate subsidized  Direct</a:t>
            </a:r>
          </a:p>
          <a:p>
            <a:pPr lvl="2"/>
            <a:r>
              <a:rPr lang="en-US" dirty="0" smtClean="0">
                <a:latin typeface="+mn-lt"/>
              </a:rPr>
              <a:t>Eliminate PSLF</a:t>
            </a:r>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14</a:t>
            </a:fld>
            <a:endParaRPr lang="en-US" dirty="0">
              <a:solidFill>
                <a:prstClr val="white"/>
              </a:solidFill>
            </a:endParaRPr>
          </a:p>
        </p:txBody>
      </p:sp>
      <p:cxnSp>
        <p:nvCxnSpPr>
          <p:cNvPr id="5" name="Straight Connector 4"/>
          <p:cNvCxnSpPr/>
          <p:nvPr/>
        </p:nvCxnSpPr>
        <p:spPr>
          <a:xfrm>
            <a:off x="533400" y="1143000"/>
            <a:ext cx="6781800" cy="0"/>
          </a:xfrm>
          <a:prstGeom prst="line">
            <a:avLst/>
          </a:prstGeom>
          <a:ln w="38100">
            <a:solidFill>
              <a:srgbClr val="42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rPr>
              <a:t>House D’s: Aim Higher Act</a:t>
            </a:r>
            <a:endParaRPr lang="en-US" b="1" dirty="0">
              <a:latin typeface="+mj-lt"/>
            </a:endParaRPr>
          </a:p>
        </p:txBody>
      </p:sp>
      <p:sp>
        <p:nvSpPr>
          <p:cNvPr id="3" name="Content Placeholder 2"/>
          <p:cNvSpPr>
            <a:spLocks noGrp="1"/>
          </p:cNvSpPr>
          <p:nvPr>
            <p:ph idx="1"/>
          </p:nvPr>
        </p:nvSpPr>
        <p:spPr/>
        <p:txBody>
          <a:bodyPr/>
          <a:lstStyle/>
          <a:p>
            <a:r>
              <a:rPr lang="en-US" dirty="0" smtClean="0">
                <a:latin typeface="+mn-lt"/>
              </a:rPr>
              <a:t>SEOG remains – base guarantee phased out.</a:t>
            </a:r>
          </a:p>
          <a:p>
            <a:r>
              <a:rPr lang="en-US" dirty="0" smtClean="0">
                <a:latin typeface="+mn-lt"/>
              </a:rPr>
              <a:t>Repeal loan origination fees and reduce repayment options to two</a:t>
            </a:r>
          </a:p>
          <a:p>
            <a:r>
              <a:rPr lang="en-US" dirty="0" smtClean="0">
                <a:latin typeface="+mn-lt"/>
              </a:rPr>
              <a:t>Expand PSFL job definition</a:t>
            </a:r>
          </a:p>
          <a:p>
            <a:r>
              <a:rPr lang="en-US" dirty="0" smtClean="0">
                <a:latin typeface="+mn-lt"/>
              </a:rPr>
              <a:t>Keep subsidized Direct</a:t>
            </a:r>
          </a:p>
          <a:p>
            <a:r>
              <a:rPr lang="en-US" dirty="0" smtClean="0">
                <a:latin typeface="+mn-lt"/>
              </a:rPr>
              <a:t>Create Federal Direct Perkins Loans</a:t>
            </a:r>
          </a:p>
          <a:p>
            <a:pPr lvl="1"/>
            <a:r>
              <a:rPr lang="en-US" dirty="0" smtClean="0">
                <a:latin typeface="+mn-lt"/>
              </a:rPr>
              <a:t>Same provisions as Direct</a:t>
            </a:r>
          </a:p>
          <a:p>
            <a:pPr lvl="1"/>
            <a:r>
              <a:rPr lang="en-US" dirty="0" smtClean="0">
                <a:latin typeface="+mn-lt"/>
              </a:rPr>
              <a:t>6 billion in funding</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15</a:t>
            </a:fld>
            <a:endParaRPr lang="en-US" dirty="0">
              <a:solidFill>
                <a:prstClr val="white"/>
              </a:solidFill>
            </a:endParaRPr>
          </a:p>
        </p:txBody>
      </p:sp>
      <p:cxnSp>
        <p:nvCxnSpPr>
          <p:cNvPr id="5" name="Straight Connector 4"/>
          <p:cNvCxnSpPr/>
          <p:nvPr/>
        </p:nvCxnSpPr>
        <p:spPr>
          <a:xfrm>
            <a:off x="457200" y="1143000"/>
            <a:ext cx="6019800" cy="0"/>
          </a:xfrm>
          <a:prstGeom prst="line">
            <a:avLst/>
          </a:prstGeom>
          <a:ln w="38100">
            <a:solidFill>
              <a:srgbClr val="42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rPr>
              <a:t>Perkins Access, Retention and Completion (ARC) Loan </a:t>
            </a:r>
            <a:endParaRPr lang="en-US" b="1" dirty="0">
              <a:latin typeface="+mj-lt"/>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mn-lt"/>
              </a:rPr>
              <a:t>Revised Perkins-style plan extended to more schools with better funding mechanism</a:t>
            </a:r>
          </a:p>
          <a:p>
            <a:r>
              <a:rPr lang="en-US" dirty="0" smtClean="0">
                <a:latin typeface="+mn-lt"/>
              </a:rPr>
              <a:t>Terms like legacy Perkins: 5%, no in-school interest, public service forgiveness</a:t>
            </a:r>
          </a:p>
          <a:p>
            <a:r>
              <a:rPr lang="en-US" dirty="0" smtClean="0">
                <a:latin typeface="+mn-lt"/>
              </a:rPr>
              <a:t>Include Grad students</a:t>
            </a:r>
          </a:p>
          <a:p>
            <a:r>
              <a:rPr lang="en-US" dirty="0" smtClean="0">
                <a:latin typeface="+mn-lt"/>
              </a:rPr>
              <a:t>Include more schools</a:t>
            </a:r>
          </a:p>
          <a:p>
            <a:r>
              <a:rPr lang="en-US" dirty="0" smtClean="0">
                <a:latin typeface="+mn-lt"/>
              </a:rPr>
              <a:t>Campus-based awards, servicing</a:t>
            </a:r>
          </a:p>
          <a:p>
            <a:r>
              <a:rPr lang="en-US" dirty="0" smtClean="0">
                <a:latin typeface="+mn-lt"/>
              </a:rPr>
              <a:t>Funding limited nationally and per institution</a:t>
            </a: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3117331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C99F7B6-B6AC-4726-9291-5960819B7215}" type="slidenum">
              <a:rPr lang="en-US" smtClean="0">
                <a:solidFill>
                  <a:prstClr val="white"/>
                </a:solidFill>
              </a:rPr>
              <a:pPr/>
              <a:t>17</a:t>
            </a:fld>
            <a:endParaRPr lang="en-US" dirty="0">
              <a:solidFill>
                <a:prstClr val="white"/>
              </a:solidFill>
            </a:endParaRPr>
          </a:p>
        </p:txBody>
      </p:sp>
      <p:sp>
        <p:nvSpPr>
          <p:cNvPr id="2" name="Rectangle 1"/>
          <p:cNvSpPr/>
          <p:nvPr/>
        </p:nvSpPr>
        <p:spPr>
          <a:xfrm>
            <a:off x="228600" y="228600"/>
            <a:ext cx="7848600" cy="1754326"/>
          </a:xfrm>
          <a:prstGeom prst="rect">
            <a:avLst/>
          </a:prstGeom>
        </p:spPr>
        <p:txBody>
          <a:bodyPr wrap="square">
            <a:spAutoFit/>
          </a:bodyPr>
          <a:lstStyle/>
          <a:p>
            <a:pPr algn="ctr"/>
            <a:r>
              <a:rPr lang="en-US" sz="3600" b="1" dirty="0" smtClean="0">
                <a:solidFill>
                  <a:srgbClr val="4C0000"/>
                </a:solidFill>
                <a:latin typeface="+mj-lt"/>
                <a:cs typeface="Arial" panose="020B0604020202020204" pitchFamily="34" charset="0"/>
              </a:rPr>
              <a:t>COHEAO Survey</a:t>
            </a:r>
          </a:p>
          <a:p>
            <a:pPr algn="ctr"/>
            <a:r>
              <a:rPr lang="en-US" sz="3600" b="1" dirty="0" smtClean="0">
                <a:solidFill>
                  <a:srgbClr val="4C0000"/>
                </a:solidFill>
                <a:latin typeface="+mj-lt"/>
                <a:cs typeface="Arial" panose="020B0604020202020204" pitchFamily="34" charset="0"/>
              </a:rPr>
              <a:t>Campus-based Funding -</a:t>
            </a:r>
          </a:p>
          <a:p>
            <a:pPr algn="ctr"/>
            <a:r>
              <a:rPr lang="en-US" sz="3600" b="1" dirty="0" smtClean="0">
                <a:solidFill>
                  <a:srgbClr val="4C0000"/>
                </a:solidFill>
                <a:latin typeface="+mj-lt"/>
                <a:cs typeface="Arial" panose="020B0604020202020204" pitchFamily="34" charset="0"/>
              </a:rPr>
              <a:t>Impact on Retention &amp; Completion</a:t>
            </a:r>
            <a:endParaRPr lang="en-US" sz="3600" b="1" dirty="0">
              <a:solidFill>
                <a:srgbClr val="4C0000"/>
              </a:solidFill>
              <a:latin typeface="+mj-lt"/>
              <a:cs typeface="Arial" panose="020B0604020202020204" pitchFamily="34" charset="0"/>
            </a:endParaRPr>
          </a:p>
        </p:txBody>
      </p:sp>
      <p:sp>
        <p:nvSpPr>
          <p:cNvPr id="6" name="Rectangle 5"/>
          <p:cNvSpPr/>
          <p:nvPr/>
        </p:nvSpPr>
        <p:spPr>
          <a:xfrm>
            <a:off x="756556" y="4941957"/>
            <a:ext cx="5274129" cy="707886"/>
          </a:xfrm>
          <a:prstGeom prst="rect">
            <a:avLst/>
          </a:prstGeom>
        </p:spPr>
        <p:txBody>
          <a:bodyPr wrap="square">
            <a:spAutoFit/>
          </a:bodyPr>
          <a:lstStyle/>
          <a:p>
            <a:r>
              <a:rPr lang="en-US" sz="2000" dirty="0">
                <a:latin typeface="Arial" panose="020B0604020202020204" pitchFamily="34" charset="0"/>
                <a:cs typeface="Arial" panose="020B0604020202020204" pitchFamily="34" charset="0"/>
                <a:hlinkClick r:id="rId3"/>
              </a:rPr>
              <a:t>https://</a:t>
            </a:r>
            <a:r>
              <a:rPr lang="en-US" sz="2000" dirty="0" smtClean="0">
                <a:latin typeface="Arial" panose="020B0604020202020204" pitchFamily="34" charset="0"/>
                <a:cs typeface="Arial" panose="020B0604020202020204" pitchFamily="34" charset="0"/>
                <a:hlinkClick r:id="rId3"/>
              </a:rPr>
              <a:t>www.surveymonkey.com/r/BNBMF6F</a:t>
            </a: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4724400"/>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3400" y="1979089"/>
            <a:ext cx="7239000" cy="2685351"/>
          </a:xfrm>
          <a:prstGeom prst="rect">
            <a:avLst/>
          </a:prstGeom>
          <a:noFill/>
        </p:spPr>
        <p:txBody>
          <a:bodyPr wrap="square" rtlCol="0">
            <a:spAutoFit/>
          </a:bodyPr>
          <a:lstStyle/>
          <a:p>
            <a:r>
              <a:rPr lang="en-US" sz="2300" dirty="0" smtClean="0">
                <a:cs typeface="Arial" panose="020B0604020202020204" pitchFamily="34" charset="0"/>
              </a:rPr>
              <a:t>Help COHEAO collect pertinent information to share with Congress about the impact of the expiration of the Perkins Program and to gage support for a new/modified Perkins Program. </a:t>
            </a:r>
          </a:p>
          <a:p>
            <a:pPr>
              <a:spcBef>
                <a:spcPts val="900"/>
              </a:spcBef>
            </a:pPr>
            <a:r>
              <a:rPr lang="en-US" sz="2300" dirty="0" smtClean="0">
                <a:cs typeface="Arial" panose="020B0604020202020204" pitchFamily="34" charset="0"/>
              </a:rPr>
              <a:t>Please contribute to this process by completing a very brief survey! Click the link below or scan the QR Code to participate. Responses are confidential.</a:t>
            </a:r>
            <a:endParaRPr lang="en-US" sz="2300" dirty="0">
              <a:cs typeface="Arial" panose="020B0604020202020204" pitchFamily="34" charset="0"/>
            </a:endParaRPr>
          </a:p>
        </p:txBody>
      </p:sp>
    </p:spTree>
    <p:extLst>
      <p:ext uri="{BB962C8B-B14F-4D97-AF65-F5344CB8AC3E}">
        <p14:creationId xmlns:p14="http://schemas.microsoft.com/office/powerpoint/2010/main" val="3749955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3" y="152400"/>
            <a:ext cx="8153398" cy="990600"/>
          </a:xfrm>
        </p:spPr>
        <p:txBody>
          <a:bodyPr>
            <a:normAutofit/>
          </a:bodyPr>
          <a:lstStyle/>
          <a:p>
            <a:r>
              <a:rPr lang="en-US" altLang="en-US" sz="3800" b="1" dirty="0">
                <a:latin typeface="+mj-lt"/>
              </a:rPr>
              <a:t>Administrative Cost Allowance </a:t>
            </a:r>
          </a:p>
        </p:txBody>
      </p:sp>
      <p:sp>
        <p:nvSpPr>
          <p:cNvPr id="34819" name="Content Placeholder 2"/>
          <p:cNvSpPr>
            <a:spLocks noGrp="1"/>
          </p:cNvSpPr>
          <p:nvPr>
            <p:ph idx="1"/>
          </p:nvPr>
        </p:nvSpPr>
        <p:spPr>
          <a:xfrm>
            <a:off x="390089" y="1125173"/>
            <a:ext cx="7991912" cy="4970827"/>
          </a:xfrm>
        </p:spPr>
        <p:txBody>
          <a:bodyPr>
            <a:noAutofit/>
          </a:bodyPr>
          <a:lstStyle/>
          <a:p>
            <a:r>
              <a:rPr lang="en-US" altLang="en-US" sz="2300" dirty="0" smtClean="0">
                <a:latin typeface="+mn-lt"/>
                <a:cs typeface="Arial" panose="020B0604020202020204" pitchFamily="34" charset="0"/>
              </a:rPr>
              <a:t>June 30, 2018 was last date for charging ACA to the Perkins fund</a:t>
            </a:r>
          </a:p>
          <a:p>
            <a:r>
              <a:rPr lang="en-US" altLang="en-US" sz="2300" dirty="0" smtClean="0">
                <a:latin typeface="+mn-lt"/>
                <a:cs typeface="Arial" panose="020B0604020202020204" pitchFamily="34" charset="0"/>
              </a:rPr>
              <a:t>ACA </a:t>
            </a:r>
            <a:r>
              <a:rPr lang="en-US" altLang="en-US" sz="2300" dirty="0">
                <a:latin typeface="+mn-lt"/>
                <a:cs typeface="Arial" panose="020B0604020202020204" pitchFamily="34" charset="0"/>
              </a:rPr>
              <a:t>is the key to sustaining quality campus-based servicing </a:t>
            </a:r>
            <a:r>
              <a:rPr lang="en-US" altLang="en-US" sz="2300" dirty="0" smtClean="0">
                <a:latin typeface="+mn-lt"/>
                <a:cs typeface="Arial" panose="020B0604020202020204" pitchFamily="34" charset="0"/>
              </a:rPr>
              <a:t>and institutions should be compensated.</a:t>
            </a:r>
          </a:p>
          <a:p>
            <a:r>
              <a:rPr lang="en-US" altLang="en-US" sz="2300" dirty="0" smtClean="0">
                <a:latin typeface="+mn-lt"/>
                <a:cs typeface="Arial" panose="020B0604020202020204" pitchFamily="34" charset="0"/>
              </a:rPr>
              <a:t>COHEAO </a:t>
            </a:r>
            <a:r>
              <a:rPr lang="en-US" altLang="en-US" sz="2300" dirty="0">
                <a:latin typeface="+mn-lt"/>
                <a:cs typeface="Arial" panose="020B0604020202020204" pitchFamily="34" charset="0"/>
              </a:rPr>
              <a:t>advocated for a change in the law and   Congress </a:t>
            </a:r>
            <a:r>
              <a:rPr lang="en-US" altLang="en-US" sz="2300" dirty="0" smtClean="0">
                <a:latin typeface="+mn-lt"/>
                <a:cs typeface="Arial" panose="020B0604020202020204" pitchFamily="34" charset="0"/>
              </a:rPr>
              <a:t>passed </a:t>
            </a:r>
            <a:r>
              <a:rPr lang="en-US" altLang="en-US" sz="2300" dirty="0">
                <a:latin typeface="+mn-lt"/>
                <a:cs typeface="Arial" panose="020B0604020202020204" pitchFamily="34" charset="0"/>
              </a:rPr>
              <a:t>a spending bill that provides ED with the authority to pay schools that service their Perkins </a:t>
            </a:r>
            <a:r>
              <a:rPr lang="en-US" altLang="en-US" sz="2300" dirty="0" smtClean="0">
                <a:latin typeface="+mn-lt"/>
                <a:cs typeface="Arial" panose="020B0604020202020204" pitchFamily="34" charset="0"/>
              </a:rPr>
              <a:t>loans; House bill for FY2020 has same wording.</a:t>
            </a:r>
          </a:p>
          <a:p>
            <a:pPr marL="342900" lvl="1" indent="-342900">
              <a:buFont typeface="Arial" panose="020B0604020202020204" pitchFamily="34" charset="0"/>
              <a:buChar char="•"/>
            </a:pPr>
            <a:r>
              <a:rPr lang="en-US" sz="2300" i="1" spc="-5" dirty="0">
                <a:solidFill>
                  <a:prstClr val="black"/>
                </a:solidFill>
                <a:latin typeface="+mn-lt"/>
              </a:rPr>
              <a:t>“…funds appropriated under this heading </a:t>
            </a:r>
            <a:r>
              <a:rPr lang="en-US" sz="2300" b="1" i="1" spc="-5" dirty="0">
                <a:solidFill>
                  <a:prstClr val="black"/>
                </a:solidFill>
                <a:latin typeface="+mn-lt"/>
              </a:rPr>
              <a:t>may be available </a:t>
            </a:r>
            <a:r>
              <a:rPr lang="en-US" sz="2300" i="1" spc="-5" dirty="0">
                <a:solidFill>
                  <a:prstClr val="black"/>
                </a:solidFill>
                <a:latin typeface="+mn-lt"/>
              </a:rPr>
              <a:t>for payments for student loan servicing to an institution of higher education that services outstanding Federal Perkins Loans under part E of title IV of the Higher Education Act of 1965…”</a:t>
            </a:r>
            <a:endParaRPr lang="en-US" sz="2300" spc="-5" dirty="0">
              <a:solidFill>
                <a:prstClr val="black"/>
              </a:solidFill>
              <a:latin typeface="+mn-lt"/>
            </a:endParaRPr>
          </a:p>
          <a:p>
            <a:pPr>
              <a:buFont typeface="Wingdings" panose="05000000000000000000" pitchFamily="2" charset="2"/>
              <a:buChar char="§"/>
            </a:pPr>
            <a:endParaRPr lang="en-US" altLang="en-US" sz="23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US" altLang="en-US" sz="2300" dirty="0" smtClean="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6553200" y="6356352"/>
            <a:ext cx="2133600" cy="365125"/>
          </a:xfrm>
        </p:spPr>
        <p:txBody>
          <a:bodyPr/>
          <a:lstStyle/>
          <a:p>
            <a:fld id="{5C99F7B6-B6AC-4726-9291-5960819B7215}" type="slidenum">
              <a:rPr lang="en-US" smtClean="0">
                <a:solidFill>
                  <a:prstClr val="white"/>
                </a:solidFill>
              </a:rPr>
              <a:pPr/>
              <a:t>18</a:t>
            </a:fld>
            <a:endParaRPr lang="en-US" dirty="0">
              <a:solidFill>
                <a:prstClr val="white"/>
              </a:solidFill>
            </a:endParaRPr>
          </a:p>
        </p:txBody>
      </p:sp>
    </p:spTree>
    <p:extLst>
      <p:ext uri="{BB962C8B-B14F-4D97-AF65-F5344CB8AC3E}">
        <p14:creationId xmlns:p14="http://schemas.microsoft.com/office/powerpoint/2010/main" val="2976417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4294967295"/>
          </p:nvPr>
        </p:nvSpPr>
        <p:spPr>
          <a:xfrm>
            <a:off x="8389873" y="6434337"/>
            <a:ext cx="231140" cy="205184"/>
          </a:xfrm>
          <a:prstGeom prst="rect">
            <a:avLst/>
          </a:prstGeom>
        </p:spPr>
        <p:txBody>
          <a:bodyPr vert="horz" wrap="square" lIns="0" tIns="0" rIns="0" bIns="0" rtlCol="0">
            <a:spAutoFit/>
          </a:bodyPr>
          <a:lstStyle/>
          <a:p>
            <a:pPr marL="25400">
              <a:lnSpc>
                <a:spcPts val="1630"/>
              </a:lnSpc>
            </a:pPr>
            <a:fld id="{81D60167-4931-47E6-BA6A-407CBD079E47}" type="slidenum">
              <a:rPr b="1">
                <a:solidFill>
                  <a:prstClr val="black">
                    <a:tint val="75000"/>
                  </a:prstClr>
                </a:solidFill>
              </a:rPr>
              <a:pPr marL="25400">
                <a:lnSpc>
                  <a:spcPts val="1630"/>
                </a:lnSpc>
              </a:pPr>
              <a:t>19</a:t>
            </a:fld>
            <a:endParaRPr b="1">
              <a:solidFill>
                <a:prstClr val="black">
                  <a:tint val="75000"/>
                </a:prstClr>
              </a:solidFill>
            </a:endParaRPr>
          </a:p>
        </p:txBody>
      </p:sp>
      <p:sp>
        <p:nvSpPr>
          <p:cNvPr id="4" name="object 4"/>
          <p:cNvSpPr txBox="1"/>
          <p:nvPr/>
        </p:nvSpPr>
        <p:spPr>
          <a:xfrm>
            <a:off x="457200" y="914400"/>
            <a:ext cx="7620000" cy="5105399"/>
          </a:xfrm>
          <a:prstGeom prst="rect">
            <a:avLst/>
          </a:prstGeom>
        </p:spPr>
        <p:txBody>
          <a:bodyPr vert="horz" wrap="square" lIns="0" tIns="13335" rIns="0" bIns="0" rtlCol="0">
            <a:noAutofit/>
          </a:bodyPr>
          <a:lstStyle/>
          <a:p>
            <a:pPr marL="342900" marR="5080" indent="-342900">
              <a:spcBef>
                <a:spcPts val="1800"/>
              </a:spcBef>
              <a:buClr>
                <a:schemeClr val="tx1"/>
              </a:buClr>
              <a:buFont typeface="Arial" panose="020B0604020202020204" pitchFamily="34" charset="0"/>
              <a:buChar char="•"/>
              <a:tabLst>
                <a:tab pos="354965" algn="l"/>
                <a:tab pos="355600" algn="l"/>
              </a:tabLst>
            </a:pPr>
            <a:r>
              <a:rPr lang="en-US" sz="2100" spc="-5" dirty="0" smtClean="0">
                <a:solidFill>
                  <a:prstClr val="black"/>
                </a:solidFill>
                <a:latin typeface="Arial" panose="020B0604020202020204" pitchFamily="34" charset="0"/>
                <a:cs typeface="Arial" panose="020B0604020202020204" pitchFamily="34" charset="0"/>
              </a:rPr>
              <a:t>COHEAO, NASFAA, &amp; ACE are advocating on behalf of schools for ED to pay back the institutional share of unreimbursed cancellations - mandated in the Perkins statute.</a:t>
            </a:r>
          </a:p>
          <a:p>
            <a:pPr marL="342900" marR="5080" indent="-342900">
              <a:spcBef>
                <a:spcPts val="600"/>
              </a:spcBef>
              <a:buClr>
                <a:schemeClr val="tx1"/>
              </a:buClr>
              <a:buFont typeface="Arial" panose="020B0604020202020204" pitchFamily="34" charset="0"/>
              <a:buChar char="•"/>
              <a:tabLst>
                <a:tab pos="354965" algn="l"/>
                <a:tab pos="355600" algn="l"/>
              </a:tabLst>
            </a:pPr>
            <a:r>
              <a:rPr lang="en-US" sz="2100" spc="-5" dirty="0" smtClean="0">
                <a:solidFill>
                  <a:prstClr val="black"/>
                </a:solidFill>
                <a:latin typeface="Arial" panose="020B0604020202020204" pitchFamily="34" charset="0"/>
                <a:cs typeface="Arial" panose="020B0604020202020204" pitchFamily="34" charset="0"/>
              </a:rPr>
              <a:t>ED </a:t>
            </a:r>
            <a:r>
              <a:rPr lang="en-US" sz="2100" spc="-5" dirty="0" smtClean="0">
                <a:solidFill>
                  <a:prstClr val="black"/>
                </a:solidFill>
                <a:latin typeface="Arial" panose="020B0604020202020204" pitchFamily="34" charset="0"/>
                <a:cs typeface="Arial" panose="020B0604020202020204" pitchFamily="34" charset="0"/>
              </a:rPr>
              <a:t>acknowledged </a:t>
            </a:r>
            <a:r>
              <a:rPr lang="en-US" sz="2100" spc="-5" dirty="0">
                <a:solidFill>
                  <a:prstClr val="black"/>
                </a:solidFill>
                <a:latin typeface="Arial" panose="020B0604020202020204" pitchFamily="34" charset="0"/>
                <a:cs typeface="Arial" panose="020B0604020202020204" pitchFamily="34" charset="0"/>
              </a:rPr>
              <a:t>its obligation to reimburse </a:t>
            </a:r>
            <a:r>
              <a:rPr lang="en-US" sz="2100" spc="-5" dirty="0" smtClean="0">
                <a:solidFill>
                  <a:prstClr val="black"/>
                </a:solidFill>
                <a:latin typeface="Arial" panose="020B0604020202020204" pitchFamily="34" charset="0"/>
                <a:cs typeface="Arial" panose="020B0604020202020204" pitchFamily="34" charset="0"/>
              </a:rPr>
              <a:t>schools – but claim they </a:t>
            </a:r>
            <a:r>
              <a:rPr lang="en-US" sz="2100" spc="-5" dirty="0">
                <a:solidFill>
                  <a:prstClr val="black"/>
                </a:solidFill>
                <a:latin typeface="Arial" panose="020B0604020202020204" pitchFamily="34" charset="0"/>
                <a:cs typeface="Arial" panose="020B0604020202020204" pitchFamily="34" charset="0"/>
              </a:rPr>
              <a:t>have been unable to do so because of the lack of </a:t>
            </a:r>
            <a:r>
              <a:rPr lang="en-US" sz="2100" spc="-5" dirty="0" smtClean="0">
                <a:solidFill>
                  <a:prstClr val="black"/>
                </a:solidFill>
                <a:latin typeface="Arial" panose="020B0604020202020204" pitchFamily="34" charset="0"/>
                <a:cs typeface="Arial" panose="020B0604020202020204" pitchFamily="34" charset="0"/>
              </a:rPr>
              <a:t>Congressional appropriations. </a:t>
            </a:r>
            <a:endParaRPr lang="en-US" sz="2100" spc="-5" dirty="0" smtClean="0">
              <a:solidFill>
                <a:prstClr val="black"/>
              </a:solidFill>
              <a:latin typeface="Arial" panose="020B0604020202020204" pitchFamily="34" charset="0"/>
              <a:cs typeface="Arial" panose="020B0604020202020204" pitchFamily="34" charset="0"/>
            </a:endParaRPr>
          </a:p>
          <a:p>
            <a:pPr marL="342900" marR="5080" indent="-342900">
              <a:spcBef>
                <a:spcPts val="600"/>
              </a:spcBef>
              <a:buClr>
                <a:schemeClr val="tx1"/>
              </a:buClr>
              <a:buFont typeface="Arial" panose="020B0604020202020204" pitchFamily="34" charset="0"/>
              <a:buChar char="•"/>
              <a:tabLst>
                <a:tab pos="354965" algn="l"/>
                <a:tab pos="355600" algn="l"/>
              </a:tabLst>
            </a:pPr>
            <a:r>
              <a:rPr lang="en-US" sz="2100" dirty="0" smtClean="0">
                <a:solidFill>
                  <a:prstClr val="black"/>
                </a:solidFill>
                <a:latin typeface="Arial" panose="020B0604020202020204" pitchFamily="34" charset="0"/>
                <a:cs typeface="Arial" panose="020B0604020202020204" pitchFamily="34" charset="0"/>
              </a:rPr>
              <a:t>NASFAA </a:t>
            </a:r>
            <a:r>
              <a:rPr lang="en-US" sz="2100" dirty="0">
                <a:solidFill>
                  <a:prstClr val="black"/>
                </a:solidFill>
                <a:latin typeface="Arial" panose="020B0604020202020204" pitchFamily="34" charset="0"/>
                <a:cs typeface="Arial" panose="020B0604020202020204" pitchFamily="34" charset="0"/>
              </a:rPr>
              <a:t>&amp; ACE wrote to ED urging them to </a:t>
            </a:r>
            <a:r>
              <a:rPr lang="en-US" sz="2100" dirty="0" smtClean="0">
                <a:solidFill>
                  <a:prstClr val="black"/>
                </a:solidFill>
                <a:latin typeface="Arial" panose="020B0604020202020204" pitchFamily="34" charset="0"/>
                <a:cs typeface="Arial" panose="020B0604020202020204" pitchFamily="34" charset="0"/>
              </a:rPr>
              <a:t>reimburse </a:t>
            </a:r>
            <a:r>
              <a:rPr lang="en-US" sz="2100" dirty="0">
                <a:solidFill>
                  <a:prstClr val="black"/>
                </a:solidFill>
                <a:latin typeface="Arial" panose="020B0604020202020204" pitchFamily="34" charset="0"/>
                <a:cs typeface="Arial" panose="020B0604020202020204" pitchFamily="34" charset="0"/>
              </a:rPr>
              <a:t>institutions for cancelled Perkins </a:t>
            </a:r>
            <a:r>
              <a:rPr lang="en-US" sz="2100" dirty="0" smtClean="0">
                <a:solidFill>
                  <a:prstClr val="black"/>
                </a:solidFill>
                <a:latin typeface="Arial" panose="020B0604020202020204" pitchFamily="34" charset="0"/>
                <a:cs typeface="Arial" panose="020B0604020202020204" pitchFamily="34" charset="0"/>
              </a:rPr>
              <a:t>Loans</a:t>
            </a:r>
          </a:p>
          <a:p>
            <a:pPr marL="800100" marR="5080" lvl="1" indent="-342900">
              <a:spcBef>
                <a:spcPts val="600"/>
              </a:spcBef>
              <a:buClr>
                <a:schemeClr val="tx1"/>
              </a:buClr>
              <a:buFont typeface="Arial" panose="020B0604020202020204" pitchFamily="34" charset="0"/>
              <a:buChar char="•"/>
              <a:tabLst>
                <a:tab pos="354965" algn="l"/>
                <a:tab pos="355600" algn="l"/>
              </a:tabLst>
            </a:pPr>
            <a:r>
              <a:rPr lang="en-US" sz="2100" dirty="0" smtClean="0">
                <a:solidFill>
                  <a:prstClr val="black"/>
                </a:solidFill>
                <a:latin typeface="Arial" panose="020B0604020202020204" pitchFamily="34" charset="0"/>
                <a:cs typeface="Arial" panose="020B0604020202020204" pitchFamily="34" charset="0"/>
              </a:rPr>
              <a:t>The </a:t>
            </a:r>
            <a:r>
              <a:rPr lang="en-US" sz="2100" dirty="0">
                <a:solidFill>
                  <a:prstClr val="black"/>
                </a:solidFill>
                <a:latin typeface="Arial" panose="020B0604020202020204" pitchFamily="34" charset="0"/>
                <a:cs typeface="Arial" panose="020B0604020202020204" pitchFamily="34" charset="0"/>
              </a:rPr>
              <a:t>failure of Congress to appropriate funds does not absolve ED from meeting its statutory obligation </a:t>
            </a:r>
            <a:r>
              <a:rPr lang="en-US" sz="2100" dirty="0" smtClean="0">
                <a:solidFill>
                  <a:prstClr val="black"/>
                </a:solidFill>
                <a:latin typeface="Arial" panose="020B0604020202020204" pitchFamily="34" charset="0"/>
                <a:cs typeface="Arial" panose="020B0604020202020204" pitchFamily="34" charset="0"/>
              </a:rPr>
              <a:t>. </a:t>
            </a:r>
            <a:endParaRPr lang="en-US" sz="2100" dirty="0" smtClean="0">
              <a:solidFill>
                <a:prstClr val="black"/>
              </a:solidFill>
              <a:latin typeface="Arial" panose="020B0604020202020204" pitchFamily="34" charset="0"/>
              <a:cs typeface="Arial" panose="020B0604020202020204" pitchFamily="34" charset="0"/>
            </a:endParaRPr>
          </a:p>
          <a:p>
            <a:pPr marL="800100" marR="5080" lvl="1" indent="-342900">
              <a:spcBef>
                <a:spcPts val="600"/>
              </a:spcBef>
              <a:buClr>
                <a:schemeClr val="tx1"/>
              </a:buClr>
              <a:buFont typeface="Arial" panose="020B0604020202020204" pitchFamily="34" charset="0"/>
              <a:buChar char="•"/>
              <a:tabLst>
                <a:tab pos="354965" algn="l"/>
                <a:tab pos="355600" algn="l"/>
              </a:tabLst>
            </a:pPr>
            <a:r>
              <a:rPr lang="en-US" sz="2100" dirty="0" smtClean="0">
                <a:latin typeface="Arial" panose="020B0604020202020204" pitchFamily="34" charset="0"/>
                <a:cs typeface="Arial" panose="020B0604020202020204" pitchFamily="34" charset="0"/>
              </a:rPr>
              <a:t>Suggested </a:t>
            </a:r>
            <a:r>
              <a:rPr lang="en-US" sz="2100" dirty="0">
                <a:latin typeface="Arial" panose="020B0604020202020204" pitchFamily="34" charset="0"/>
                <a:cs typeface="Arial" panose="020B0604020202020204" pitchFamily="34" charset="0"/>
              </a:rPr>
              <a:t>that ED delay </a:t>
            </a:r>
            <a:r>
              <a:rPr lang="en-US" sz="2100" dirty="0" smtClean="0">
                <a:latin typeface="Arial" panose="020B0604020202020204" pitchFamily="34" charset="0"/>
                <a:cs typeface="Arial" panose="020B0604020202020204" pitchFamily="34" charset="0"/>
              </a:rPr>
              <a:t>the notification to schools regarding the return of FCC until this issue</a:t>
            </a:r>
            <a:r>
              <a:rPr lang="en-US" sz="2100" dirty="0">
                <a:latin typeface="Arial" panose="020B0604020202020204" pitchFamily="34" charset="0"/>
                <a:cs typeface="Arial" panose="020B0604020202020204" pitchFamily="34" charset="0"/>
              </a:rPr>
              <a:t> </a:t>
            </a:r>
            <a:r>
              <a:rPr lang="en-US" sz="2100" dirty="0" smtClean="0">
                <a:latin typeface="Arial" panose="020B0604020202020204" pitchFamily="34" charset="0"/>
                <a:cs typeface="Arial" panose="020B0604020202020204" pitchFamily="34" charset="0"/>
              </a:rPr>
              <a:t>is </a:t>
            </a:r>
            <a:r>
              <a:rPr lang="en-US" sz="2100" dirty="0" smtClean="0">
                <a:latin typeface="Arial" panose="020B0604020202020204" pitchFamily="34" charset="0"/>
                <a:cs typeface="Arial" panose="020B0604020202020204" pitchFamily="34" charset="0"/>
              </a:rPr>
              <a:t>resolved</a:t>
            </a:r>
          </a:p>
          <a:p>
            <a:pPr marL="800100" marR="5080" lvl="1" indent="-342900">
              <a:spcBef>
                <a:spcPts val="600"/>
              </a:spcBef>
              <a:buClr>
                <a:schemeClr val="tx1"/>
              </a:buClr>
              <a:buFont typeface="Arial" panose="020B0604020202020204" pitchFamily="34" charset="0"/>
              <a:buChar char="•"/>
              <a:tabLst>
                <a:tab pos="354965" algn="l"/>
                <a:tab pos="355600" algn="l"/>
              </a:tabLst>
            </a:pPr>
            <a:r>
              <a:rPr lang="en-US" sz="2100" u="sng" dirty="0" smtClean="0">
                <a:latin typeface="Arial" panose="020B0604020202020204" pitchFamily="34" charset="0"/>
                <a:cs typeface="Arial" panose="020B0604020202020204" pitchFamily="34" charset="0"/>
              </a:rPr>
              <a:t>ED has delayed collection of federal share of Perkins which considering reimbursing schools for cancellations</a:t>
            </a:r>
            <a:endParaRPr lang="en-US" sz="2100" u="sng" dirty="0">
              <a:latin typeface="Arial" panose="020B0604020202020204" pitchFamily="34" charset="0"/>
              <a:cs typeface="Arial" panose="020B0604020202020204" pitchFamily="34" charset="0"/>
            </a:endParaRPr>
          </a:p>
          <a:p>
            <a:pPr marL="342900" marR="5080" indent="-342900">
              <a:spcBef>
                <a:spcPts val="600"/>
              </a:spcBef>
              <a:buClr>
                <a:schemeClr val="tx1"/>
              </a:buClr>
              <a:buFont typeface="Book Antiqua" panose="02040602050305030304" pitchFamily="18" charset="0"/>
              <a:buChar char="–"/>
              <a:tabLst>
                <a:tab pos="354965" algn="l"/>
                <a:tab pos="355600" algn="l"/>
              </a:tabLst>
            </a:pPr>
            <a:endParaRPr lang="en-US" sz="2100" dirty="0">
              <a:solidFill>
                <a:prstClr val="black"/>
              </a:solidFill>
              <a:latin typeface="Arial" panose="020B0604020202020204" pitchFamily="34" charset="0"/>
              <a:cs typeface="Arial" panose="020B0604020202020204" pitchFamily="34" charset="0"/>
            </a:endParaRPr>
          </a:p>
          <a:p>
            <a:pPr marL="342900" marR="5080" indent="-342900">
              <a:spcBef>
                <a:spcPts val="1800"/>
              </a:spcBef>
              <a:buClr>
                <a:schemeClr val="tx1"/>
              </a:buClr>
              <a:buFont typeface="Wingdings" panose="05000000000000000000" pitchFamily="2" charset="2"/>
              <a:buChar char="§"/>
              <a:tabLst>
                <a:tab pos="354965" algn="l"/>
                <a:tab pos="355600" algn="l"/>
              </a:tabLst>
            </a:pPr>
            <a:endParaRPr sz="2100" dirty="0">
              <a:solidFill>
                <a:prstClr val="black"/>
              </a:solidFill>
              <a:latin typeface="Arial" panose="020B0604020202020204" pitchFamily="34" charset="0"/>
              <a:cs typeface="Arial" panose="020B0604020202020204" pitchFamily="34" charset="0"/>
            </a:endParaRPr>
          </a:p>
        </p:txBody>
      </p:sp>
      <p:sp>
        <p:nvSpPr>
          <p:cNvPr id="7" name="object 2"/>
          <p:cNvSpPr txBox="1"/>
          <p:nvPr/>
        </p:nvSpPr>
        <p:spPr>
          <a:xfrm>
            <a:off x="381000" y="228600"/>
            <a:ext cx="7467600" cy="505267"/>
          </a:xfrm>
          <a:prstGeom prst="rect">
            <a:avLst/>
          </a:prstGeom>
        </p:spPr>
        <p:txBody>
          <a:bodyPr vert="horz" wrap="square" lIns="0" tIns="12700" rIns="0" bIns="0" rtlCol="0">
            <a:spAutoFit/>
          </a:bodyPr>
          <a:lstStyle/>
          <a:p>
            <a:pPr marL="12700">
              <a:spcBef>
                <a:spcPts val="100"/>
              </a:spcBef>
              <a:spcAft>
                <a:spcPct val="0"/>
              </a:spcAft>
              <a:tabLst>
                <a:tab pos="6031865" algn="l"/>
              </a:tabLst>
              <a:defRPr/>
            </a:pPr>
            <a:r>
              <a:rPr lang="en-US" sz="3200" b="1" kern="0" spc="-15" dirty="0" smtClean="0">
                <a:solidFill>
                  <a:srgbClr val="4B0000"/>
                </a:solidFill>
                <a:uFill>
                  <a:solidFill>
                    <a:srgbClr val="420000"/>
                  </a:solidFill>
                </a:uFill>
                <a:latin typeface="Arial" panose="020B0604020202020204" pitchFamily="34" charset="0"/>
                <a:ea typeface="+mj-ea"/>
              </a:rPr>
              <a:t>Cancellation Reimbursement Efforts</a:t>
            </a:r>
            <a:endParaRPr lang="en-US" sz="3200" b="1" kern="0" dirty="0">
              <a:solidFill>
                <a:srgbClr val="4B0000"/>
              </a:solidFill>
              <a:latin typeface="Arial" panose="020B0604020202020204" pitchFamily="34" charset="0"/>
              <a:ea typeface="+mj-ea"/>
            </a:endParaRPr>
          </a:p>
        </p:txBody>
      </p:sp>
    </p:spTree>
    <p:extLst>
      <p:ext uri="{BB962C8B-B14F-4D97-AF65-F5344CB8AC3E}">
        <p14:creationId xmlns:p14="http://schemas.microsoft.com/office/powerpoint/2010/main" val="12337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mn-lt"/>
                <a:cs typeface="Arial" panose="020B0604020202020204" pitchFamily="34" charset="0"/>
              </a:rPr>
              <a:t>Legal Disclaimer</a:t>
            </a:r>
            <a:endParaRPr lang="en-US" sz="5400" dirty="0">
              <a:latin typeface="+mn-lt"/>
            </a:endParaRPr>
          </a:p>
        </p:txBody>
      </p:sp>
      <p:sp>
        <p:nvSpPr>
          <p:cNvPr id="3" name="Content Placeholder 2"/>
          <p:cNvSpPr>
            <a:spLocks noGrp="1"/>
          </p:cNvSpPr>
          <p:nvPr>
            <p:ph idx="1"/>
          </p:nvPr>
        </p:nvSpPr>
        <p:spPr/>
        <p:txBody>
          <a:bodyPr>
            <a:normAutofit fontScale="92500"/>
          </a:bodyPr>
          <a:lstStyle/>
          <a:p>
            <a:pPr>
              <a:spcBef>
                <a:spcPts val="1200"/>
              </a:spcBef>
              <a:buFont typeface="Wingdings" panose="05000000000000000000" pitchFamily="2" charset="2"/>
              <a:buChar char="§"/>
            </a:pPr>
            <a:r>
              <a:rPr lang="en-US" sz="2800" dirty="0" smtClean="0">
                <a:latin typeface="+mn-lt"/>
                <a:cs typeface="Arial" panose="020B0604020202020204" pitchFamily="34" charset="0"/>
              </a:rPr>
              <a:t>The views and opinions expressed by the Presenter are those of the Presenter and not necessarily representative of the Coalition of Higher Education Assistance Organizations or Bose Public Affairs Group.</a:t>
            </a:r>
          </a:p>
          <a:p>
            <a:pPr>
              <a:spcBef>
                <a:spcPts val="1200"/>
              </a:spcBef>
              <a:buFont typeface="Wingdings" panose="05000000000000000000" pitchFamily="2" charset="2"/>
              <a:buChar char="§"/>
            </a:pPr>
            <a:r>
              <a:rPr lang="en-US" altLang="en-US" sz="2800" dirty="0" smtClean="0">
                <a:latin typeface="+mn-lt"/>
              </a:rPr>
              <a:t>This information is not intended as legal advice and may not be used as legal advice. Please rely on the advice of your own legal counsel.</a:t>
            </a:r>
          </a:p>
          <a:p>
            <a:pPr>
              <a:spcBef>
                <a:spcPts val="1200"/>
              </a:spcBef>
              <a:buFont typeface="Wingdings" panose="05000000000000000000" pitchFamily="2" charset="2"/>
              <a:buChar char="§"/>
            </a:pPr>
            <a:r>
              <a:rPr lang="en-US" altLang="en-US" sz="2800" dirty="0" smtClean="0">
                <a:latin typeface="+mn-lt"/>
              </a:rPr>
              <a:t>Every effort has been made to assure this information is up-to-date but circumstances constantly change.</a:t>
            </a:r>
          </a:p>
          <a:p>
            <a:endParaRPr lang="en-US" dirty="0">
              <a:latin typeface="+mn-lt"/>
            </a:endParaRPr>
          </a:p>
        </p:txBody>
      </p:sp>
      <p:sp>
        <p:nvSpPr>
          <p:cNvPr id="4" name="Slide Number Placeholder 3"/>
          <p:cNvSpPr>
            <a:spLocks noGrp="1"/>
          </p:cNvSpPr>
          <p:nvPr>
            <p:ph type="sldNum" sz="quarter" idx="12"/>
          </p:nvPr>
        </p:nvSpPr>
        <p:spPr/>
        <p:txBody>
          <a:bodyPr/>
          <a:lstStyle/>
          <a:p>
            <a:fld id="{5C99F7B6-B6AC-4726-9291-5960819B7215}" type="slidenum">
              <a:rPr lang="en-US" smtClean="0"/>
              <a:pPr/>
              <a:t>2</a:t>
            </a:fld>
            <a:endParaRPr lang="en-US" dirty="0"/>
          </a:p>
        </p:txBody>
      </p:sp>
      <p:cxnSp>
        <p:nvCxnSpPr>
          <p:cNvPr id="5" name="Straight Connector 4"/>
          <p:cNvCxnSpPr/>
          <p:nvPr/>
        </p:nvCxnSpPr>
        <p:spPr>
          <a:xfrm>
            <a:off x="457200" y="1143000"/>
            <a:ext cx="6019800" cy="0"/>
          </a:xfrm>
          <a:prstGeom prst="line">
            <a:avLst/>
          </a:prstGeom>
          <a:ln w="38100">
            <a:solidFill>
              <a:srgbClr val="42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381000" y="1066800"/>
            <a:ext cx="7239000" cy="4878198"/>
          </a:xfrm>
        </p:spPr>
        <p:txBody>
          <a:bodyPr>
            <a:normAutofit/>
          </a:bodyPr>
          <a:lstStyle/>
          <a:p>
            <a:r>
              <a:rPr lang="en-US" altLang="en-US" sz="2400" dirty="0" smtClean="0">
                <a:latin typeface="Arial" charset="0"/>
              </a:rPr>
              <a:t>What you can do to help advocate for the ACA and cancellation reimbursement actions:</a:t>
            </a:r>
            <a:endParaRPr lang="en-US" altLang="en-US" sz="2400" dirty="0">
              <a:latin typeface="Arial" charset="0"/>
            </a:endParaRPr>
          </a:p>
          <a:p>
            <a:pPr marL="914400" lvl="1">
              <a:spcBef>
                <a:spcPts val="1200"/>
              </a:spcBef>
            </a:pPr>
            <a:r>
              <a:rPr lang="en-US" altLang="en-US" sz="2200" dirty="0" smtClean="0">
                <a:latin typeface="Arial" charset="0"/>
              </a:rPr>
              <a:t>Calculate what is owed to your school using the FISAP</a:t>
            </a:r>
          </a:p>
          <a:p>
            <a:pPr marL="914400" lvl="1"/>
            <a:r>
              <a:rPr lang="en-US" altLang="en-US" sz="2200" dirty="0" smtClean="0">
                <a:latin typeface="Arial" charset="0"/>
              </a:rPr>
              <a:t>Educate your government relations and upper administration personnel</a:t>
            </a:r>
          </a:p>
          <a:p>
            <a:pPr marL="914400" lvl="1"/>
            <a:r>
              <a:rPr lang="en-US" altLang="en-US" sz="2200" dirty="0" smtClean="0">
                <a:latin typeface="Arial" charset="0"/>
              </a:rPr>
              <a:t>In campus outreach </a:t>
            </a:r>
            <a:r>
              <a:rPr lang="en-US" altLang="en-US" sz="2200" dirty="0">
                <a:latin typeface="Arial" charset="0"/>
              </a:rPr>
              <a:t>to </a:t>
            </a:r>
            <a:r>
              <a:rPr lang="en-US" altLang="en-US" sz="2200" dirty="0" smtClean="0">
                <a:latin typeface="Arial" charset="0"/>
              </a:rPr>
              <a:t>Congressional </a:t>
            </a:r>
            <a:r>
              <a:rPr lang="en-US" altLang="en-US" sz="2200" dirty="0">
                <a:latin typeface="Arial" charset="0"/>
              </a:rPr>
              <a:t>Members </a:t>
            </a:r>
            <a:r>
              <a:rPr lang="en-US" altLang="en-US" sz="2200" dirty="0" smtClean="0">
                <a:latin typeface="Arial" charset="0"/>
              </a:rPr>
              <a:t>– state your support and appreciation</a:t>
            </a:r>
          </a:p>
          <a:p>
            <a:pPr marL="914400" lvl="1"/>
            <a:r>
              <a:rPr lang="en-US" altLang="en-US" sz="2200" dirty="0" smtClean="0">
                <a:latin typeface="Arial" charset="0"/>
              </a:rPr>
              <a:t>Share this information with </a:t>
            </a:r>
            <a:r>
              <a:rPr lang="en-US" altLang="en-US" sz="2200" dirty="0">
                <a:latin typeface="Arial" charset="0"/>
              </a:rPr>
              <a:t>colleagues </a:t>
            </a:r>
          </a:p>
          <a:p>
            <a:endParaRPr lang="en-US" altLang="en-US" sz="3200" dirty="0">
              <a:latin typeface="Arial" charset="0"/>
            </a:endParaRPr>
          </a:p>
        </p:txBody>
      </p:sp>
      <p:sp>
        <p:nvSpPr>
          <p:cNvPr id="8" name="Slide Number Placeholder 4"/>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bg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C99F7B6-B6AC-4726-9291-5960819B7215}" type="slidenum">
              <a:rPr lang="en-US" smtClean="0">
                <a:solidFill>
                  <a:prstClr val="white"/>
                </a:solidFill>
              </a:rPr>
              <a:pPr/>
              <a:t>20</a:t>
            </a:fld>
            <a:endParaRPr lang="en-US" dirty="0">
              <a:solidFill>
                <a:prstClr val="white"/>
              </a:solidFill>
            </a:endParaRPr>
          </a:p>
        </p:txBody>
      </p:sp>
      <p:sp>
        <p:nvSpPr>
          <p:cNvPr id="5" name="object 2"/>
          <p:cNvSpPr txBox="1"/>
          <p:nvPr/>
        </p:nvSpPr>
        <p:spPr>
          <a:xfrm>
            <a:off x="304800" y="390360"/>
            <a:ext cx="7391400" cy="474489"/>
          </a:xfrm>
          <a:prstGeom prst="rect">
            <a:avLst/>
          </a:prstGeom>
        </p:spPr>
        <p:txBody>
          <a:bodyPr vert="horz" wrap="square" lIns="0" tIns="12700" rIns="0" bIns="0" rtlCol="0">
            <a:spAutoFit/>
          </a:bodyPr>
          <a:lstStyle/>
          <a:p>
            <a:pPr marL="12700">
              <a:spcBef>
                <a:spcPts val="100"/>
              </a:spcBef>
              <a:spcAft>
                <a:spcPct val="0"/>
              </a:spcAft>
              <a:tabLst>
                <a:tab pos="6031865" algn="l"/>
              </a:tabLst>
              <a:defRPr/>
            </a:pPr>
            <a:r>
              <a:rPr lang="en-US" sz="3000" b="1" kern="0" spc="-370" dirty="0" smtClean="0">
                <a:solidFill>
                  <a:srgbClr val="4B0000"/>
                </a:solidFill>
                <a:uFill>
                  <a:solidFill>
                    <a:srgbClr val="420000"/>
                  </a:solidFill>
                </a:uFill>
                <a:latin typeface="Arial" panose="020B0604020202020204" pitchFamily="34" charset="0"/>
                <a:ea typeface="+mj-ea"/>
              </a:rPr>
              <a:t> </a:t>
            </a:r>
            <a:r>
              <a:rPr lang="en-US" sz="3000" b="1" kern="0" spc="-15" dirty="0" smtClean="0">
                <a:solidFill>
                  <a:srgbClr val="4B0000"/>
                </a:solidFill>
                <a:uFill>
                  <a:solidFill>
                    <a:srgbClr val="420000"/>
                  </a:solidFill>
                </a:uFill>
                <a:latin typeface="Arial" panose="020B0604020202020204" pitchFamily="34" charset="0"/>
                <a:ea typeface="+mj-ea"/>
              </a:rPr>
              <a:t>ACA and Cancellation Reimbursement</a:t>
            </a:r>
            <a:r>
              <a:rPr lang="en-US" sz="3000" b="1" kern="0" spc="-20" dirty="0" smtClean="0">
                <a:solidFill>
                  <a:srgbClr val="4B0000"/>
                </a:solidFill>
                <a:uFill>
                  <a:solidFill>
                    <a:srgbClr val="420000"/>
                  </a:solidFill>
                </a:uFill>
                <a:latin typeface="Arial" panose="020B0604020202020204" pitchFamily="34" charset="0"/>
                <a:ea typeface="+mj-ea"/>
              </a:rPr>
              <a:t>	</a:t>
            </a:r>
            <a:endParaRPr lang="en-US" sz="3000" b="1" kern="0" dirty="0">
              <a:solidFill>
                <a:srgbClr val="4B0000"/>
              </a:solidFill>
              <a:latin typeface="Arial" panose="020B0604020202020204" pitchFamily="34" charset="0"/>
              <a:ea typeface="+mj-ea"/>
            </a:endParaRPr>
          </a:p>
        </p:txBody>
      </p:sp>
    </p:spTree>
    <p:extLst>
      <p:ext uri="{BB962C8B-B14F-4D97-AF65-F5344CB8AC3E}">
        <p14:creationId xmlns:p14="http://schemas.microsoft.com/office/powerpoint/2010/main" val="765801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516622" y="1143000"/>
            <a:ext cx="7789178" cy="4724400"/>
          </a:xfrm>
        </p:spPr>
        <p:txBody>
          <a:bodyPr>
            <a:normAutofit lnSpcReduction="10000"/>
          </a:bodyPr>
          <a:lstStyle/>
          <a:p>
            <a:pPr marL="1085850" lvl="1" indent="-457200">
              <a:spcBef>
                <a:spcPts val="1200"/>
              </a:spcBef>
              <a:buFont typeface="+mj-lt"/>
              <a:buAutoNum type="arabicPeriod"/>
            </a:pPr>
            <a:r>
              <a:rPr lang="en-US" altLang="en-US" sz="2200" dirty="0" smtClean="0">
                <a:latin typeface="Arial" charset="0"/>
              </a:rPr>
              <a:t>Recover </a:t>
            </a:r>
            <a:r>
              <a:rPr lang="en-US" altLang="en-US" sz="2200" dirty="0">
                <a:latin typeface="Arial" charset="0"/>
              </a:rPr>
              <a:t>your institution’s investment (ICC).</a:t>
            </a:r>
          </a:p>
          <a:p>
            <a:pPr marL="1085850" lvl="1" indent="-457200">
              <a:buFont typeface="+mj-lt"/>
              <a:buAutoNum type="arabicPeriod"/>
            </a:pPr>
            <a:r>
              <a:rPr lang="en-US" altLang="en-US" sz="2200" dirty="0">
                <a:latin typeface="Arial" charset="0"/>
              </a:rPr>
              <a:t>Utilize the ICC to fund an institutional loan program or provide additional aid to students.</a:t>
            </a:r>
          </a:p>
          <a:p>
            <a:pPr marL="1085850" lvl="1" indent="-457200">
              <a:buFont typeface="+mj-lt"/>
              <a:buAutoNum type="arabicPeriod"/>
            </a:pPr>
            <a:r>
              <a:rPr lang="en-US" altLang="en-US" sz="2200" dirty="0">
                <a:latin typeface="Arial" charset="0"/>
              </a:rPr>
              <a:t>Foster the borrower/alumni relationship</a:t>
            </a:r>
            <a:r>
              <a:rPr lang="en-US" altLang="en-US" sz="2200" dirty="0" smtClean="0">
                <a:latin typeface="Arial" charset="0"/>
              </a:rPr>
              <a:t>.</a:t>
            </a:r>
          </a:p>
          <a:p>
            <a:pPr marL="1085850" lvl="1" indent="-457200">
              <a:buFont typeface="+mj-lt"/>
              <a:buAutoNum type="arabicPeriod"/>
            </a:pPr>
            <a:r>
              <a:rPr lang="en-US" altLang="en-US" sz="2200" dirty="0">
                <a:latin typeface="Arial" charset="0"/>
              </a:rPr>
              <a:t>Convert as many loans to paid-in-full as possible (fewer loans to assign in the </a:t>
            </a:r>
            <a:r>
              <a:rPr lang="en-US" altLang="en-US" sz="2200" dirty="0" smtClean="0">
                <a:latin typeface="Arial" charset="0"/>
              </a:rPr>
              <a:t>future = less work and less liability).</a:t>
            </a:r>
          </a:p>
          <a:p>
            <a:pPr marL="1085850" lvl="1" indent="-457200">
              <a:buFont typeface="+mj-lt"/>
              <a:buAutoNum type="arabicPeriod"/>
            </a:pPr>
            <a:r>
              <a:rPr lang="en-US" altLang="en-US" sz="2200" dirty="0" smtClean="0">
                <a:latin typeface="Arial" charset="0"/>
              </a:rPr>
              <a:t>Clean up and/or reconcile your Perkins portfolio first</a:t>
            </a:r>
            <a:endParaRPr lang="en-US" altLang="en-US" sz="2200" dirty="0">
              <a:latin typeface="Arial" charset="0"/>
            </a:endParaRPr>
          </a:p>
          <a:p>
            <a:pPr marL="1085850" lvl="1" indent="-457200">
              <a:buFont typeface="+mj-lt"/>
              <a:buAutoNum type="arabicPeriod"/>
            </a:pPr>
            <a:r>
              <a:rPr lang="en-US" altLang="en-US" sz="2200" dirty="0" smtClean="0">
                <a:latin typeface="Arial" charset="0"/>
              </a:rPr>
              <a:t>Rejected </a:t>
            </a:r>
            <a:r>
              <a:rPr lang="en-US" altLang="en-US" sz="2200" dirty="0">
                <a:latin typeface="Arial" charset="0"/>
              </a:rPr>
              <a:t>loans in liquidation result in a cost to the </a:t>
            </a:r>
            <a:r>
              <a:rPr lang="en-US" altLang="en-US" sz="2200" dirty="0" smtClean="0">
                <a:latin typeface="Arial" charset="0"/>
              </a:rPr>
              <a:t>campus – must buy the loan if you can’t resolve but r</a:t>
            </a:r>
            <a:r>
              <a:rPr lang="en-US" altLang="en-US" sz="2100" dirty="0" smtClean="0">
                <a:latin typeface="Arial" charset="0"/>
              </a:rPr>
              <a:t>ejected </a:t>
            </a:r>
            <a:r>
              <a:rPr lang="en-US" altLang="en-US" sz="2100" dirty="0">
                <a:latin typeface="Arial" charset="0"/>
              </a:rPr>
              <a:t>loans in an assignment </a:t>
            </a:r>
            <a:r>
              <a:rPr lang="en-US" altLang="en-US" sz="2100" dirty="0" smtClean="0">
                <a:latin typeface="Arial" charset="0"/>
              </a:rPr>
              <a:t>do not result in a cost – you can continue to service the loan.</a:t>
            </a:r>
          </a:p>
          <a:p>
            <a:pPr marL="1085850" lvl="1" indent="-457200">
              <a:buFont typeface="+mj-lt"/>
              <a:buAutoNum type="arabicPeriod"/>
            </a:pPr>
            <a:r>
              <a:rPr lang="en-US" altLang="en-US" sz="2100" dirty="0" smtClean="0">
                <a:latin typeface="Arial" charset="0"/>
              </a:rPr>
              <a:t>Jobs retained.</a:t>
            </a:r>
            <a:endParaRPr lang="en-US" altLang="en-US" sz="2100" dirty="0">
              <a:latin typeface="Arial" charset="0"/>
            </a:endParaRPr>
          </a:p>
        </p:txBody>
      </p:sp>
      <p:sp>
        <p:nvSpPr>
          <p:cNvPr id="6" name="Title 1"/>
          <p:cNvSpPr>
            <a:spLocks noGrp="1"/>
          </p:cNvSpPr>
          <p:nvPr>
            <p:ph type="title"/>
          </p:nvPr>
        </p:nvSpPr>
        <p:spPr>
          <a:xfrm>
            <a:off x="457200" y="152400"/>
            <a:ext cx="8229600" cy="1143000"/>
          </a:xfrm>
        </p:spPr>
        <p:txBody>
          <a:bodyPr>
            <a:normAutofit fontScale="90000"/>
          </a:bodyPr>
          <a:lstStyle/>
          <a:p>
            <a:r>
              <a:rPr lang="en-US" altLang="en-US" b="1" dirty="0" smtClean="0">
                <a:latin typeface="Arial" charset="0"/>
              </a:rPr>
              <a:t>7 Reasons to Continue Servicing….</a:t>
            </a:r>
            <a:endParaRPr lang="en-US" altLang="en-US" b="1" dirty="0">
              <a:latin typeface="Arial" charset="0"/>
            </a:endParaRPr>
          </a:p>
        </p:txBody>
      </p:sp>
      <p:sp>
        <p:nvSpPr>
          <p:cNvPr id="8" name="Slide Number Placeholder 4"/>
          <p:cNvSpPr>
            <a:spLocks noGrp="1"/>
          </p:cNvSpPr>
          <p:nvPr>
            <p:ph type="sldNum" sz="quarter" idx="12"/>
          </p:nvPr>
        </p:nvSpPr>
        <p:spPr>
          <a:xfrm>
            <a:off x="6553200" y="6356364"/>
            <a:ext cx="2133600" cy="365125"/>
          </a:xfrm>
        </p:spPr>
        <p:txBody>
          <a:bodyPr/>
          <a:lstStyle/>
          <a:p>
            <a:fld id="{5C99F7B6-B6AC-4726-9291-5960819B7215}" type="slidenum">
              <a:rPr lang="en-US" smtClean="0">
                <a:solidFill>
                  <a:prstClr val="white"/>
                </a:solidFill>
              </a:rPr>
              <a:pPr/>
              <a:t>21</a:t>
            </a:fld>
            <a:endParaRPr lang="en-US" dirty="0">
              <a:solidFill>
                <a:prstClr val="white"/>
              </a:solidFill>
            </a:endParaRPr>
          </a:p>
        </p:txBody>
      </p:sp>
    </p:spTree>
    <p:extLst>
      <p:ext uri="{BB962C8B-B14F-4D97-AF65-F5344CB8AC3E}">
        <p14:creationId xmlns:p14="http://schemas.microsoft.com/office/powerpoint/2010/main" val="326008989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533400" y="3460109"/>
            <a:ext cx="7010400" cy="1752600"/>
          </a:xfrm>
        </p:spPr>
        <p:txBody>
          <a:bodyPr/>
          <a:lstStyle/>
          <a:p>
            <a:r>
              <a:rPr lang="en-US" dirty="0" smtClean="0">
                <a:latin typeface="+mj-lt"/>
              </a:rPr>
              <a:t>Perkins </a:t>
            </a:r>
            <a:r>
              <a:rPr lang="en-US" dirty="0" smtClean="0">
                <a:latin typeface="+mj-lt"/>
              </a:rPr>
              <a:t>Notices From ED</a:t>
            </a:r>
            <a:endParaRPr lang="en-US" dirty="0">
              <a:latin typeface="+mj-lt"/>
            </a:endParaRPr>
          </a:p>
        </p:txBody>
      </p:sp>
      <p:sp>
        <p:nvSpPr>
          <p:cNvPr id="4" name="Slide Number Placeholder 3"/>
          <p:cNvSpPr>
            <a:spLocks noGrp="1"/>
          </p:cNvSpPr>
          <p:nvPr>
            <p:ph type="sldNum" sz="quarter" idx="4294967295"/>
          </p:nvPr>
        </p:nvSpPr>
        <p:spPr>
          <a:xfrm>
            <a:off x="7010400" y="6356350"/>
            <a:ext cx="2133600" cy="365125"/>
          </a:xfrm>
        </p:spPr>
        <p:txBody>
          <a:bodyPr/>
          <a:lstStyle/>
          <a:p>
            <a:fld id="{5C99F7B6-B6AC-4726-9291-5960819B7215}"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b="1" dirty="0" smtClean="0">
                <a:latin typeface="Arial" panose="020B0604020202020204" pitchFamily="34" charset="0"/>
                <a:cs typeface="Arial" panose="020B0604020202020204" pitchFamily="34" charset="0"/>
              </a:rPr>
              <a:t>Perkins Related Guidance on IFAP</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400" y="1249362"/>
            <a:ext cx="7772400" cy="4525963"/>
          </a:xfrm>
        </p:spPr>
        <p:txBody>
          <a:bodyPr>
            <a:normAutofit fontScale="85000" lnSpcReduction="20000"/>
          </a:bodyPr>
          <a:lstStyle/>
          <a:p>
            <a:r>
              <a:rPr lang="en-US" sz="2800" b="1" dirty="0" smtClean="0">
                <a:latin typeface="Arial" panose="020B0604020202020204" pitchFamily="34" charset="0"/>
                <a:cs typeface="Arial" panose="020B0604020202020204" pitchFamily="34" charset="0"/>
              </a:rPr>
              <a:t>Electronic Announcements </a:t>
            </a:r>
          </a:p>
          <a:p>
            <a:pPr marL="822960" lvl="1">
              <a:spcBef>
                <a:spcPts val="1200"/>
              </a:spcBef>
            </a:pPr>
            <a:r>
              <a:rPr lang="en-US" sz="2000" dirty="0" smtClean="0">
                <a:latin typeface="Arial" panose="020B0604020202020204" pitchFamily="34" charset="0"/>
                <a:cs typeface="Arial" panose="020B0604020202020204" pitchFamily="34" charset="0"/>
              </a:rPr>
              <a:t>10/06/17</a:t>
            </a:r>
            <a:r>
              <a:rPr lang="en-US" sz="2000" dirty="0">
                <a:latin typeface="Arial" panose="020B0604020202020204" pitchFamily="34" charset="0"/>
                <a:cs typeface="Arial" panose="020B0604020202020204" pitchFamily="34" charset="0"/>
              </a:rPr>
              <a:t>: DCL GEN-17-10: Wind-Down </a:t>
            </a:r>
            <a:r>
              <a:rPr lang="en-US" sz="2000" dirty="0" smtClean="0">
                <a:latin typeface="Arial" panose="020B0604020202020204" pitchFamily="34" charset="0"/>
                <a:cs typeface="Arial" panose="020B0604020202020204" pitchFamily="34" charset="0"/>
              </a:rPr>
              <a:t>Instructions</a:t>
            </a:r>
          </a:p>
          <a:p>
            <a:pPr marL="822960" lvl="1">
              <a:spcBef>
                <a:spcPts val="1200"/>
              </a:spcBef>
            </a:pPr>
            <a:r>
              <a:rPr lang="en-US" sz="2000" dirty="0" smtClean="0">
                <a:latin typeface="Arial" panose="020B0604020202020204" pitchFamily="34" charset="0"/>
                <a:cs typeface="Arial" panose="020B0604020202020204" pitchFamily="34" charset="0"/>
              </a:rPr>
              <a:t>07/11/18 Distribution of Assets</a:t>
            </a:r>
          </a:p>
          <a:p>
            <a:pPr marL="822960" lvl="1">
              <a:spcBef>
                <a:spcPts val="1200"/>
              </a:spcBef>
            </a:pPr>
            <a:r>
              <a:rPr lang="en-US" sz="2000" dirty="0" smtClean="0">
                <a:latin typeface="Arial" panose="020B0604020202020204" pitchFamily="34" charset="0"/>
                <a:cs typeface="Arial" panose="020B0604020202020204" pitchFamily="34" charset="0"/>
              </a:rPr>
              <a:t>10/04/18 Administrative Responsibilities and Reporting Requirements</a:t>
            </a:r>
          </a:p>
          <a:p>
            <a:pPr marL="822960" lvl="1">
              <a:spcBef>
                <a:spcPts val="1200"/>
              </a:spcBef>
            </a:pPr>
            <a:r>
              <a:rPr lang="en-US" sz="2000" dirty="0" smtClean="0">
                <a:latin typeface="Arial" panose="020B0604020202020204" pitchFamily="34" charset="0"/>
                <a:cs typeface="Arial" panose="020B0604020202020204" pitchFamily="34" charset="0"/>
              </a:rPr>
              <a:t>10/06/18 Perkins Cash on Hand due 12-04-18</a:t>
            </a:r>
          </a:p>
          <a:p>
            <a:pPr marL="822960" lvl="1">
              <a:spcBef>
                <a:spcPts val="1200"/>
              </a:spcBef>
            </a:pPr>
            <a:r>
              <a:rPr lang="en-US" sz="2000" dirty="0" smtClean="0">
                <a:latin typeface="Arial" panose="020B0604020202020204" pitchFamily="34" charset="0"/>
                <a:cs typeface="Arial" panose="020B0604020202020204" pitchFamily="34" charset="0"/>
              </a:rPr>
              <a:t>12/20/18 Perkins Awarded or Disbursed After Expiration of the Program</a:t>
            </a:r>
          </a:p>
          <a:p>
            <a:pPr marL="822960" lvl="1">
              <a:spcBef>
                <a:spcPts val="1200"/>
              </a:spcBef>
            </a:pPr>
            <a:r>
              <a:rPr lang="en-US" sz="2000" dirty="0" smtClean="0">
                <a:latin typeface="Arial" panose="020B0604020202020204" pitchFamily="34" charset="0"/>
                <a:cs typeface="Arial" panose="020B0604020202020204" pitchFamily="34" charset="0"/>
              </a:rPr>
              <a:t>01/11/19 Revised Perkins Assignment Form Available</a:t>
            </a:r>
          </a:p>
          <a:p>
            <a:pPr marL="822960" lvl="1">
              <a:lnSpc>
                <a:spcPct val="110000"/>
              </a:lnSpc>
              <a:spcBef>
                <a:spcPts val="1200"/>
              </a:spcBef>
            </a:pPr>
            <a:r>
              <a:rPr lang="en-US" sz="2000" dirty="0" smtClean="0">
                <a:latin typeface="Arial" panose="020B0604020202020204" pitchFamily="34" charset="0"/>
                <a:cs typeface="Arial" panose="020B0604020202020204" pitchFamily="34" charset="0"/>
              </a:rPr>
              <a:t>03/05/19 FSA Perkins Assessments: Cancellation, Due Diligence, Forbearance &amp; </a:t>
            </a:r>
            <a:r>
              <a:rPr lang="en-US" sz="2000" dirty="0" smtClean="0">
                <a:latin typeface="Arial" panose="020B0604020202020204" pitchFamily="34" charset="0"/>
                <a:cs typeface="Arial" panose="020B0604020202020204" pitchFamily="34" charset="0"/>
              </a:rPr>
              <a:t>Deferment</a:t>
            </a:r>
          </a:p>
          <a:p>
            <a:pPr marL="822960" lvl="1">
              <a:lnSpc>
                <a:spcPct val="110000"/>
              </a:lnSpc>
              <a:spcBef>
                <a:spcPts val="1200"/>
              </a:spcBef>
            </a:pPr>
            <a:r>
              <a:rPr lang="en-US" sz="2000" dirty="0" smtClean="0">
                <a:latin typeface="Arial" panose="020B0604020202020204" pitchFamily="34" charset="0"/>
                <a:cs typeface="Arial" panose="020B0604020202020204" pitchFamily="34" charset="0"/>
              </a:rPr>
              <a:t>04/29/2019 Updated DRAFT FISAP Guide released</a:t>
            </a:r>
          </a:p>
          <a:p>
            <a:pPr marL="822960" lvl="1">
              <a:lnSpc>
                <a:spcPct val="110000"/>
              </a:lnSpc>
              <a:spcBef>
                <a:spcPts val="1200"/>
              </a:spcBef>
            </a:pPr>
            <a:r>
              <a:rPr lang="en-US" sz="2000" dirty="0" smtClean="0">
                <a:latin typeface="Arial" panose="020B0604020202020204" pitchFamily="34" charset="0"/>
                <a:cs typeface="Arial" panose="020B0604020202020204" pitchFamily="34" charset="0"/>
              </a:rPr>
              <a:t>05/03/2019 FSA Releases updated Perkins Loan Assignment and Liquidation Guide</a:t>
            </a: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23</a:t>
            </a:fld>
            <a:endParaRPr lang="en-US" dirty="0">
              <a:solidFill>
                <a:prstClr val="white"/>
              </a:solidFill>
            </a:endParaRPr>
          </a:p>
        </p:txBody>
      </p:sp>
    </p:spTree>
    <p:extLst>
      <p:ext uri="{BB962C8B-B14F-4D97-AF65-F5344CB8AC3E}">
        <p14:creationId xmlns:p14="http://schemas.microsoft.com/office/powerpoint/2010/main" val="208336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rPr>
              <a:t>FISAP Guide Update</a:t>
            </a:r>
            <a:endParaRPr lang="en-US" b="1" dirty="0">
              <a:latin typeface="+mj-lt"/>
            </a:endParaRPr>
          </a:p>
        </p:txBody>
      </p:sp>
      <p:sp>
        <p:nvSpPr>
          <p:cNvPr id="3" name="Content Placeholder 2"/>
          <p:cNvSpPr>
            <a:spLocks noGrp="1"/>
          </p:cNvSpPr>
          <p:nvPr>
            <p:ph idx="1"/>
          </p:nvPr>
        </p:nvSpPr>
        <p:spPr/>
        <p:txBody>
          <a:bodyPr>
            <a:normAutofit fontScale="85000" lnSpcReduction="20000"/>
          </a:bodyPr>
          <a:lstStyle/>
          <a:p>
            <a:r>
              <a:rPr lang="en-US" dirty="0">
                <a:latin typeface="+mn-lt"/>
              </a:rPr>
              <a:t>Part III, Section B, Fields </a:t>
            </a:r>
            <a:r>
              <a:rPr lang="en-US" dirty="0" smtClean="0">
                <a:latin typeface="+mn-lt"/>
              </a:rPr>
              <a:t>1–8</a:t>
            </a:r>
          </a:p>
          <a:p>
            <a:pPr lvl="1"/>
            <a:r>
              <a:rPr lang="en-US" dirty="0" smtClean="0">
                <a:latin typeface="+mn-lt"/>
              </a:rPr>
              <a:t>Fields </a:t>
            </a:r>
            <a:r>
              <a:rPr lang="en-US" dirty="0">
                <a:latin typeface="+mn-lt"/>
              </a:rPr>
              <a:t>1–8 have been updated to no longer allow for data entry on new loans due to the expiration of the authority to award new Federal Perkins Loans (Perkins Loans).</a:t>
            </a:r>
          </a:p>
          <a:p>
            <a:r>
              <a:rPr lang="en-US" dirty="0" smtClean="0">
                <a:latin typeface="+mn-lt"/>
              </a:rPr>
              <a:t>Part </a:t>
            </a:r>
            <a:r>
              <a:rPr lang="en-US" dirty="0">
                <a:latin typeface="+mn-lt"/>
              </a:rPr>
              <a:t>III, Section B, Fields 12 &amp; </a:t>
            </a:r>
            <a:r>
              <a:rPr lang="en-US" dirty="0" smtClean="0">
                <a:latin typeface="+mn-lt"/>
              </a:rPr>
              <a:t>13</a:t>
            </a:r>
          </a:p>
          <a:p>
            <a:pPr lvl="1"/>
            <a:r>
              <a:rPr lang="en-US" u="sng" dirty="0" smtClean="0">
                <a:latin typeface="+mn-lt"/>
              </a:rPr>
              <a:t>Fields </a:t>
            </a:r>
            <a:r>
              <a:rPr lang="en-US" u="sng" dirty="0">
                <a:latin typeface="+mn-lt"/>
              </a:rPr>
              <a:t>12 and 13 have been added to collect data on permissible servicing costs and cancellation reimbursement, if applicable, respectively.</a:t>
            </a:r>
          </a:p>
          <a:p>
            <a:r>
              <a:rPr lang="en-US" dirty="0" smtClean="0">
                <a:latin typeface="+mn-lt"/>
              </a:rPr>
              <a:t>Part </a:t>
            </a:r>
            <a:r>
              <a:rPr lang="en-US" dirty="0">
                <a:latin typeface="+mn-lt"/>
              </a:rPr>
              <a:t>VI, Section A, Fields 1a–26a &amp; </a:t>
            </a:r>
            <a:r>
              <a:rPr lang="en-US" dirty="0" smtClean="0">
                <a:latin typeface="+mn-lt"/>
              </a:rPr>
              <a:t>1b–26b</a:t>
            </a:r>
          </a:p>
          <a:p>
            <a:pPr lvl="1"/>
            <a:r>
              <a:rPr lang="en-US" dirty="0" smtClean="0">
                <a:latin typeface="+mn-lt"/>
              </a:rPr>
              <a:t>Federal </a:t>
            </a:r>
            <a:r>
              <a:rPr lang="en-US" dirty="0">
                <a:latin typeface="+mn-lt"/>
              </a:rPr>
              <a:t>Perkins Loan Recipients (column a) and amount of funds (column b) fields have been updated to no longer allow for data entry due to the expiration of the authority to award new Perkins Loans.</a:t>
            </a:r>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24</a:t>
            </a:fld>
            <a:endParaRPr lang="en-US" dirty="0">
              <a:solidFill>
                <a:prstClr val="white"/>
              </a:solidFill>
            </a:endParaRPr>
          </a:p>
        </p:txBody>
      </p:sp>
    </p:spTree>
    <p:extLst>
      <p:ext uri="{BB962C8B-B14F-4D97-AF65-F5344CB8AC3E}">
        <p14:creationId xmlns:p14="http://schemas.microsoft.com/office/powerpoint/2010/main" val="1008117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543800" cy="4800600"/>
          </a:xfrm>
        </p:spPr>
        <p:txBody>
          <a:bodyPr>
            <a:noAutofit/>
          </a:bodyPr>
          <a:lstStyle/>
          <a:p>
            <a:pPr>
              <a:spcBef>
                <a:spcPts val="1200"/>
              </a:spcBef>
            </a:pPr>
            <a:r>
              <a:rPr lang="en-US" sz="2200" dirty="0" smtClean="0">
                <a:latin typeface="Arial" panose="020B0604020202020204" pitchFamily="34" charset="0"/>
                <a:cs typeface="Arial" panose="020B0604020202020204" pitchFamily="34" charset="0"/>
              </a:rPr>
              <a:t>Institutions </a:t>
            </a:r>
            <a:r>
              <a:rPr lang="en-US" sz="2200" dirty="0">
                <a:latin typeface="Arial" panose="020B0604020202020204" pitchFamily="34" charset="0"/>
                <a:cs typeface="Arial" panose="020B0604020202020204" pitchFamily="34" charset="0"/>
              </a:rPr>
              <a:t>are not required to </a:t>
            </a:r>
            <a:r>
              <a:rPr lang="en-US" sz="2200" dirty="0" smtClean="0">
                <a:latin typeface="Arial" panose="020B0604020202020204" pitchFamily="34" charset="0"/>
                <a:cs typeface="Arial" panose="020B0604020202020204" pitchFamily="34" charset="0"/>
              </a:rPr>
              <a:t>assign their </a:t>
            </a:r>
            <a:r>
              <a:rPr lang="en-US" sz="2200" dirty="0">
                <a:latin typeface="Arial" panose="020B0604020202020204" pitchFamily="34" charset="0"/>
                <a:cs typeface="Arial" panose="020B0604020202020204" pitchFamily="34" charset="0"/>
              </a:rPr>
              <a:t>Perkins </a:t>
            </a:r>
            <a:r>
              <a:rPr lang="en-US" sz="2200" dirty="0" smtClean="0">
                <a:latin typeface="Arial" panose="020B0604020202020204" pitchFamily="34" charset="0"/>
                <a:cs typeface="Arial" panose="020B0604020202020204" pitchFamily="34" charset="0"/>
              </a:rPr>
              <a:t> loans or </a:t>
            </a:r>
            <a:r>
              <a:rPr lang="en-US" sz="2200" dirty="0">
                <a:latin typeface="Arial" panose="020B0604020202020204" pitchFamily="34" charset="0"/>
                <a:cs typeface="Arial" panose="020B0604020202020204" pitchFamily="34" charset="0"/>
              </a:rPr>
              <a:t>liquidate their </a:t>
            </a:r>
            <a:r>
              <a:rPr lang="en-US" sz="2200" dirty="0" smtClean="0">
                <a:latin typeface="Arial" panose="020B0604020202020204" pitchFamily="34" charset="0"/>
                <a:cs typeface="Arial" panose="020B0604020202020204" pitchFamily="34" charset="0"/>
              </a:rPr>
              <a:t>portfolio.</a:t>
            </a:r>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Institutions may continue servicing their Perkins Loans </a:t>
            </a:r>
            <a:r>
              <a:rPr lang="en-US" sz="2200" dirty="0" smtClean="0">
                <a:latin typeface="Arial" panose="020B0604020202020204" pitchFamily="34" charset="0"/>
                <a:cs typeface="Arial" panose="020B0604020202020204" pitchFamily="34" charset="0"/>
              </a:rPr>
              <a:t>until </a:t>
            </a:r>
            <a:r>
              <a:rPr lang="en-US" sz="2200" dirty="0">
                <a:latin typeface="Arial" panose="020B0604020202020204" pitchFamily="34" charset="0"/>
                <a:cs typeface="Arial" panose="020B0604020202020204" pitchFamily="34" charset="0"/>
              </a:rPr>
              <a:t>all </a:t>
            </a:r>
            <a:r>
              <a:rPr lang="en-US" sz="2200" dirty="0" smtClean="0">
                <a:latin typeface="Arial" panose="020B0604020202020204" pitchFamily="34" charset="0"/>
                <a:cs typeface="Arial" panose="020B0604020202020204" pitchFamily="34" charset="0"/>
              </a:rPr>
              <a:t>loans have been paid-in-full, retired or assigned</a:t>
            </a:r>
          </a:p>
          <a:p>
            <a:r>
              <a:rPr lang="en-US" sz="2200" dirty="0" smtClean="0">
                <a:solidFill>
                  <a:prstClr val="black"/>
                </a:solidFill>
                <a:latin typeface="Arial" panose="020B0604020202020204" pitchFamily="34" charset="0"/>
                <a:cs typeface="Arial" panose="020B0604020202020204" pitchFamily="34" charset="0"/>
              </a:rPr>
              <a:t>Institutions may </a:t>
            </a:r>
            <a:r>
              <a:rPr lang="en-US" sz="2200" dirty="0">
                <a:solidFill>
                  <a:prstClr val="black"/>
                </a:solidFill>
                <a:latin typeface="Arial" panose="020B0604020202020204" pitchFamily="34" charset="0"/>
                <a:cs typeface="Arial" panose="020B0604020202020204" pitchFamily="34" charset="0"/>
              </a:rPr>
              <a:t>liquidate at any time </a:t>
            </a:r>
            <a:r>
              <a:rPr lang="en-US" sz="2200" dirty="0" smtClean="0">
                <a:solidFill>
                  <a:prstClr val="black"/>
                </a:solidFill>
                <a:latin typeface="Arial" panose="020B0604020202020204" pitchFamily="34" charset="0"/>
                <a:cs typeface="Arial" panose="020B0604020202020204" pitchFamily="34" charset="0"/>
              </a:rPr>
              <a:t>and </a:t>
            </a:r>
            <a:r>
              <a:rPr lang="en-US" sz="2200" dirty="0">
                <a:solidFill>
                  <a:prstClr val="black"/>
                </a:solidFill>
                <a:latin typeface="Arial" panose="020B0604020202020204" pitchFamily="34" charset="0"/>
                <a:cs typeface="Arial" panose="020B0604020202020204" pitchFamily="34" charset="0"/>
              </a:rPr>
              <a:t>may assign </a:t>
            </a:r>
            <a:r>
              <a:rPr lang="en-US" sz="2200" dirty="0" smtClean="0">
                <a:solidFill>
                  <a:prstClr val="black"/>
                </a:solidFill>
                <a:latin typeface="Arial" panose="020B0604020202020204" pitchFamily="34" charset="0"/>
                <a:cs typeface="Arial" panose="020B0604020202020204" pitchFamily="34" charset="0"/>
              </a:rPr>
              <a:t>defaulted or non-defaulted Perkins loans at </a:t>
            </a:r>
            <a:r>
              <a:rPr lang="en-US" sz="2200" dirty="0">
                <a:solidFill>
                  <a:prstClr val="black"/>
                </a:solidFill>
                <a:latin typeface="Arial" panose="020B0604020202020204" pitchFamily="34" charset="0"/>
                <a:cs typeface="Arial" panose="020B0604020202020204" pitchFamily="34" charset="0"/>
              </a:rPr>
              <a:t>any time</a:t>
            </a:r>
            <a:r>
              <a:rPr lang="en-US" sz="2200" dirty="0" smtClean="0">
                <a:solidFill>
                  <a:prstClr val="black"/>
                </a:solidFill>
                <a:latin typeface="Arial" panose="020B0604020202020204" pitchFamily="34" charset="0"/>
                <a:cs typeface="Arial" panose="020B0604020202020204" pitchFamily="34" charset="0"/>
              </a:rPr>
              <a:t>.</a:t>
            </a:r>
          </a:p>
          <a:p>
            <a:r>
              <a:rPr lang="en-US" sz="2200" dirty="0">
                <a:latin typeface="Arial" panose="020B0604020202020204" pitchFamily="34" charset="0"/>
                <a:cs typeface="Arial" panose="020B0604020202020204" pitchFamily="34" charset="0"/>
              </a:rPr>
              <a:t>The institution loses all rights</a:t>
            </a:r>
            <a:r>
              <a:rPr lang="en-US" sz="2200" b="1"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to assigned loans </a:t>
            </a:r>
            <a:r>
              <a:rPr lang="en-US" sz="2200" dirty="0" smtClean="0">
                <a:latin typeface="Arial" panose="020B0604020202020204" pitchFamily="34" charset="0"/>
                <a:cs typeface="Arial" panose="020B0604020202020204" pitchFamily="34" charset="0"/>
              </a:rPr>
              <a:t>and </a:t>
            </a:r>
            <a:r>
              <a:rPr lang="en-US" sz="2200" dirty="0">
                <a:latin typeface="Arial" panose="020B0604020202020204" pitchFamily="34" charset="0"/>
                <a:cs typeface="Arial" panose="020B0604020202020204" pitchFamily="34" charset="0"/>
              </a:rPr>
              <a:t>will not receive any share of future funds collected.</a:t>
            </a:r>
          </a:p>
          <a:p>
            <a:pPr>
              <a:spcBef>
                <a:spcPts val="1200"/>
              </a:spcBef>
            </a:pPr>
            <a:r>
              <a:rPr lang="en-US" sz="2200" dirty="0">
                <a:latin typeface="Arial" panose="020B0604020202020204" pitchFamily="34" charset="0"/>
                <a:cs typeface="Arial" panose="020B0604020202020204" pitchFamily="34" charset="0"/>
              </a:rPr>
              <a:t>Institutions that continue servicing their Perkins Loan portfolios must continue </a:t>
            </a:r>
            <a:r>
              <a:rPr lang="en-US" sz="2200" dirty="0" smtClean="0">
                <a:latin typeface="Arial" panose="020B0604020202020204" pitchFamily="34" charset="0"/>
                <a:cs typeface="Arial" panose="020B0604020202020204" pitchFamily="34" charset="0"/>
              </a:rPr>
              <a:t>to service in accordance with the regulations and report the portfolio </a:t>
            </a:r>
            <a:r>
              <a:rPr lang="en-US" sz="2200" dirty="0">
                <a:latin typeface="Arial" panose="020B0604020202020204" pitchFamily="34" charset="0"/>
                <a:cs typeface="Arial" panose="020B0604020202020204" pitchFamily="34" charset="0"/>
              </a:rPr>
              <a:t>on the </a:t>
            </a:r>
            <a:r>
              <a:rPr lang="en-US" sz="2200" dirty="0" smtClean="0">
                <a:latin typeface="Arial" panose="020B0604020202020204" pitchFamily="34" charset="0"/>
                <a:cs typeface="Arial" panose="020B0604020202020204" pitchFamily="34" charset="0"/>
              </a:rPr>
              <a:t>FISAP.</a:t>
            </a:r>
          </a:p>
          <a:p>
            <a:pPr>
              <a:spcBef>
                <a:spcPts val="1200"/>
              </a:spcBef>
            </a:pPr>
            <a:r>
              <a:rPr lang="en-US" sz="2200" dirty="0" smtClean="0">
                <a:solidFill>
                  <a:prstClr val="black"/>
                </a:solidFill>
                <a:latin typeface="Arial" panose="020B0604020202020204" pitchFamily="34" charset="0"/>
                <a:cs typeface="Arial" panose="020B0604020202020204" pitchFamily="34" charset="0"/>
              </a:rPr>
              <a:t>No ACA can be charged to Perkins after June 30, 2018.</a:t>
            </a:r>
            <a:endParaRPr lang="en-US" sz="2200" dirty="0">
              <a:solidFill>
                <a:prstClr val="black"/>
              </a:solidFill>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5C99F7B6-B6AC-4726-9291-5960819B7215}" type="slidenum">
              <a:rPr lang="en-US" smtClean="0">
                <a:solidFill>
                  <a:prstClr val="white"/>
                </a:solidFill>
              </a:rPr>
              <a:pPr/>
              <a:t>25</a:t>
            </a:fld>
            <a:endParaRPr lang="en-US" dirty="0">
              <a:solidFill>
                <a:prstClr val="white"/>
              </a:solidFill>
            </a:endParaRPr>
          </a:p>
        </p:txBody>
      </p:sp>
      <p:sp>
        <p:nvSpPr>
          <p:cNvPr id="2" name="Rectangle 1"/>
          <p:cNvSpPr/>
          <p:nvPr/>
        </p:nvSpPr>
        <p:spPr>
          <a:xfrm>
            <a:off x="293914" y="381000"/>
            <a:ext cx="7315200" cy="461665"/>
          </a:xfrm>
          <a:prstGeom prst="rect">
            <a:avLst/>
          </a:prstGeom>
        </p:spPr>
        <p:txBody>
          <a:bodyPr wrap="square">
            <a:spAutoFit/>
          </a:bodyPr>
          <a:lstStyle/>
          <a:p>
            <a:pPr algn="ctr">
              <a:spcBef>
                <a:spcPts val="1200"/>
              </a:spcBef>
            </a:pPr>
            <a:r>
              <a:rPr lang="en-US" sz="2400" b="1" dirty="0">
                <a:solidFill>
                  <a:srgbClr val="4C0000"/>
                </a:solidFill>
                <a:latin typeface="Arial" panose="020B0604020202020204" pitchFamily="34" charset="0"/>
                <a:cs typeface="Arial" panose="020B0604020202020204" pitchFamily="34" charset="0"/>
              </a:rPr>
              <a:t>DCL </a:t>
            </a:r>
            <a:r>
              <a:rPr lang="en-US" sz="2400" b="1" dirty="0" smtClean="0">
                <a:solidFill>
                  <a:srgbClr val="4C0000"/>
                </a:solidFill>
                <a:latin typeface="Arial" panose="020B0604020202020204" pitchFamily="34" charset="0"/>
                <a:cs typeface="Arial" panose="020B0604020202020204" pitchFamily="34" charset="0"/>
              </a:rPr>
              <a:t>GEN-17-10: Perkins </a:t>
            </a:r>
            <a:r>
              <a:rPr lang="en-US" sz="2400" b="1" dirty="0">
                <a:solidFill>
                  <a:srgbClr val="4C0000"/>
                </a:solidFill>
                <a:latin typeface="Arial" panose="020B0604020202020204" pitchFamily="34" charset="0"/>
                <a:cs typeface="Arial" panose="020B0604020202020204" pitchFamily="34" charset="0"/>
              </a:rPr>
              <a:t>Wind-Down </a:t>
            </a:r>
            <a:r>
              <a:rPr lang="en-US" sz="2400" b="1" dirty="0" smtClean="0">
                <a:solidFill>
                  <a:srgbClr val="4C0000"/>
                </a:solidFill>
                <a:latin typeface="Arial" panose="020B0604020202020204" pitchFamily="34" charset="0"/>
                <a:cs typeface="Arial" panose="020B0604020202020204" pitchFamily="34" charset="0"/>
              </a:rPr>
              <a:t>Instructions</a:t>
            </a:r>
            <a:endParaRPr lang="en-US" sz="2400" b="1" dirty="0">
              <a:solidFill>
                <a:srgbClr val="4C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9614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162800" cy="5029200"/>
          </a:xfrm>
        </p:spPr>
        <p:txBody>
          <a:bodyPr>
            <a:noAutofit/>
          </a:bodyPr>
          <a:lstStyle/>
          <a:p>
            <a:pPr>
              <a:spcBef>
                <a:spcPts val="600"/>
              </a:spcBef>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Distribution of Assets </a:t>
            </a:r>
            <a:r>
              <a:rPr lang="en-US" sz="2400" dirty="0" smtClean="0">
                <a:latin typeface="Arial" panose="020B0604020202020204" pitchFamily="34" charset="0"/>
                <a:cs typeface="Arial" panose="020B0604020202020204" pitchFamily="34" charset="0"/>
              </a:rPr>
              <a:t>process </a:t>
            </a:r>
            <a:r>
              <a:rPr lang="en-US" sz="2400" dirty="0">
                <a:latin typeface="Arial" panose="020B0604020202020204" pitchFamily="34" charset="0"/>
                <a:cs typeface="Arial" panose="020B0604020202020204" pitchFamily="34" charset="0"/>
              </a:rPr>
              <a:t>replaces the </a:t>
            </a:r>
            <a:r>
              <a:rPr lang="en-US" sz="2400" dirty="0" smtClean="0">
                <a:latin typeface="Arial" panose="020B0604020202020204" pitchFamily="34" charset="0"/>
                <a:cs typeface="Arial" panose="020B0604020202020204" pitchFamily="34" charset="0"/>
              </a:rPr>
              <a:t>previous excess cash process</a:t>
            </a:r>
          </a:p>
          <a:p>
            <a:pPr>
              <a:spcBef>
                <a:spcPts val="600"/>
              </a:spcBef>
            </a:pPr>
            <a:r>
              <a:rPr lang="en-US" sz="2400" dirty="0" smtClean="0">
                <a:latin typeface="Arial" panose="020B0604020202020204" pitchFamily="34" charset="0"/>
                <a:cs typeface="Arial" panose="020B0604020202020204" pitchFamily="34" charset="0"/>
              </a:rPr>
              <a:t>ED </a:t>
            </a:r>
            <a:r>
              <a:rPr lang="en-US" sz="2400" dirty="0">
                <a:latin typeface="Arial" panose="020B0604020202020204" pitchFamily="34" charset="0"/>
                <a:cs typeface="Arial" panose="020B0604020202020204" pitchFamily="34" charset="0"/>
              </a:rPr>
              <a:t>will require a capital distribution from </a:t>
            </a:r>
            <a:r>
              <a:rPr lang="en-US" sz="2400" dirty="0" smtClean="0">
                <a:latin typeface="Arial" panose="020B0604020202020204" pitchFamily="34" charset="0"/>
                <a:cs typeface="Arial" panose="020B0604020202020204" pitchFamily="34" charset="0"/>
              </a:rPr>
              <a:t>institutions’ </a:t>
            </a:r>
            <a:r>
              <a:rPr lang="en-US" sz="2400" dirty="0">
                <a:latin typeface="Arial" panose="020B0604020202020204" pitchFamily="34" charset="0"/>
                <a:cs typeface="Arial" panose="020B0604020202020204" pitchFamily="34" charset="0"/>
              </a:rPr>
              <a:t>Perkins </a:t>
            </a:r>
            <a:r>
              <a:rPr lang="en-US" sz="2400" dirty="0" smtClean="0">
                <a:latin typeface="Arial" panose="020B0604020202020204" pitchFamily="34" charset="0"/>
                <a:cs typeface="Arial" panose="020B0604020202020204" pitchFamily="34" charset="0"/>
              </a:rPr>
              <a:t>funds </a:t>
            </a:r>
            <a:r>
              <a:rPr lang="en-US" sz="2400" b="1" dirty="0" smtClean="0">
                <a:latin typeface="Arial" panose="020B0604020202020204" pitchFamily="34" charset="0"/>
                <a:cs typeface="Arial" panose="020B0604020202020204" pitchFamily="34" charset="0"/>
              </a:rPr>
              <a:t>annually</a:t>
            </a:r>
            <a:endParaRPr lang="en-US" sz="2400" dirty="0" smtClean="0">
              <a:latin typeface="Arial" panose="020B0604020202020204" pitchFamily="34" charset="0"/>
              <a:cs typeface="Arial" panose="020B0604020202020204" pitchFamily="34" charset="0"/>
            </a:endParaRPr>
          </a:p>
          <a:p>
            <a:pPr>
              <a:spcBef>
                <a:spcPts val="600"/>
              </a:spcBef>
            </a:pPr>
            <a:r>
              <a:rPr lang="en-US" sz="2400" dirty="0" smtClean="0">
                <a:latin typeface="Arial" panose="020B0604020202020204" pitchFamily="34" charset="0"/>
                <a:cs typeface="Arial" panose="020B0604020202020204" pitchFamily="34" charset="0"/>
              </a:rPr>
              <a:t>Institutions will receive a notification with the </a:t>
            </a:r>
            <a:r>
              <a:rPr lang="en-US" sz="2400" dirty="0">
                <a:latin typeface="Arial" panose="020B0604020202020204" pitchFamily="34" charset="0"/>
                <a:cs typeface="Arial" panose="020B0604020202020204" pitchFamily="34" charset="0"/>
              </a:rPr>
              <a:t>amount of federal </a:t>
            </a:r>
            <a:r>
              <a:rPr lang="en-US" sz="2400" dirty="0" smtClean="0">
                <a:latin typeface="Arial" panose="020B0604020202020204" pitchFamily="34" charset="0"/>
                <a:cs typeface="Arial" panose="020B0604020202020204" pitchFamily="34" charset="0"/>
              </a:rPr>
              <a:t>and </a:t>
            </a:r>
            <a:r>
              <a:rPr lang="en-US" sz="2400" dirty="0">
                <a:latin typeface="Arial" panose="020B0604020202020204" pitchFamily="34" charset="0"/>
                <a:cs typeface="Arial" panose="020B0604020202020204" pitchFamily="34" charset="0"/>
              </a:rPr>
              <a:t>institutional share that must be </a:t>
            </a:r>
            <a:r>
              <a:rPr lang="en-US" sz="2400" dirty="0" smtClean="0">
                <a:latin typeface="Arial" panose="020B0604020202020204" pitchFamily="34" charset="0"/>
                <a:cs typeface="Arial" panose="020B0604020202020204" pitchFamily="34" charset="0"/>
              </a:rPr>
              <a:t>returned/removed </a:t>
            </a:r>
            <a:r>
              <a:rPr lang="en-US" sz="2400" dirty="0">
                <a:latin typeface="Arial" panose="020B0604020202020204" pitchFamily="34" charset="0"/>
                <a:cs typeface="Arial" panose="020B0604020202020204" pitchFamily="34" charset="0"/>
              </a:rPr>
              <a:t>and the deadline </a:t>
            </a:r>
            <a:r>
              <a:rPr lang="en-US" sz="2400" dirty="0" smtClean="0">
                <a:latin typeface="Arial" panose="020B0604020202020204" pitchFamily="34" charset="0"/>
                <a:cs typeface="Arial" panose="020B0604020202020204" pitchFamily="34" charset="0"/>
              </a:rPr>
              <a:t>for doing so</a:t>
            </a:r>
          </a:p>
          <a:p>
            <a:pPr>
              <a:spcBef>
                <a:spcPts val="600"/>
              </a:spcBef>
            </a:pPr>
            <a:r>
              <a:rPr lang="en-US" sz="2400" dirty="0">
                <a:latin typeface="Arial" panose="020B0604020202020204" pitchFamily="34" charset="0"/>
                <a:cs typeface="Arial" panose="020B0604020202020204" pitchFamily="34" charset="0"/>
              </a:rPr>
              <a:t>N</a:t>
            </a:r>
            <a:r>
              <a:rPr lang="en-US" sz="2400" dirty="0" smtClean="0">
                <a:latin typeface="Arial" panose="020B0604020202020204" pitchFamily="34" charset="0"/>
                <a:cs typeface="Arial" panose="020B0604020202020204" pitchFamily="34" charset="0"/>
              </a:rPr>
              <a:t>otification </a:t>
            </a:r>
            <a:r>
              <a:rPr lang="en-US" sz="2400" dirty="0">
                <a:latin typeface="Arial" panose="020B0604020202020204" pitchFamily="34" charset="0"/>
                <a:cs typeface="Arial" panose="020B0604020202020204" pitchFamily="34" charset="0"/>
              </a:rPr>
              <a:t>to schools </a:t>
            </a:r>
            <a:r>
              <a:rPr lang="en-US" sz="2400" dirty="0" smtClean="0">
                <a:latin typeface="Arial" panose="020B0604020202020204" pitchFamily="34" charset="0"/>
                <a:cs typeface="Arial" panose="020B0604020202020204" pitchFamily="34" charset="0"/>
              </a:rPr>
              <a:t>was expected in December 2018 – delayed due to request for reimbursement of institutional share of cancellation monies owed</a:t>
            </a:r>
          </a:p>
          <a:p>
            <a:pPr>
              <a:spcBef>
                <a:spcPts val="600"/>
              </a:spcBef>
              <a:buFont typeface="Wingdings" panose="05000000000000000000" pitchFamily="2" charset="2"/>
              <a:buChar char="§"/>
            </a:pPr>
            <a:endParaRPr lang="en-US" sz="2400" dirty="0" smtClean="0">
              <a:latin typeface="Arial" panose="020B0604020202020204" pitchFamily="34" charset="0"/>
              <a:cs typeface="Arial" panose="020B0604020202020204" pitchFamily="34" charset="0"/>
            </a:endParaRPr>
          </a:p>
          <a:p>
            <a:pPr>
              <a:spcBef>
                <a:spcPts val="600"/>
              </a:spcBef>
              <a:buFont typeface="Wingdings" panose="05000000000000000000" pitchFamily="2" charset="2"/>
              <a:buChar char="§"/>
            </a:pPr>
            <a:endParaRPr lang="en-US" sz="2400"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04800" y="76200"/>
            <a:ext cx="8229600" cy="97532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rgbClr val="4C0000"/>
                </a:solidFill>
                <a:latin typeface="Times New Roman" panose="02020603050405020304" pitchFamily="18" charset="0"/>
                <a:ea typeface="+mj-ea"/>
                <a:cs typeface="Times New Roman" panose="02020603050405020304" pitchFamily="18" charset="0"/>
              </a:defRPr>
            </a:lvl1pPr>
          </a:lstStyle>
          <a:p>
            <a:r>
              <a:rPr lang="en-US" sz="3200" b="1" dirty="0" smtClean="0">
                <a:latin typeface="Arial" panose="020B0604020202020204" pitchFamily="34" charset="0"/>
                <a:cs typeface="Arial" panose="020B0604020202020204" pitchFamily="34" charset="0"/>
              </a:rPr>
              <a:t>July </a:t>
            </a:r>
            <a:r>
              <a:rPr lang="en-US" sz="3200" b="1" dirty="0">
                <a:latin typeface="Arial" panose="020B0604020202020204" pitchFamily="34" charset="0"/>
                <a:cs typeface="Arial" panose="020B0604020202020204" pitchFamily="34" charset="0"/>
              </a:rPr>
              <a:t>11, </a:t>
            </a:r>
            <a:r>
              <a:rPr lang="en-US" sz="3200" b="1" dirty="0" smtClean="0">
                <a:latin typeface="Arial" panose="020B0604020202020204" pitchFamily="34" charset="0"/>
                <a:cs typeface="Arial" panose="020B0604020202020204" pitchFamily="34" charset="0"/>
              </a:rPr>
              <a:t>2018: Distribution of Assets</a:t>
            </a:r>
            <a:endParaRPr lang="en-US" sz="3200" b="1" dirty="0">
              <a:latin typeface="Arial" panose="020B0604020202020204" pitchFamily="34" charset="0"/>
              <a:cs typeface="Arial" panose="020B0604020202020204" pitchFamily="34" charset="0"/>
            </a:endParaRPr>
          </a:p>
        </p:txBody>
      </p:sp>
      <p:sp>
        <p:nvSpPr>
          <p:cNvPr id="8" name="Slide Number Placeholder 4"/>
          <p:cNvSpPr>
            <a:spLocks noGrp="1"/>
          </p:cNvSpPr>
          <p:nvPr>
            <p:ph type="sldNum" sz="quarter" idx="12"/>
          </p:nvPr>
        </p:nvSpPr>
        <p:spPr>
          <a:xfrm>
            <a:off x="6553200" y="6356352"/>
            <a:ext cx="2133600" cy="365125"/>
          </a:xfrm>
        </p:spPr>
        <p:txBody>
          <a:bodyPr/>
          <a:lstStyle/>
          <a:p>
            <a:fld id="{5C99F7B6-B6AC-4726-9291-5960819B7215}" type="slidenum">
              <a:rPr lang="en-US" smtClean="0">
                <a:solidFill>
                  <a:prstClr val="white"/>
                </a:solidFill>
              </a:rPr>
              <a:pPr/>
              <a:t>26</a:t>
            </a:fld>
            <a:endParaRPr lang="en-US" dirty="0">
              <a:solidFill>
                <a:prstClr val="white"/>
              </a:solidFill>
            </a:endParaRPr>
          </a:p>
        </p:txBody>
      </p:sp>
    </p:spTree>
    <p:extLst>
      <p:ext uri="{BB962C8B-B14F-4D97-AF65-F5344CB8AC3E}">
        <p14:creationId xmlns:p14="http://schemas.microsoft.com/office/powerpoint/2010/main" val="3271771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010400" cy="5029200"/>
          </a:xfrm>
        </p:spPr>
        <p:txBody>
          <a:bodyPr>
            <a:noAutofit/>
          </a:bodyPr>
          <a:lstStyle/>
          <a:p>
            <a:pPr>
              <a:spcBef>
                <a:spcPts val="600"/>
              </a:spcBef>
            </a:pPr>
            <a:r>
              <a:rPr lang="en-US" sz="2400" dirty="0" smtClean="0">
                <a:latin typeface="Arial" panose="020B0604020202020204" pitchFamily="34" charset="0"/>
                <a:cs typeface="Arial" panose="020B0604020202020204" pitchFamily="34" charset="0"/>
              </a:rPr>
              <a:t>Institutions </a:t>
            </a:r>
            <a:r>
              <a:rPr lang="en-US" sz="2400" dirty="0">
                <a:latin typeface="Arial" panose="020B0604020202020204" pitchFamily="34" charset="0"/>
                <a:cs typeface="Arial" panose="020B0604020202020204" pitchFamily="34" charset="0"/>
              </a:rPr>
              <a:t>must return the federal share </a:t>
            </a:r>
            <a:r>
              <a:rPr lang="en-US" sz="2400" dirty="0" smtClean="0">
                <a:latin typeface="Arial" panose="020B0604020202020204" pitchFamily="34" charset="0"/>
                <a:cs typeface="Arial" panose="020B0604020202020204" pitchFamily="34" charset="0"/>
              </a:rPr>
              <a:t>through G5 (likely within 30 days)</a:t>
            </a:r>
          </a:p>
          <a:p>
            <a:pPr>
              <a:spcBef>
                <a:spcPts val="600"/>
              </a:spcBef>
            </a:pPr>
            <a:r>
              <a:rPr lang="en-US" sz="2400" dirty="0" smtClean="0">
                <a:latin typeface="Arial" panose="020B0604020202020204" pitchFamily="34" charset="0"/>
                <a:cs typeface="Arial" panose="020B0604020202020204" pitchFamily="34" charset="0"/>
              </a:rPr>
              <a:t>Institutional share may be used for any purpose (note that your ICC cannot be withdrawn prior to the notification from ED)</a:t>
            </a:r>
            <a:endParaRPr lang="en-US" sz="2400" dirty="0">
              <a:latin typeface="Arial" panose="020B0604020202020204" pitchFamily="34" charset="0"/>
              <a:cs typeface="Arial" panose="020B0604020202020204" pitchFamily="34" charset="0"/>
            </a:endParaRPr>
          </a:p>
          <a:p>
            <a:pPr>
              <a:spcBef>
                <a:spcPts val="600"/>
              </a:spcBef>
            </a:pPr>
            <a:r>
              <a:rPr lang="en-US" sz="2400" dirty="0" smtClean="0">
                <a:latin typeface="Arial" panose="020B0604020202020204" pitchFamily="34" charset="0"/>
                <a:cs typeface="Arial" panose="020B0604020202020204" pitchFamily="34" charset="0"/>
              </a:rPr>
              <a:t>Schools may ask for an adjustment if the return of the federal share creates a shortfall (related to costs charged to the fund)</a:t>
            </a:r>
          </a:p>
          <a:p>
            <a:pPr>
              <a:spcBef>
                <a:spcPts val="600"/>
              </a:spcBef>
            </a:pPr>
            <a:r>
              <a:rPr lang="en-US" sz="2400" dirty="0" smtClean="0">
                <a:latin typeface="Arial" panose="020B0604020202020204" pitchFamily="34" charset="0"/>
                <a:cs typeface="Arial" panose="020B0604020202020204" pitchFamily="34" charset="0"/>
              </a:rPr>
              <a:t>Proportional share calculation comes from most recent Fisap filed</a:t>
            </a:r>
          </a:p>
          <a:p>
            <a:pPr>
              <a:spcBef>
                <a:spcPts val="600"/>
              </a:spcBef>
              <a:buFont typeface="Wingdings" panose="05000000000000000000" pitchFamily="2" charset="2"/>
              <a:buChar char="§"/>
            </a:pPr>
            <a:endParaRPr lang="en-US" sz="2200" dirty="0" smtClean="0">
              <a:latin typeface="Arial" panose="020B0604020202020204" pitchFamily="34" charset="0"/>
              <a:cs typeface="Arial" panose="020B0604020202020204" pitchFamily="34" charset="0"/>
            </a:endParaRPr>
          </a:p>
          <a:p>
            <a:pPr>
              <a:spcBef>
                <a:spcPts val="600"/>
              </a:spcBef>
              <a:buFont typeface="Wingdings" panose="05000000000000000000" pitchFamily="2" charset="2"/>
              <a:buChar char="§"/>
            </a:pPr>
            <a:endParaRPr lang="en-US" sz="2200"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04800" y="76200"/>
            <a:ext cx="8229600" cy="97532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rgbClr val="4C0000"/>
                </a:solidFill>
                <a:latin typeface="Times New Roman" panose="02020603050405020304" pitchFamily="18" charset="0"/>
                <a:ea typeface="+mj-ea"/>
                <a:cs typeface="Times New Roman" panose="02020603050405020304" pitchFamily="18" charset="0"/>
              </a:defRPr>
            </a:lvl1pPr>
          </a:lstStyle>
          <a:p>
            <a:r>
              <a:rPr lang="en-US" sz="3200" b="1" dirty="0" smtClean="0">
                <a:latin typeface="Arial" panose="020B0604020202020204" pitchFamily="34" charset="0"/>
                <a:cs typeface="Arial" panose="020B0604020202020204" pitchFamily="34" charset="0"/>
              </a:rPr>
              <a:t>July </a:t>
            </a:r>
            <a:r>
              <a:rPr lang="en-US" sz="3200" b="1" dirty="0">
                <a:latin typeface="Arial" panose="020B0604020202020204" pitchFamily="34" charset="0"/>
                <a:cs typeface="Arial" panose="020B0604020202020204" pitchFamily="34" charset="0"/>
              </a:rPr>
              <a:t>11, </a:t>
            </a:r>
            <a:r>
              <a:rPr lang="en-US" sz="3200" b="1" dirty="0" smtClean="0">
                <a:latin typeface="Arial" panose="020B0604020202020204" pitchFamily="34" charset="0"/>
                <a:cs typeface="Arial" panose="020B0604020202020204" pitchFamily="34" charset="0"/>
              </a:rPr>
              <a:t>2018: Distribution of Assets</a:t>
            </a:r>
            <a:endParaRPr lang="en-US" sz="3200" b="1" dirty="0">
              <a:latin typeface="Arial" panose="020B0604020202020204" pitchFamily="34" charset="0"/>
              <a:cs typeface="Arial" panose="020B0604020202020204" pitchFamily="34" charset="0"/>
            </a:endParaRPr>
          </a:p>
        </p:txBody>
      </p:sp>
      <p:sp>
        <p:nvSpPr>
          <p:cNvPr id="8" name="Slide Number Placeholder 4"/>
          <p:cNvSpPr>
            <a:spLocks noGrp="1"/>
          </p:cNvSpPr>
          <p:nvPr>
            <p:ph type="sldNum" sz="quarter" idx="12"/>
          </p:nvPr>
        </p:nvSpPr>
        <p:spPr>
          <a:xfrm>
            <a:off x="6553200" y="6356352"/>
            <a:ext cx="2133600" cy="365125"/>
          </a:xfrm>
        </p:spPr>
        <p:txBody>
          <a:bodyPr/>
          <a:lstStyle/>
          <a:p>
            <a:fld id="{5C99F7B6-B6AC-4726-9291-5960819B7215}" type="slidenum">
              <a:rPr lang="en-US" smtClean="0">
                <a:solidFill>
                  <a:prstClr val="white"/>
                </a:solidFill>
              </a:rPr>
              <a:pPr/>
              <a:t>27</a:t>
            </a:fld>
            <a:endParaRPr lang="en-US" dirty="0">
              <a:solidFill>
                <a:prstClr val="white"/>
              </a:solidFill>
            </a:endParaRPr>
          </a:p>
        </p:txBody>
      </p:sp>
    </p:spTree>
    <p:extLst>
      <p:ext uri="{BB962C8B-B14F-4D97-AF65-F5344CB8AC3E}">
        <p14:creationId xmlns:p14="http://schemas.microsoft.com/office/powerpoint/2010/main" val="1288306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990600"/>
                <a:ext cx="8077200" cy="4968278"/>
              </a:xfrm>
            </p:spPr>
            <p:txBody>
              <a:bodyPr>
                <a:noAutofit/>
              </a:bodyPr>
              <a:lstStyle/>
              <a:p>
                <a:pPr>
                  <a:buFont typeface="+mj-lt"/>
                  <a:buAutoNum type="arabicPeriod"/>
                </a:pPr>
                <a:r>
                  <a:rPr lang="en-US" sz="1800" b="1" dirty="0" smtClean="0">
                    <a:latin typeface="Arial" panose="020B0604020202020204" pitchFamily="34" charset="0"/>
                    <a:cs typeface="Arial" panose="020B0604020202020204" pitchFamily="34" charset="0"/>
                  </a:rPr>
                  <a:t>Cash on Hand</a:t>
                </a:r>
                <a:r>
                  <a:rPr lang="en-US" sz="1800" dirty="0" smtClean="0">
                    <a:latin typeface="Arial" panose="020B0604020202020204" pitchFamily="34" charset="0"/>
                    <a:cs typeface="Arial" panose="020B0604020202020204" pitchFamily="34" charset="0"/>
                  </a:rPr>
                  <a:t> in the Perkins Fund (FISAP, Part III, Sec A, Line 1.1) </a:t>
                </a:r>
              </a:p>
              <a:p>
                <a:pPr>
                  <a:buFont typeface="+mj-lt"/>
                  <a:buAutoNum type="arabicPeriod"/>
                </a:pPr>
                <a:r>
                  <a:rPr lang="en-US" sz="1800" b="1" dirty="0" smtClean="0">
                    <a:latin typeface="Arial" panose="020B0604020202020204" pitchFamily="34" charset="0"/>
                    <a:cs typeface="Arial" panose="020B0604020202020204" pitchFamily="34" charset="0"/>
                  </a:rPr>
                  <a:t>Proportional </a:t>
                </a:r>
                <a:r>
                  <a:rPr lang="en-US" sz="1800" b="1" dirty="0">
                    <a:latin typeface="Arial" panose="020B0604020202020204" pitchFamily="34" charset="0"/>
                    <a:cs typeface="Arial" panose="020B0604020202020204" pitchFamily="34" charset="0"/>
                  </a:rPr>
                  <a:t>Share </a:t>
                </a:r>
                <a:r>
                  <a:rPr lang="en-US" sz="1800" b="1" dirty="0" smtClean="0">
                    <a:latin typeface="Arial" panose="020B0604020202020204" pitchFamily="34" charset="0"/>
                    <a:cs typeface="Arial" panose="020B0604020202020204" pitchFamily="34" charset="0"/>
                  </a:rPr>
                  <a:t>Percentage</a:t>
                </a:r>
                <a:r>
                  <a:rPr lang="en-US" sz="1800" dirty="0" smtClean="0">
                    <a:latin typeface="Arial" panose="020B0604020202020204" pitchFamily="34" charset="0"/>
                    <a:cs typeface="Arial" panose="020B0604020202020204" pitchFamily="34" charset="0"/>
                  </a:rPr>
                  <a:t>:</a:t>
                </a:r>
              </a:p>
              <a:p>
                <a:pPr marL="822960" lvl="1" indent="-365760">
                  <a:spcBef>
                    <a:spcPts val="1200"/>
                  </a:spcBef>
                  <a:buFont typeface="+mj-lt"/>
                  <a:buAutoNum type="alphaLcPeriod"/>
                </a:pPr>
                <a:r>
                  <a:rPr lang="en-US" sz="2200" b="1" dirty="0">
                    <a:solidFill>
                      <a:prstClr val="black"/>
                    </a:solidFill>
                    <a:latin typeface="Calibri"/>
                  </a:rPr>
                  <a:t>Total Net FCC </a:t>
                </a:r>
                <a:r>
                  <a:rPr lang="en-US" sz="2200" dirty="0">
                    <a:solidFill>
                      <a:prstClr val="black"/>
                    </a:solidFill>
                    <a:latin typeface="Calibri"/>
                  </a:rPr>
                  <a:t>(Federal Capital Contribution) </a:t>
                </a:r>
              </a:p>
              <a:p>
                <a:pPr marL="822960" lvl="2" indent="0">
                  <a:spcBef>
                    <a:spcPts val="0"/>
                  </a:spcBef>
                  <a:buNone/>
                </a:pPr>
                <a:r>
                  <a:rPr lang="en-US" sz="2000" dirty="0">
                    <a:solidFill>
                      <a:prstClr val="black"/>
                    </a:solidFill>
                    <a:latin typeface="Calibri"/>
                  </a:rPr>
                  <a:t>Total FCC minus Repayments of FCC to the Department</a:t>
                </a:r>
                <a:endParaRPr lang="en-US" sz="1100" dirty="0">
                  <a:solidFill>
                    <a:prstClr val="black"/>
                  </a:solidFill>
                  <a:latin typeface="Calibri"/>
                </a:endParaRPr>
              </a:p>
              <a:p>
                <a:pPr marL="822960" lvl="1" indent="-365760">
                  <a:spcBef>
                    <a:spcPts val="1200"/>
                  </a:spcBef>
                  <a:buFont typeface="+mj-lt"/>
                  <a:buAutoNum type="alphaLcPeriod"/>
                </a:pPr>
                <a:r>
                  <a:rPr lang="en-US" sz="2200" b="1" dirty="0">
                    <a:solidFill>
                      <a:prstClr val="black"/>
                    </a:solidFill>
                    <a:latin typeface="Calibri"/>
                  </a:rPr>
                  <a:t>Total Net ICC </a:t>
                </a:r>
                <a:r>
                  <a:rPr lang="en-US" sz="2200" dirty="0">
                    <a:solidFill>
                      <a:prstClr val="black"/>
                    </a:solidFill>
                    <a:latin typeface="Calibri"/>
                  </a:rPr>
                  <a:t>(Institutional Capital Contribution) </a:t>
                </a:r>
              </a:p>
              <a:p>
                <a:pPr marL="822960" lvl="2" indent="0">
                  <a:spcBef>
                    <a:spcPts val="0"/>
                  </a:spcBef>
                  <a:buNone/>
                </a:pPr>
                <a:r>
                  <a:rPr lang="en-US" sz="2000" dirty="0">
                    <a:solidFill>
                      <a:prstClr val="black"/>
                    </a:solidFill>
                    <a:latin typeface="Calibri"/>
                  </a:rPr>
                  <a:t>Total ICC minus Repayments of ICC to the institution</a:t>
                </a:r>
                <a:endParaRPr lang="en-US" sz="1400" dirty="0">
                  <a:solidFill>
                    <a:prstClr val="black"/>
                  </a:solidFill>
                  <a:latin typeface="Calibri"/>
                </a:endParaRPr>
              </a:p>
              <a:p>
                <a:pPr marL="822960" lvl="1" indent="-365760">
                  <a:spcBef>
                    <a:spcPts val="1200"/>
                  </a:spcBef>
                  <a:buFont typeface="+mj-lt"/>
                  <a:buAutoNum type="alphaLcPeriod"/>
                </a:pPr>
                <a:r>
                  <a:rPr lang="en-US" sz="2200" b="1" dirty="0">
                    <a:solidFill>
                      <a:prstClr val="black"/>
                    </a:solidFill>
                    <a:latin typeface="Calibri"/>
                  </a:rPr>
                  <a:t>Federal Share Percentage</a:t>
                </a:r>
                <a:r>
                  <a:rPr lang="en-US" sz="2200" dirty="0">
                    <a:solidFill>
                      <a:prstClr val="black"/>
                    </a:solidFill>
                    <a:latin typeface="Calibri"/>
                  </a:rPr>
                  <a:t> = </a:t>
                </a:r>
                <a14:m>
                  <m:oMath xmlns:m="http://schemas.openxmlformats.org/officeDocument/2006/math">
                    <m:f>
                      <m:fPr>
                        <m:ctrlPr>
                          <a:rPr lang="en-US" sz="2200" b="1" i="1">
                            <a:solidFill>
                              <a:prstClr val="black"/>
                            </a:solidFill>
                            <a:latin typeface="Cambria Math" panose="02040503050406030204" pitchFamily="18" charset="0"/>
                          </a:rPr>
                        </m:ctrlPr>
                      </m:fPr>
                      <m:num>
                        <m:r>
                          <a:rPr lang="en-US" sz="2200" b="1">
                            <a:solidFill>
                              <a:prstClr val="black"/>
                            </a:solidFill>
                            <a:latin typeface="Cambria Math"/>
                          </a:rPr>
                          <m:t>𝐍𝐞𝐭</m:t>
                        </m:r>
                        <m:r>
                          <a:rPr lang="en-US" sz="2200" b="1">
                            <a:solidFill>
                              <a:prstClr val="black"/>
                            </a:solidFill>
                            <a:latin typeface="Cambria Math"/>
                          </a:rPr>
                          <m:t> </m:t>
                        </m:r>
                        <m:r>
                          <a:rPr lang="en-US" sz="2200" b="1">
                            <a:solidFill>
                              <a:prstClr val="black"/>
                            </a:solidFill>
                            <a:latin typeface="Cambria Math"/>
                          </a:rPr>
                          <m:t>𝐅𝐂𝐂</m:t>
                        </m:r>
                      </m:num>
                      <m:den>
                        <m:r>
                          <a:rPr lang="en-US" sz="2200" b="1">
                            <a:solidFill>
                              <a:prstClr val="black"/>
                            </a:solidFill>
                            <a:latin typeface="Cambria Math"/>
                          </a:rPr>
                          <m:t>𝐍𝐞𝐭</m:t>
                        </m:r>
                        <m:r>
                          <a:rPr lang="en-US" sz="2200" b="1">
                            <a:solidFill>
                              <a:prstClr val="black"/>
                            </a:solidFill>
                            <a:latin typeface="Cambria Math"/>
                          </a:rPr>
                          <m:t> </m:t>
                        </m:r>
                        <m:r>
                          <a:rPr lang="en-US" sz="2200" b="1">
                            <a:solidFill>
                              <a:prstClr val="black"/>
                            </a:solidFill>
                            <a:latin typeface="Cambria Math"/>
                          </a:rPr>
                          <m:t>𝐅𝐂𝐂</m:t>
                        </m:r>
                        <m:r>
                          <a:rPr lang="en-US" sz="2200" b="1">
                            <a:solidFill>
                              <a:prstClr val="black"/>
                            </a:solidFill>
                            <a:latin typeface="Cambria Math"/>
                          </a:rPr>
                          <m:t>+</m:t>
                        </m:r>
                        <m:r>
                          <a:rPr lang="en-US" sz="2200" b="1">
                            <a:solidFill>
                              <a:prstClr val="black"/>
                            </a:solidFill>
                            <a:latin typeface="Cambria Math"/>
                          </a:rPr>
                          <m:t>𝐍𝐞𝐭</m:t>
                        </m:r>
                        <m:r>
                          <a:rPr lang="en-US" sz="2200" b="1">
                            <a:solidFill>
                              <a:prstClr val="black"/>
                            </a:solidFill>
                            <a:latin typeface="Cambria Math"/>
                          </a:rPr>
                          <m:t> </m:t>
                        </m:r>
                        <m:r>
                          <a:rPr lang="en-US" sz="2200" b="1">
                            <a:solidFill>
                              <a:prstClr val="black"/>
                            </a:solidFill>
                            <a:latin typeface="Cambria Math"/>
                          </a:rPr>
                          <m:t>𝐈𝐂𝐂</m:t>
                        </m:r>
                      </m:den>
                    </m:f>
                  </m:oMath>
                </a14:m>
                <a:endParaRPr lang="en-US" sz="2200" dirty="0">
                  <a:solidFill>
                    <a:prstClr val="black"/>
                  </a:solidFill>
                  <a:latin typeface="Calibri"/>
                </a:endParaRPr>
              </a:p>
              <a:p>
                <a:pPr marL="822960" lvl="1" indent="-365760">
                  <a:spcBef>
                    <a:spcPts val="1800"/>
                  </a:spcBef>
                  <a:buFont typeface="+mj-lt"/>
                  <a:buAutoNum type="alphaLcPeriod"/>
                </a:pPr>
                <a:r>
                  <a:rPr lang="en-US" sz="2200" b="1" dirty="0">
                    <a:solidFill>
                      <a:prstClr val="black"/>
                    </a:solidFill>
                    <a:latin typeface="Calibri"/>
                  </a:rPr>
                  <a:t>Institutional Share Percentage </a:t>
                </a:r>
                <a:r>
                  <a:rPr lang="en-US" sz="2200" dirty="0">
                    <a:solidFill>
                      <a:prstClr val="black"/>
                    </a:solidFill>
                    <a:latin typeface="Calibri"/>
                  </a:rPr>
                  <a:t>= </a:t>
                </a:r>
                <a14:m>
                  <m:oMath xmlns:m="http://schemas.openxmlformats.org/officeDocument/2006/math">
                    <m:f>
                      <m:fPr>
                        <m:ctrlPr>
                          <a:rPr lang="en-US" sz="2200" b="1" i="1">
                            <a:solidFill>
                              <a:prstClr val="black"/>
                            </a:solidFill>
                            <a:latin typeface="Cambria Math" panose="02040503050406030204" pitchFamily="18" charset="0"/>
                          </a:rPr>
                        </m:ctrlPr>
                      </m:fPr>
                      <m:num>
                        <m:r>
                          <a:rPr lang="en-US" sz="2200" b="1">
                            <a:solidFill>
                              <a:prstClr val="black"/>
                            </a:solidFill>
                            <a:latin typeface="Cambria Math"/>
                          </a:rPr>
                          <m:t>𝐍𝐞𝐭</m:t>
                        </m:r>
                        <m:r>
                          <a:rPr lang="en-US" sz="2200" b="1">
                            <a:solidFill>
                              <a:prstClr val="black"/>
                            </a:solidFill>
                            <a:latin typeface="Cambria Math"/>
                          </a:rPr>
                          <m:t> </m:t>
                        </m:r>
                        <m:r>
                          <a:rPr lang="en-US" sz="2200" b="1">
                            <a:solidFill>
                              <a:prstClr val="black"/>
                            </a:solidFill>
                            <a:latin typeface="Cambria Math"/>
                          </a:rPr>
                          <m:t>𝐈𝐂𝐂</m:t>
                        </m:r>
                      </m:num>
                      <m:den>
                        <m:r>
                          <a:rPr lang="en-US" sz="2200" b="1">
                            <a:solidFill>
                              <a:prstClr val="black"/>
                            </a:solidFill>
                            <a:latin typeface="Cambria Math"/>
                          </a:rPr>
                          <m:t>𝐍𝐞𝐭</m:t>
                        </m:r>
                        <m:r>
                          <a:rPr lang="en-US" sz="2200" b="1">
                            <a:solidFill>
                              <a:prstClr val="black"/>
                            </a:solidFill>
                            <a:latin typeface="Cambria Math"/>
                          </a:rPr>
                          <m:t> </m:t>
                        </m:r>
                        <m:r>
                          <a:rPr lang="en-US" sz="2200" b="1">
                            <a:solidFill>
                              <a:prstClr val="black"/>
                            </a:solidFill>
                            <a:latin typeface="Cambria Math"/>
                          </a:rPr>
                          <m:t>𝐅𝐂𝐂</m:t>
                        </m:r>
                        <m:r>
                          <a:rPr lang="en-US" sz="2200" b="1">
                            <a:solidFill>
                              <a:prstClr val="black"/>
                            </a:solidFill>
                            <a:latin typeface="Cambria Math"/>
                          </a:rPr>
                          <m:t>+</m:t>
                        </m:r>
                        <m:r>
                          <a:rPr lang="en-US" sz="2200" b="1">
                            <a:solidFill>
                              <a:prstClr val="black"/>
                            </a:solidFill>
                            <a:latin typeface="Cambria Math"/>
                          </a:rPr>
                          <m:t>𝐍𝐞𝐭</m:t>
                        </m:r>
                        <m:r>
                          <a:rPr lang="en-US" sz="2200" b="1">
                            <a:solidFill>
                              <a:prstClr val="black"/>
                            </a:solidFill>
                            <a:latin typeface="Cambria Math"/>
                          </a:rPr>
                          <m:t> </m:t>
                        </m:r>
                        <m:r>
                          <a:rPr lang="en-US" sz="2200" b="1">
                            <a:solidFill>
                              <a:prstClr val="black"/>
                            </a:solidFill>
                            <a:latin typeface="Cambria Math"/>
                          </a:rPr>
                          <m:t>𝐈𝐂𝐂</m:t>
                        </m:r>
                      </m:den>
                    </m:f>
                  </m:oMath>
                </a14:m>
                <a:endParaRPr lang="en-US" sz="2200" b="1" dirty="0">
                  <a:solidFill>
                    <a:prstClr val="black"/>
                  </a:solidFill>
                  <a:latin typeface="Calibri"/>
                </a:endParaRPr>
              </a:p>
              <a:p>
                <a:pPr>
                  <a:spcBef>
                    <a:spcPts val="1200"/>
                  </a:spcBef>
                  <a:buFont typeface="+mj-lt"/>
                  <a:buAutoNum type="arabicPeriod"/>
                </a:pPr>
                <a:r>
                  <a:rPr lang="en-US" sz="1800" b="1" dirty="0">
                    <a:latin typeface="Arial" panose="020B0604020202020204" pitchFamily="34" charset="0"/>
                    <a:cs typeface="Arial" panose="020B0604020202020204" pitchFamily="34" charset="0"/>
                  </a:rPr>
                  <a:t>Federal Share to be Returned to the Department</a:t>
                </a:r>
                <a:r>
                  <a:rPr lang="en-US" sz="1800" dirty="0">
                    <a:latin typeface="Arial" panose="020B0604020202020204" pitchFamily="34" charset="0"/>
                    <a:cs typeface="Arial" panose="020B0604020202020204" pitchFamily="34" charset="0"/>
                  </a:rPr>
                  <a:t> is the total Cash on Hand multiplied by the Federal Share Percentage </a:t>
                </a:r>
              </a:p>
              <a:p>
                <a:pPr>
                  <a:spcBef>
                    <a:spcPts val="1200"/>
                  </a:spcBef>
                  <a:buFont typeface="+mj-lt"/>
                  <a:buAutoNum type="arabicPeriod"/>
                </a:pPr>
                <a:r>
                  <a:rPr lang="en-US" sz="1800" b="1" dirty="0">
                    <a:latin typeface="Arial" panose="020B0604020202020204" pitchFamily="34" charset="0"/>
                    <a:cs typeface="Arial" panose="020B0604020202020204" pitchFamily="34" charset="0"/>
                  </a:rPr>
                  <a:t>Institutional Share to Be Returned to the </a:t>
                </a:r>
                <a:r>
                  <a:rPr lang="en-US" sz="1800" b="1" dirty="0" smtClean="0">
                    <a:latin typeface="Arial" panose="020B0604020202020204" pitchFamily="34" charset="0"/>
                    <a:cs typeface="Arial" panose="020B0604020202020204" pitchFamily="34" charset="0"/>
                  </a:rPr>
                  <a:t>Institution</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is the total Cash on Hand multiplied by the Institutional Share Percentage </a:t>
                </a:r>
              </a:p>
              <a:p>
                <a:pPr marL="0" indent="0">
                  <a:spcBef>
                    <a:spcPts val="1200"/>
                  </a:spcBef>
                  <a:buNone/>
                </a:pPr>
                <a:endParaRPr lang="en-US" sz="1400" b="1" dirty="0" smtClean="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990600"/>
                <a:ext cx="8077200" cy="4968278"/>
              </a:xfrm>
              <a:blipFill rotWithShape="1">
                <a:blip r:embed="rId3" cstate="print"/>
                <a:stretch>
                  <a:fillRect l="-528" t="-613" b="-3190"/>
                </a:stretch>
              </a:blipFill>
            </p:spPr>
            <p:txBody>
              <a:bodyPr/>
              <a:lstStyle/>
              <a:p>
                <a:r>
                  <a:rPr lang="en-US">
                    <a:noFill/>
                  </a:rPr>
                  <a:t> </a:t>
                </a:r>
              </a:p>
            </p:txBody>
          </p:sp>
        </mc:Fallback>
      </mc:AlternateContent>
      <p:sp>
        <p:nvSpPr>
          <p:cNvPr id="6" name="Title 1"/>
          <p:cNvSpPr txBox="1">
            <a:spLocks/>
          </p:cNvSpPr>
          <p:nvPr/>
        </p:nvSpPr>
        <p:spPr>
          <a:xfrm>
            <a:off x="457200" y="0"/>
            <a:ext cx="7162800" cy="97532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rgbClr val="4C0000"/>
                </a:solidFill>
                <a:latin typeface="Times New Roman" panose="02020603050405020304" pitchFamily="18" charset="0"/>
                <a:ea typeface="+mj-ea"/>
                <a:cs typeface="Times New Roman" panose="02020603050405020304" pitchFamily="18" charset="0"/>
              </a:defRPr>
            </a:lvl1pPr>
          </a:lstStyle>
          <a:p>
            <a:pPr algn="ctr"/>
            <a:r>
              <a:rPr lang="en-US" sz="2800" b="1" dirty="0" smtClean="0">
                <a:latin typeface="Arial" panose="020B0604020202020204" pitchFamily="34" charset="0"/>
                <a:cs typeface="Arial" panose="020B0604020202020204" pitchFamily="34" charset="0"/>
              </a:rPr>
              <a:t>Distribution of Assets Proportional Share Calculation</a:t>
            </a:r>
            <a:endParaRPr lang="en-US" sz="2800" b="1" dirty="0">
              <a:latin typeface="Arial" panose="020B0604020202020204" pitchFamily="34" charset="0"/>
              <a:cs typeface="Arial" panose="020B0604020202020204" pitchFamily="34" charset="0"/>
            </a:endParaRPr>
          </a:p>
        </p:txBody>
      </p:sp>
      <p:sp>
        <p:nvSpPr>
          <p:cNvPr id="8" name="Slide Number Placeholder 4"/>
          <p:cNvSpPr>
            <a:spLocks noGrp="1"/>
          </p:cNvSpPr>
          <p:nvPr>
            <p:ph type="sldNum" sz="quarter" idx="12"/>
          </p:nvPr>
        </p:nvSpPr>
        <p:spPr>
          <a:xfrm>
            <a:off x="6553200" y="6356352"/>
            <a:ext cx="2133600" cy="365125"/>
          </a:xfrm>
        </p:spPr>
        <p:txBody>
          <a:bodyPr/>
          <a:lstStyle/>
          <a:p>
            <a:fld id="{5C99F7B6-B6AC-4726-9291-5960819B7215}" type="slidenum">
              <a:rPr lang="en-US" smtClean="0">
                <a:solidFill>
                  <a:prstClr val="white"/>
                </a:solidFill>
              </a:rPr>
              <a:pPr/>
              <a:t>28</a:t>
            </a:fld>
            <a:endParaRPr lang="en-US" dirty="0">
              <a:solidFill>
                <a:prstClr val="white"/>
              </a:solidFill>
            </a:endParaRPr>
          </a:p>
        </p:txBody>
      </p:sp>
      <p:cxnSp>
        <p:nvCxnSpPr>
          <p:cNvPr id="5" name="Straight Connector 4"/>
          <p:cNvCxnSpPr/>
          <p:nvPr/>
        </p:nvCxnSpPr>
        <p:spPr>
          <a:xfrm>
            <a:off x="6172200" y="3505200"/>
            <a:ext cx="1546698" cy="350196"/>
          </a:xfrm>
          <a:prstGeom prst="line">
            <a:avLst/>
          </a:prstGeom>
          <a:ln w="31750">
            <a:solidFill>
              <a:srgbClr val="3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6687766" y="3855396"/>
            <a:ext cx="1031132" cy="505838"/>
          </a:xfrm>
          <a:prstGeom prst="line">
            <a:avLst/>
          </a:prstGeom>
          <a:ln w="31750">
            <a:solidFill>
              <a:srgbClr val="3F0000"/>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7802972" y="3650796"/>
            <a:ext cx="1051885" cy="400110"/>
          </a:xfrm>
          <a:prstGeom prst="rect">
            <a:avLst/>
          </a:prstGeom>
          <a:solidFill>
            <a:srgbClr val="4C000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dirty="0" smtClean="0"/>
              <a:t>= 100%</a:t>
            </a:r>
            <a:endParaRPr lang="en-US" sz="2000" b="1" dirty="0"/>
          </a:p>
        </p:txBody>
      </p:sp>
    </p:spTree>
    <p:extLst>
      <p:ext uri="{BB962C8B-B14F-4D97-AF65-F5344CB8AC3E}">
        <p14:creationId xmlns:p14="http://schemas.microsoft.com/office/powerpoint/2010/main" val="768346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7543800" cy="1143000"/>
          </a:xfrm>
        </p:spPr>
        <p:txBody>
          <a:bodyPr>
            <a:normAutofit/>
          </a:bodyPr>
          <a:lstStyle/>
          <a:p>
            <a:r>
              <a:rPr lang="en-US" sz="2800" b="1" dirty="0" smtClean="0">
                <a:latin typeface="Arial" panose="020B0604020202020204" pitchFamily="34" charset="0"/>
                <a:cs typeface="Arial" panose="020B0604020202020204" pitchFamily="34" charset="0"/>
              </a:rPr>
              <a:t>October 4, 2018: Perkins Administrative Responsibilities &amp; Reporting Requirements</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143000"/>
            <a:ext cx="8001000" cy="4724400"/>
          </a:xfrm>
        </p:spPr>
        <p:txBody>
          <a:bodyPr>
            <a:noAutofit/>
          </a:bodyPr>
          <a:lstStyle/>
          <a:p>
            <a:r>
              <a:rPr lang="en-US" sz="2400" dirty="0" smtClean="0">
                <a:latin typeface="Arial" panose="020B0604020202020204" pitchFamily="34" charset="0"/>
                <a:cs typeface="Arial" panose="020B0604020202020204" pitchFamily="34" charset="0"/>
              </a:rPr>
              <a:t>Schools who service their Perkins portfolio </a:t>
            </a:r>
            <a:r>
              <a:rPr lang="en-US" sz="2400" b="1" i="1" dirty="0" smtClean="0">
                <a:latin typeface="Arial" panose="020B0604020202020204" pitchFamily="34" charset="0"/>
                <a:cs typeface="Arial" panose="020B0604020202020204" pitchFamily="34" charset="0"/>
              </a:rPr>
              <a:t>must</a:t>
            </a:r>
            <a:r>
              <a:rPr lang="en-US" sz="2400" dirty="0" smtClean="0">
                <a:latin typeface="Arial" panose="020B0604020202020204" pitchFamily="34" charset="0"/>
                <a:cs typeface="Arial" panose="020B0604020202020204" pitchFamily="34" charset="0"/>
              </a:rPr>
              <a:t> service the loans according to the program rules:</a:t>
            </a:r>
          </a:p>
          <a:p>
            <a:pPr marL="1005840" lvl="2" indent="-365760">
              <a:spcBef>
                <a:spcPts val="600"/>
              </a:spcBef>
              <a:buFont typeface="Book Antiqua" panose="02040602050305030304" pitchFamily="18" charset="0"/>
              <a:buChar char="–"/>
            </a:pPr>
            <a:r>
              <a:rPr lang="it-IT" sz="2000" b="1" u="sng" dirty="0" smtClean="0">
                <a:latin typeface="Arial" panose="020B0604020202020204" pitchFamily="34" charset="0"/>
                <a:cs typeface="Arial" panose="020B0604020202020204" pitchFamily="34" charset="0"/>
              </a:rPr>
              <a:t>Due Diligence </a:t>
            </a:r>
            <a:r>
              <a:rPr lang="it-IT" sz="2000" dirty="0" smtClean="0">
                <a:latin typeface="Arial" panose="020B0604020202020204" pitchFamily="34" charset="0"/>
                <a:cs typeface="Arial" panose="020B0604020202020204" pitchFamily="34" charset="0"/>
              </a:rPr>
              <a:t>(34 CFR 674.41(b))</a:t>
            </a:r>
          </a:p>
          <a:p>
            <a:pPr marL="1005840" lvl="2" indent="-365760">
              <a:spcBef>
                <a:spcPts val="600"/>
              </a:spcBef>
              <a:buFont typeface="Book Antiqua" panose="02040602050305030304" pitchFamily="18" charset="0"/>
              <a:buChar char="–"/>
            </a:pPr>
            <a:r>
              <a:rPr lang="en-US" sz="2000" dirty="0" smtClean="0">
                <a:latin typeface="Arial" panose="020B0604020202020204" pitchFamily="34" charset="0"/>
                <a:cs typeface="Arial" panose="020B0604020202020204" pitchFamily="34" charset="0"/>
              </a:rPr>
              <a:t>Use of contractors for billing and collection (34 CFR 674.48)</a:t>
            </a:r>
          </a:p>
          <a:p>
            <a:pPr marL="1005840" lvl="2" indent="-365760">
              <a:spcBef>
                <a:spcPts val="600"/>
              </a:spcBef>
              <a:buFont typeface="Book Antiqua" panose="02040602050305030304" pitchFamily="18" charset="0"/>
              <a:buChar char="–"/>
            </a:pPr>
            <a:r>
              <a:rPr lang="en-US" sz="2000" dirty="0" smtClean="0">
                <a:latin typeface="Arial" panose="020B0604020202020204" pitchFamily="34" charset="0"/>
                <a:cs typeface="Arial" panose="020B0604020202020204" pitchFamily="34" charset="0"/>
              </a:rPr>
              <a:t>Collection procedures (34 CFR 674.45)</a:t>
            </a:r>
          </a:p>
          <a:p>
            <a:pPr marL="1005840" lvl="2" indent="-365760">
              <a:spcBef>
                <a:spcPts val="600"/>
              </a:spcBef>
              <a:buFont typeface="Book Antiqua" panose="02040602050305030304" pitchFamily="18" charset="0"/>
              <a:buChar char="–"/>
            </a:pPr>
            <a:r>
              <a:rPr lang="en-US" sz="2000" dirty="0" smtClean="0">
                <a:latin typeface="Arial" panose="020B0604020202020204" pitchFamily="34" charset="0"/>
                <a:cs typeface="Arial" panose="020B0604020202020204" pitchFamily="34" charset="0"/>
              </a:rPr>
              <a:t>Ceasing Collections (34 CFR 674.47)</a:t>
            </a:r>
          </a:p>
          <a:p>
            <a:pPr marL="1005840" lvl="2" indent="-365760">
              <a:spcBef>
                <a:spcPts val="600"/>
              </a:spcBef>
              <a:buFont typeface="Book Antiqua" panose="02040602050305030304" pitchFamily="18" charset="0"/>
              <a:buChar char="–"/>
            </a:pPr>
            <a:r>
              <a:rPr lang="en-US" sz="2000" b="1" u="sng" dirty="0">
                <a:latin typeface="Arial" panose="020B0604020202020204" pitchFamily="34" charset="0"/>
                <a:cs typeface="Arial" panose="020B0604020202020204" pitchFamily="34" charset="0"/>
              </a:rPr>
              <a:t>NSLDS</a:t>
            </a:r>
            <a:r>
              <a:rPr lang="en-US" sz="2000" dirty="0">
                <a:latin typeface="Arial" panose="020B0604020202020204" pitchFamily="34" charset="0"/>
                <a:cs typeface="Arial" panose="020B0604020202020204" pitchFamily="34" charset="0"/>
              </a:rPr>
              <a:t> (34 CFR 674.16(j))</a:t>
            </a:r>
          </a:p>
          <a:p>
            <a:pPr marL="1371600" lvl="3" indent="-274320">
              <a:buFont typeface="Arial" panose="020B0604020202020204" pitchFamily="34" charset="0"/>
              <a:buChar char="•"/>
            </a:pPr>
            <a:r>
              <a:rPr lang="en-US" dirty="0">
                <a:latin typeface="Arial" panose="020B0604020202020204" pitchFamily="34" charset="0"/>
                <a:cs typeface="Arial" panose="020B0604020202020204" pitchFamily="34" charset="0"/>
              </a:rPr>
              <a:t>Report </a:t>
            </a:r>
            <a:r>
              <a:rPr lang="en-US" dirty="0" smtClean="0">
                <a:latin typeface="Arial" panose="020B0604020202020204" pitchFamily="34" charset="0"/>
                <a:cs typeface="Arial" panose="020B0604020202020204" pitchFamily="34" charset="0"/>
              </a:rPr>
              <a:t>timely and </a:t>
            </a:r>
            <a:r>
              <a:rPr lang="en-US" dirty="0">
                <a:latin typeface="Arial" panose="020B0604020202020204" pitchFamily="34" charset="0"/>
                <a:cs typeface="Arial" panose="020B0604020202020204" pitchFamily="34" charset="0"/>
              </a:rPr>
              <a:t>accurately</a:t>
            </a:r>
          </a:p>
          <a:p>
            <a:pPr marL="1371600" lvl="3" indent="-274320">
              <a:buFont typeface="Arial" panose="020B0604020202020204" pitchFamily="34" charset="0"/>
              <a:buChar char="•"/>
            </a:pPr>
            <a:r>
              <a:rPr lang="en-US" dirty="0">
                <a:latin typeface="Arial" panose="020B0604020202020204" pitchFamily="34" charset="0"/>
                <a:cs typeface="Arial" panose="020B0604020202020204" pitchFamily="34" charset="0"/>
              </a:rPr>
              <a:t>Include enrollment data for each loan</a:t>
            </a:r>
          </a:p>
          <a:p>
            <a:pPr marL="1371600" lvl="3" indent="-274320">
              <a:buFont typeface="Arial" panose="020B0604020202020204" pitchFamily="34" charset="0"/>
              <a:buChar char="•"/>
            </a:pPr>
            <a:r>
              <a:rPr lang="en-US" b="1" dirty="0">
                <a:latin typeface="Arial" panose="020B0604020202020204" pitchFamily="34" charset="0"/>
                <a:cs typeface="Arial" panose="020B0604020202020204" pitchFamily="34" charset="0"/>
              </a:rPr>
              <a:t>Ensure borrower loan information is accurate and </a:t>
            </a:r>
            <a:r>
              <a:rPr lang="en-US" b="1" dirty="0" smtClean="0">
                <a:latin typeface="Arial" panose="020B0604020202020204" pitchFamily="34" charset="0"/>
                <a:cs typeface="Arial" panose="020B0604020202020204" pitchFamily="34" charset="0"/>
              </a:rPr>
              <a:t>current</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especially for Perkins assignment </a:t>
            </a:r>
            <a:r>
              <a:rPr lang="en-US" dirty="0" smtClean="0">
                <a:latin typeface="Arial" panose="020B0604020202020204" pitchFamily="34" charset="0"/>
                <a:cs typeface="Arial" panose="020B0604020202020204" pitchFamily="34" charset="0"/>
              </a:rPr>
              <a:t>purposes</a:t>
            </a:r>
          </a:p>
          <a:p>
            <a:pPr marL="1371600" lvl="3" indent="-274320">
              <a:buFont typeface="Arial" panose="020B0604020202020204" pitchFamily="34" charset="0"/>
              <a:buChar char="•"/>
            </a:pPr>
            <a:r>
              <a:rPr lang="en-US" dirty="0">
                <a:latin typeface="Arial" panose="020B0604020202020204" pitchFamily="34" charset="0"/>
                <a:cs typeface="Arial" panose="020B0604020202020204" pitchFamily="34" charset="0"/>
              </a:rPr>
              <a:t>Request a reconciliation report from NSLDS </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reconcile any discrepancies</a:t>
            </a:r>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29</a:t>
            </a:fld>
            <a:endParaRPr lang="en-US" dirty="0">
              <a:solidFill>
                <a:prstClr val="white"/>
              </a:solidFill>
            </a:endParaRPr>
          </a:p>
        </p:txBody>
      </p:sp>
    </p:spTree>
    <p:extLst>
      <p:ext uri="{BB962C8B-B14F-4D97-AF65-F5344CB8AC3E}">
        <p14:creationId xmlns:p14="http://schemas.microsoft.com/office/powerpoint/2010/main" val="1259148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 </a:t>
            </a:r>
            <a:endParaRPr lang="en-US" dirty="0"/>
          </a:p>
        </p:txBody>
      </p:sp>
      <p:sp>
        <p:nvSpPr>
          <p:cNvPr id="6" name="Subtitle 5"/>
          <p:cNvSpPr>
            <a:spLocks noGrp="1"/>
          </p:cNvSpPr>
          <p:nvPr>
            <p:ph type="subTitle" idx="1"/>
          </p:nvPr>
        </p:nvSpPr>
        <p:spPr/>
        <p:txBody>
          <a:bodyPr/>
          <a:lstStyle/>
          <a:p>
            <a:r>
              <a:rPr lang="en-US" dirty="0" smtClean="0"/>
              <a:t/>
            </a:r>
            <a:br>
              <a:rPr lang="en-US" dirty="0" smtClean="0"/>
            </a:br>
            <a:r>
              <a:rPr lang="en-US" dirty="0" smtClean="0">
                <a:latin typeface="+mj-lt"/>
              </a:rPr>
              <a:t>Congress</a:t>
            </a:r>
            <a:endParaRPr lang="en-US" dirty="0">
              <a:latin typeface="+mj-lt"/>
            </a:endParaRPr>
          </a:p>
        </p:txBody>
      </p:sp>
      <p:sp>
        <p:nvSpPr>
          <p:cNvPr id="4" name="Slide Number Placeholder 3"/>
          <p:cNvSpPr>
            <a:spLocks noGrp="1"/>
          </p:cNvSpPr>
          <p:nvPr>
            <p:ph type="sldNum" sz="quarter" idx="4294967295"/>
          </p:nvPr>
        </p:nvSpPr>
        <p:spPr>
          <a:xfrm>
            <a:off x="7010400" y="6356350"/>
            <a:ext cx="2133600" cy="365125"/>
          </a:xfrm>
        </p:spPr>
        <p:txBody>
          <a:bodyPr/>
          <a:lstStyle/>
          <a:p>
            <a:fld id="{5C99F7B6-B6AC-4726-9291-5960819B7215}" type="slidenum">
              <a:rPr lang="en-US" smtClean="0">
                <a:solidFill>
                  <a:prstClr val="white"/>
                </a:solidFill>
              </a:rPr>
              <a:pPr/>
              <a:t>3</a:t>
            </a:fld>
            <a:endParaRPr lang="en-US" dirty="0">
              <a:solidFill>
                <a:prstClr val="white"/>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543800" cy="1143000"/>
          </a:xfrm>
        </p:spPr>
        <p:txBody>
          <a:bodyPr>
            <a:normAutofit/>
          </a:bodyPr>
          <a:lstStyle/>
          <a:p>
            <a:r>
              <a:rPr lang="en-US" sz="2800" b="1" dirty="0" smtClean="0">
                <a:latin typeface="Arial" panose="020B0604020202020204" pitchFamily="34" charset="0"/>
                <a:cs typeface="Arial" panose="020B0604020202020204" pitchFamily="34" charset="0"/>
              </a:rPr>
              <a:t>January 11, 2019: Revised Perkins Assignment Form Now Available</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400" y="1371600"/>
            <a:ext cx="7467600" cy="4876800"/>
          </a:xfrm>
        </p:spPr>
        <p:txBody>
          <a:bodyPr>
            <a:noAutofit/>
          </a:bodyPr>
          <a:lstStyle/>
          <a:p>
            <a:pPr marL="525780"/>
            <a:r>
              <a:rPr lang="en-US" sz="2200" dirty="0" smtClean="0">
                <a:latin typeface="Arial" panose="020B0604020202020204" pitchFamily="34" charset="0"/>
                <a:cs typeface="Arial" panose="020B0604020202020204" pitchFamily="34" charset="0"/>
              </a:rPr>
              <a:t>Revised form replaces the previous version that expired 12/31/18</a:t>
            </a:r>
          </a:p>
          <a:p>
            <a:pPr marL="525780"/>
            <a:r>
              <a:rPr lang="en-US" sz="2200" dirty="0" smtClean="0">
                <a:latin typeface="Arial" panose="020B0604020202020204" pitchFamily="34" charset="0"/>
                <a:cs typeface="Arial" panose="020B0604020202020204" pitchFamily="34" charset="0"/>
              </a:rPr>
              <a:t>New expiration date 12/31/21</a:t>
            </a:r>
          </a:p>
          <a:p>
            <a:pPr marL="525780"/>
            <a:r>
              <a:rPr lang="en-US" sz="2200" dirty="0" smtClean="0">
                <a:latin typeface="Arial" panose="020B0604020202020204" pitchFamily="34" charset="0"/>
                <a:cs typeface="Arial" panose="020B0604020202020204" pitchFamily="34" charset="0"/>
              </a:rPr>
              <a:t>Date of First Disbursement was moved from the Institutional Certification page to the Borrower and Loan Information Page resulting in the renumbering of data fields</a:t>
            </a:r>
          </a:p>
          <a:p>
            <a:pPr marL="582930"/>
            <a:r>
              <a:rPr lang="en-US" sz="2200" dirty="0" smtClean="0">
                <a:latin typeface="Arial" panose="020B0604020202020204" pitchFamily="34" charset="0"/>
                <a:cs typeface="Arial" panose="020B0604020202020204" pitchFamily="34" charset="0"/>
              </a:rPr>
              <a:t>Schools and servicers should begin using the new form immediately; however, the Department will continue to accept the previous form through 6/30/2019</a:t>
            </a:r>
          </a:p>
          <a:p>
            <a:pPr marL="582930">
              <a:buFont typeface="Wingdings" panose="05000000000000000000" pitchFamily="2" charset="2"/>
              <a:buChar char="§"/>
            </a:pPr>
            <a:endParaRPr lang="en-US" sz="2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30</a:t>
            </a:fld>
            <a:endParaRPr lang="en-US" dirty="0">
              <a:solidFill>
                <a:prstClr val="white"/>
              </a:solidFill>
            </a:endParaRPr>
          </a:p>
        </p:txBody>
      </p:sp>
    </p:spTree>
    <p:extLst>
      <p:ext uri="{BB962C8B-B14F-4D97-AF65-F5344CB8AC3E}">
        <p14:creationId xmlns:p14="http://schemas.microsoft.com/office/powerpoint/2010/main" val="2617235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533400" y="3460109"/>
            <a:ext cx="7010400" cy="1752600"/>
          </a:xfrm>
        </p:spPr>
        <p:txBody>
          <a:bodyPr/>
          <a:lstStyle/>
          <a:p>
            <a:r>
              <a:rPr lang="en-US" dirty="0" smtClean="0">
                <a:latin typeface="+mj-lt"/>
              </a:rPr>
              <a:t>More Updates</a:t>
            </a:r>
            <a:endParaRPr lang="en-US" dirty="0">
              <a:latin typeface="+mj-lt"/>
            </a:endParaRPr>
          </a:p>
        </p:txBody>
      </p:sp>
      <p:sp>
        <p:nvSpPr>
          <p:cNvPr id="4" name="Slide Number Placeholder 3"/>
          <p:cNvSpPr>
            <a:spLocks noGrp="1"/>
          </p:cNvSpPr>
          <p:nvPr>
            <p:ph type="sldNum" sz="quarter" idx="4294967295"/>
          </p:nvPr>
        </p:nvSpPr>
        <p:spPr>
          <a:xfrm>
            <a:off x="7010400" y="6356350"/>
            <a:ext cx="2133600" cy="365125"/>
          </a:xfrm>
        </p:spPr>
        <p:txBody>
          <a:bodyPr/>
          <a:lstStyle/>
          <a:p>
            <a:fld id="{5C99F7B6-B6AC-4726-9291-5960819B7215}"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400" b="1" u="sng" dirty="0" smtClean="0">
                <a:latin typeface="+mn-lt"/>
                <a:cs typeface="Arial" panose="020B0604020202020204" pitchFamily="34" charset="0"/>
              </a:rPr>
              <a:t>Department </a:t>
            </a:r>
            <a:r>
              <a:rPr lang="en-US" sz="4400" b="1" u="sng" dirty="0" smtClean="0">
                <a:latin typeface="+mn-lt"/>
                <a:cs typeface="Arial" panose="020B0604020202020204" pitchFamily="34" charset="0"/>
              </a:rPr>
              <a:t>of </a:t>
            </a:r>
            <a:r>
              <a:rPr lang="en-US" sz="4400" b="1" u="sng" dirty="0" smtClean="0">
                <a:latin typeface="+mn-lt"/>
                <a:cs typeface="Arial" panose="020B0604020202020204" pitchFamily="34" charset="0"/>
              </a:rPr>
              <a:t>ED -- FSA</a:t>
            </a:r>
            <a:endParaRPr lang="en-US" sz="4400" b="1" u="sng" dirty="0">
              <a:latin typeface="+mn-lt"/>
              <a:cs typeface="Arial" panose="020B0604020202020204" pitchFamily="34" charset="0"/>
            </a:endParaRPr>
          </a:p>
        </p:txBody>
      </p:sp>
      <p:sp>
        <p:nvSpPr>
          <p:cNvPr id="3" name="Content Placeholder 2"/>
          <p:cNvSpPr>
            <a:spLocks noGrp="1"/>
          </p:cNvSpPr>
          <p:nvPr>
            <p:ph idx="1"/>
          </p:nvPr>
        </p:nvSpPr>
        <p:spPr>
          <a:xfrm>
            <a:off x="457201" y="1143000"/>
            <a:ext cx="8277626" cy="4835250"/>
          </a:xfrm>
        </p:spPr>
        <p:txBody>
          <a:bodyPr>
            <a:noAutofit/>
          </a:bodyPr>
          <a:lstStyle/>
          <a:p>
            <a:r>
              <a:rPr lang="en-US" sz="2800" dirty="0" smtClean="0">
                <a:latin typeface="+mn-lt"/>
                <a:cs typeface="Arial" panose="020B0604020202020204" pitchFamily="34" charset="0"/>
              </a:rPr>
              <a:t>Gen</a:t>
            </a:r>
            <a:r>
              <a:rPr lang="en-US" sz="2800" dirty="0">
                <a:latin typeface="+mn-lt"/>
                <a:cs typeface="Arial" panose="020B0604020202020204" pitchFamily="34" charset="0"/>
              </a:rPr>
              <a:t>. Mark Brown is New Chief Operating Officer = key player for student aid programs.</a:t>
            </a:r>
          </a:p>
          <a:p>
            <a:pPr lvl="1"/>
            <a:r>
              <a:rPr lang="en-US" sz="2400" dirty="0">
                <a:latin typeface="+mn-lt"/>
                <a:cs typeface="Arial" panose="020B0604020202020204" pitchFamily="34" charset="0"/>
              </a:rPr>
              <a:t>Retired Air Force Major General</a:t>
            </a:r>
          </a:p>
          <a:p>
            <a:r>
              <a:rPr lang="en-US" sz="2800" dirty="0" smtClean="0">
                <a:solidFill>
                  <a:schemeClr val="tx1"/>
                </a:solidFill>
                <a:latin typeface="+mn-lt"/>
                <a:cs typeface="Arial" panose="020B0604020202020204" pitchFamily="34" charset="0"/>
              </a:rPr>
              <a:t>Dr</a:t>
            </a:r>
            <a:r>
              <a:rPr lang="en-US" sz="2800" dirty="0" smtClean="0">
                <a:solidFill>
                  <a:schemeClr val="tx1"/>
                </a:solidFill>
                <a:latin typeface="+mn-lt"/>
                <a:cs typeface="Arial" panose="020B0604020202020204" pitchFamily="34" charset="0"/>
              </a:rPr>
              <a:t>. Wayne Johnson leads </a:t>
            </a:r>
            <a:r>
              <a:rPr lang="en-US" sz="2800" dirty="0" smtClean="0">
                <a:solidFill>
                  <a:schemeClr val="tx1"/>
                </a:solidFill>
                <a:latin typeface="+mn-lt"/>
                <a:cs typeface="Arial" panose="020B0604020202020204" pitchFamily="34" charset="0"/>
              </a:rPr>
              <a:t>FSA </a:t>
            </a:r>
            <a:r>
              <a:rPr lang="en-US" sz="2800" dirty="0" smtClean="0">
                <a:solidFill>
                  <a:schemeClr val="tx1"/>
                </a:solidFill>
                <a:latin typeface="+mn-lt"/>
                <a:cs typeface="Arial" panose="020B0604020202020204" pitchFamily="34" charset="0"/>
              </a:rPr>
              <a:t>Office of Strategy and </a:t>
            </a:r>
            <a:r>
              <a:rPr lang="en-US" sz="2800" dirty="0" smtClean="0">
                <a:solidFill>
                  <a:schemeClr val="tx1"/>
                </a:solidFill>
                <a:latin typeface="+mn-lt"/>
                <a:cs typeface="Arial" panose="020B0604020202020204" pitchFamily="34" charset="0"/>
              </a:rPr>
              <a:t>Transformation</a:t>
            </a:r>
            <a:endParaRPr lang="en-US" sz="2800" dirty="0" smtClean="0">
              <a:solidFill>
                <a:schemeClr val="tx1"/>
              </a:solidFill>
              <a:latin typeface="+mn-lt"/>
              <a:cs typeface="Arial" panose="020B0604020202020204" pitchFamily="34" charset="0"/>
            </a:endParaRPr>
          </a:p>
          <a:p>
            <a:r>
              <a:rPr lang="en-US" sz="2400" dirty="0" smtClean="0">
                <a:solidFill>
                  <a:schemeClr val="tx1"/>
                </a:solidFill>
                <a:latin typeface="+mn-lt"/>
                <a:cs typeface="Arial" panose="020B0604020202020204" pitchFamily="34" charset="0"/>
              </a:rPr>
              <a:t>Next </a:t>
            </a:r>
            <a:r>
              <a:rPr lang="en-US" sz="2400" dirty="0" smtClean="0">
                <a:solidFill>
                  <a:schemeClr val="tx1"/>
                </a:solidFill>
                <a:latin typeface="+mn-lt"/>
                <a:cs typeface="Arial" panose="020B0604020202020204" pitchFamily="34" charset="0"/>
              </a:rPr>
              <a:t>Gen: Next Generation Processing and Servicing Environment </a:t>
            </a:r>
            <a:r>
              <a:rPr lang="en-US" sz="2400" dirty="0" smtClean="0">
                <a:latin typeface="+mn-lt"/>
                <a:cs typeface="Arial" panose="020B0604020202020204" pitchFamily="34" charset="0"/>
              </a:rPr>
              <a:t>under construction</a:t>
            </a:r>
            <a:endParaRPr lang="en-US" sz="2400" dirty="0" smtClean="0">
              <a:solidFill>
                <a:schemeClr val="tx1"/>
              </a:solidFill>
              <a:latin typeface="+mn-lt"/>
              <a:cs typeface="Arial" panose="020B0604020202020204" pitchFamily="34" charset="0"/>
            </a:endParaRPr>
          </a:p>
          <a:p>
            <a:pPr lvl="1"/>
            <a:r>
              <a:rPr lang="en-US" sz="2400" dirty="0" smtClean="0">
                <a:solidFill>
                  <a:schemeClr val="tx1"/>
                </a:solidFill>
                <a:latin typeface="+mn-lt"/>
                <a:cs typeface="Arial" panose="020B0604020202020204" pitchFamily="34" charset="0"/>
              </a:rPr>
              <a:t>Will transform direct loan systems</a:t>
            </a:r>
          </a:p>
          <a:p>
            <a:pPr lvl="1"/>
            <a:r>
              <a:rPr lang="en-US" sz="2400" dirty="0" smtClean="0">
                <a:solidFill>
                  <a:schemeClr val="tx1"/>
                </a:solidFill>
                <a:latin typeface="+mn-lt"/>
                <a:cs typeface="Arial" panose="020B0604020202020204" pitchFamily="34" charset="0"/>
              </a:rPr>
              <a:t>Servicers taking steps to delay it or force major changes</a:t>
            </a:r>
          </a:p>
          <a:p>
            <a:pPr lvl="1"/>
            <a:r>
              <a:rPr lang="en-US" sz="2400" dirty="0" smtClean="0">
                <a:latin typeface="+mn-lt"/>
                <a:cs typeface="Arial" panose="020B0604020202020204" pitchFamily="34" charset="0"/>
              </a:rPr>
              <a:t>RFP for pilot re-released </a:t>
            </a:r>
            <a:endParaRPr lang="en-US" sz="2400" dirty="0" smtClean="0">
              <a:latin typeface="+mn-lt"/>
              <a:cs typeface="Arial" panose="020B0604020202020204" pitchFamily="34" charset="0"/>
            </a:endParaRPr>
          </a:p>
          <a:p>
            <a:pPr lvl="1"/>
            <a:r>
              <a:rPr lang="en-US" sz="2400" dirty="0" smtClean="0">
                <a:solidFill>
                  <a:schemeClr val="tx1"/>
                </a:solidFill>
                <a:latin typeface="+mn-lt"/>
                <a:cs typeface="Arial" panose="020B0604020202020204" pitchFamily="34" charset="0"/>
              </a:rPr>
              <a:t>FAFSA app released, a step</a:t>
            </a:r>
            <a:endParaRPr lang="en-US" sz="2400" dirty="0" smtClean="0">
              <a:solidFill>
                <a:schemeClr val="tx1"/>
              </a:solidFill>
              <a:latin typeface="+mn-lt"/>
              <a:cs typeface="Arial" panose="020B0604020202020204" pitchFamily="34" charset="0"/>
            </a:endParaRPr>
          </a:p>
          <a:p>
            <a:pPr lvl="1"/>
            <a:endParaRPr lang="en-US" sz="2400" dirty="0" smtClean="0"/>
          </a:p>
          <a:p>
            <a:pPr marL="457200" lvl="1" indent="0">
              <a:buNone/>
            </a:pPr>
            <a:endParaRPr lang="en-US" sz="2400"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32</a:t>
            </a:fld>
            <a:endParaRPr lang="en-US" dirty="0">
              <a:solidFill>
                <a:prstClr val="white"/>
              </a:solidFill>
            </a:endParaRPr>
          </a:p>
        </p:txBody>
      </p:sp>
    </p:spTree>
    <p:extLst>
      <p:ext uri="{BB962C8B-B14F-4D97-AF65-F5344CB8AC3E}">
        <p14:creationId xmlns:p14="http://schemas.microsoft.com/office/powerpoint/2010/main" val="1092325489"/>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mn-lt"/>
                <a:cs typeface="Arial" panose="020B0604020202020204" pitchFamily="34" charset="0"/>
              </a:rPr>
              <a:t>Higher Education Policy People</a:t>
            </a:r>
            <a:endParaRPr lang="en-US" b="1" u="sng" dirty="0">
              <a:latin typeface="+mn-lt"/>
              <a:cs typeface="Arial" panose="020B0604020202020204" pitchFamily="34" charset="0"/>
            </a:endParaRPr>
          </a:p>
        </p:txBody>
      </p:sp>
      <p:sp>
        <p:nvSpPr>
          <p:cNvPr id="3" name="Content Placeholder 2"/>
          <p:cNvSpPr>
            <a:spLocks noGrp="1"/>
          </p:cNvSpPr>
          <p:nvPr>
            <p:ph idx="1"/>
          </p:nvPr>
        </p:nvSpPr>
        <p:spPr>
          <a:xfrm>
            <a:off x="457200" y="1600206"/>
            <a:ext cx="8382000" cy="4525963"/>
          </a:xfrm>
        </p:spPr>
        <p:txBody>
          <a:bodyPr>
            <a:normAutofit/>
          </a:bodyPr>
          <a:lstStyle/>
          <a:p>
            <a:r>
              <a:rPr lang="en-US" sz="2400" dirty="0" smtClean="0">
                <a:solidFill>
                  <a:schemeClr val="tx1"/>
                </a:solidFill>
                <a:latin typeface="+mn-lt"/>
                <a:cs typeface="Arial" panose="020B0604020202020204" pitchFamily="34" charset="0"/>
              </a:rPr>
              <a:t>Diane Auer Jones: Acting Under Secretary</a:t>
            </a:r>
          </a:p>
          <a:p>
            <a:r>
              <a:rPr lang="en-US" sz="2400" dirty="0" smtClean="0">
                <a:solidFill>
                  <a:schemeClr val="tx1"/>
                </a:solidFill>
                <a:latin typeface="+mn-lt"/>
                <a:cs typeface="Arial" panose="020B0604020202020204" pitchFamily="34" charset="0"/>
              </a:rPr>
              <a:t>Lynn Mahaffie</a:t>
            </a:r>
            <a:r>
              <a:rPr lang="en-US" sz="2400" dirty="0">
                <a:solidFill>
                  <a:schemeClr val="tx1"/>
                </a:solidFill>
                <a:latin typeface="+mn-lt"/>
                <a:cs typeface="Arial" panose="020B0604020202020204" pitchFamily="34" charset="0"/>
              </a:rPr>
              <a:t>: </a:t>
            </a:r>
            <a:r>
              <a:rPr lang="en-US" sz="2400" dirty="0" smtClean="0">
                <a:solidFill>
                  <a:schemeClr val="tx1"/>
                </a:solidFill>
                <a:latin typeface="+mn-lt"/>
                <a:cs typeface="Arial" panose="020B0604020202020204" pitchFamily="34" charset="0"/>
              </a:rPr>
              <a:t>Deputy assistant secretary (career staff)</a:t>
            </a:r>
            <a:endParaRPr lang="en-US" sz="2400" dirty="0">
              <a:solidFill>
                <a:schemeClr val="tx1"/>
              </a:solidFill>
              <a:latin typeface="+mn-lt"/>
              <a:cs typeface="Arial" panose="020B0604020202020204" pitchFamily="34" charset="0"/>
            </a:endParaRPr>
          </a:p>
          <a:p>
            <a:r>
              <a:rPr lang="en-US" sz="2400" dirty="0" smtClean="0">
                <a:solidFill>
                  <a:schemeClr val="tx1"/>
                </a:solidFill>
                <a:latin typeface="+mn-lt"/>
                <a:cs typeface="Arial" panose="020B0604020202020204" pitchFamily="34" charset="0"/>
              </a:rPr>
              <a:t>Brian </a:t>
            </a:r>
            <a:r>
              <a:rPr lang="en-US" sz="2400" dirty="0" smtClean="0">
                <a:solidFill>
                  <a:schemeClr val="tx1"/>
                </a:solidFill>
                <a:latin typeface="+mn-lt"/>
                <a:cs typeface="Arial" panose="020B0604020202020204" pitchFamily="34" charset="0"/>
              </a:rPr>
              <a:t>Smith: Lead career staff on campus based issues</a:t>
            </a:r>
          </a:p>
          <a:p>
            <a:r>
              <a:rPr lang="en-US" sz="2400" dirty="0" smtClean="0">
                <a:latin typeface="+mn-lt"/>
                <a:cs typeface="Arial" panose="020B0604020202020204" pitchFamily="34" charset="0"/>
              </a:rPr>
              <a:t>John Huston: Special Assistant to Jones – former Messer LD</a:t>
            </a:r>
          </a:p>
          <a:p>
            <a:r>
              <a:rPr lang="en-US" sz="2400" dirty="0" smtClean="0">
                <a:solidFill>
                  <a:schemeClr val="tx1"/>
                </a:solidFill>
                <a:latin typeface="+mn-lt"/>
                <a:cs typeface="Arial" panose="020B0604020202020204" pitchFamily="34" charset="0"/>
              </a:rPr>
              <a:t>Jeff Appel: FSA liaison with OPE – key person now handling the admissions scandal</a:t>
            </a:r>
          </a:p>
          <a:p>
            <a:r>
              <a:rPr lang="en-US" sz="2400" dirty="0" smtClean="0">
                <a:latin typeface="+mn-lt"/>
                <a:cs typeface="Arial" panose="020B0604020202020204" pitchFamily="34" charset="0"/>
              </a:rPr>
              <a:t>Cynthia Hammond – working on Perkins servicing issue</a:t>
            </a:r>
            <a:endParaRPr lang="en-US" sz="2400" dirty="0">
              <a:solidFill>
                <a:schemeClr val="tx1"/>
              </a:solidFill>
              <a:latin typeface="+mn-lt"/>
              <a:cs typeface="Arial" panose="020B0604020202020204" pitchFamily="34" charset="0"/>
            </a:endParaRPr>
          </a:p>
          <a:p>
            <a:r>
              <a:rPr lang="en-US" sz="2400" dirty="0">
                <a:solidFill>
                  <a:schemeClr val="tx1"/>
                </a:solidFill>
                <a:latin typeface="+mn-lt"/>
                <a:cs typeface="Arial" panose="020B0604020202020204" pitchFamily="34" charset="0"/>
              </a:rPr>
              <a:t>Daniel J. </a:t>
            </a:r>
            <a:r>
              <a:rPr lang="en-US" sz="2400" dirty="0" smtClean="0">
                <a:solidFill>
                  <a:schemeClr val="tx1"/>
                </a:solidFill>
                <a:latin typeface="+mn-lt"/>
                <a:cs typeface="Arial" panose="020B0604020202020204" pitchFamily="34" charset="0"/>
              </a:rPr>
              <a:t>Miller: </a:t>
            </a:r>
            <a:r>
              <a:rPr lang="en-US" sz="2400" dirty="0">
                <a:solidFill>
                  <a:schemeClr val="tx1"/>
                </a:solidFill>
                <a:latin typeface="+mn-lt"/>
                <a:cs typeface="Arial" panose="020B0604020202020204" pitchFamily="34" charset="0"/>
              </a:rPr>
              <a:t>Deputy Assistant Secretary for Management and Planning </a:t>
            </a:r>
          </a:p>
          <a:p>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33</a:t>
            </a:fld>
            <a:endParaRPr lang="en-US" dirty="0">
              <a:solidFill>
                <a:prstClr val="white"/>
              </a:solidFill>
            </a:endParaRPr>
          </a:p>
        </p:txBody>
      </p:sp>
    </p:spTree>
    <p:extLst>
      <p:ext uri="{BB962C8B-B14F-4D97-AF65-F5344CB8AC3E}">
        <p14:creationId xmlns:p14="http://schemas.microsoft.com/office/powerpoint/2010/main" val="2553932803"/>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j-lt"/>
              </a:rPr>
              <a:t>Defense to Repayment Rules</a:t>
            </a:r>
            <a:endParaRPr lang="en-US" b="1" dirty="0">
              <a:latin typeface="+mj-lt"/>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mn-lt"/>
              </a:rPr>
              <a:t>Defense </a:t>
            </a:r>
            <a:r>
              <a:rPr lang="en-US" dirty="0" smtClean="0">
                <a:latin typeface="+mn-lt"/>
              </a:rPr>
              <a:t>to Repayment – </a:t>
            </a:r>
            <a:r>
              <a:rPr lang="en-US" dirty="0" smtClean="0">
                <a:latin typeface="+mn-lt"/>
              </a:rPr>
              <a:t>New Regs to come, but 2016 Obama rules now taking effect on defenses, “financial responsibility.”</a:t>
            </a:r>
          </a:p>
          <a:p>
            <a:pPr lvl="1"/>
            <a:r>
              <a:rPr lang="en-US" dirty="0" smtClean="0">
                <a:latin typeface="+mn-lt"/>
              </a:rPr>
              <a:t>Defenses honored for loans first disbursed on or after 7/1/19</a:t>
            </a:r>
          </a:p>
          <a:p>
            <a:pPr lvl="2"/>
            <a:r>
              <a:rPr lang="en-US" dirty="0" smtClean="0">
                <a:latin typeface="+mn-lt"/>
              </a:rPr>
              <a:t>Based on judgements against institutions, breaches of contract, substantial misrepresentation.</a:t>
            </a:r>
          </a:p>
          <a:p>
            <a:pPr lvl="1"/>
            <a:r>
              <a:rPr lang="en-US" dirty="0" smtClean="0">
                <a:latin typeface="+mn-lt"/>
              </a:rPr>
              <a:t>Campuses must have disclosed </a:t>
            </a:r>
            <a:r>
              <a:rPr lang="en-US" u="sng" dirty="0">
                <a:latin typeface="+mn-lt"/>
              </a:rPr>
              <a:t>by May </a:t>
            </a:r>
            <a:r>
              <a:rPr lang="en-US" u="sng" dirty="0" smtClean="0">
                <a:latin typeface="+mn-lt"/>
              </a:rPr>
              <a:t>14, 2019</a:t>
            </a:r>
            <a:r>
              <a:rPr lang="en-US" dirty="0" smtClean="0">
                <a:latin typeface="+mn-lt"/>
              </a:rPr>
              <a:t> all</a:t>
            </a:r>
            <a:r>
              <a:rPr lang="en-US" dirty="0" smtClean="0">
                <a:latin typeface="+mn-lt"/>
              </a:rPr>
              <a:t> Direct loan or “educational services” related lawsuits filed agains</a:t>
            </a:r>
            <a:r>
              <a:rPr lang="en-US" dirty="0" smtClean="0">
                <a:latin typeface="+mn-lt"/>
              </a:rPr>
              <a:t>t them since July 1, 2017 that are still active.</a:t>
            </a:r>
          </a:p>
          <a:p>
            <a:pPr lvl="1"/>
            <a:r>
              <a:rPr lang="en-US" dirty="0" smtClean="0">
                <a:latin typeface="+mn-lt"/>
              </a:rPr>
              <a:t>Another issue: reporting of low composite scores required – schools must disclose “low” scores even though score formulas are outdated.</a:t>
            </a:r>
          </a:p>
          <a:p>
            <a:r>
              <a:rPr lang="en-US" dirty="0" smtClean="0">
                <a:latin typeface="+mn-lt"/>
              </a:rPr>
              <a:t>No pre-dispute arbitration clauses; class action bans; internal dispute process requirements.</a:t>
            </a:r>
            <a:endParaRPr lang="en-US" dirty="0" smtClean="0">
              <a:latin typeface="+mn-lt"/>
            </a:endParaRPr>
          </a:p>
          <a:p>
            <a:r>
              <a:rPr lang="en-US" dirty="0" smtClean="0">
                <a:latin typeface="+mn-lt"/>
              </a:rPr>
              <a:t>ED Guidance </a:t>
            </a:r>
            <a:r>
              <a:rPr lang="en-US" dirty="0">
                <a:latin typeface="+mn-lt"/>
              </a:rPr>
              <a:t>issued March </a:t>
            </a:r>
            <a:r>
              <a:rPr lang="en-US" dirty="0" smtClean="0">
                <a:latin typeface="+mn-lt"/>
              </a:rPr>
              <a:t>15, 2019: </a:t>
            </a:r>
            <a:r>
              <a:rPr lang="en-US" dirty="0">
                <a:latin typeface="+mn-lt"/>
                <a:hlinkClick r:id="rId2"/>
              </a:rPr>
              <a:t>https://</a:t>
            </a:r>
            <a:r>
              <a:rPr lang="en-US" dirty="0" smtClean="0">
                <a:latin typeface="+mn-lt"/>
                <a:hlinkClick r:id="rId2"/>
              </a:rPr>
              <a:t>ifap.ed.gov/eannouncements/030719GuidConcernProv2016BorrowerDefensetoRypmtRegs.html</a:t>
            </a:r>
            <a:r>
              <a:rPr lang="en-US" dirty="0" smtClean="0">
                <a:latin typeface="+mn-lt"/>
              </a:rPr>
              <a:t> </a:t>
            </a:r>
            <a:endParaRPr lang="en-US" dirty="0" smtClean="0">
              <a:latin typeface="+mn-lt"/>
            </a:endParaRP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34</a:t>
            </a:fld>
            <a:endParaRPr lang="en-US" dirty="0">
              <a:solidFill>
                <a:prstClr val="white"/>
              </a:solidFill>
            </a:endParaRPr>
          </a:p>
        </p:txBody>
      </p:sp>
    </p:spTree>
    <p:extLst>
      <p:ext uri="{BB962C8B-B14F-4D97-AF65-F5344CB8AC3E}">
        <p14:creationId xmlns:p14="http://schemas.microsoft.com/office/powerpoint/2010/main" val="1451725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rPr>
              <a:t>CFPB Collection Rule Revisions</a:t>
            </a:r>
            <a:endParaRPr lang="en-US" b="1" dirty="0">
              <a:latin typeface="+mj-lt"/>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mn-lt"/>
              </a:rPr>
              <a:t>553-page Proposed Regs Revising FDCPA Issued May 7, Comments due May 2020.</a:t>
            </a:r>
          </a:p>
          <a:p>
            <a:r>
              <a:rPr lang="en-US" dirty="0" smtClean="0">
                <a:latin typeface="+mn-lt"/>
              </a:rPr>
              <a:t>Many Complex issues covered… </a:t>
            </a:r>
          </a:p>
          <a:p>
            <a:pPr lvl="1"/>
            <a:r>
              <a:rPr lang="en-US" dirty="0" smtClean="0">
                <a:latin typeface="+mn-lt"/>
              </a:rPr>
              <a:t>Flow chart shows ow to make electronic disclosures</a:t>
            </a:r>
          </a:p>
          <a:p>
            <a:pPr lvl="1"/>
            <a:r>
              <a:rPr lang="en-US" dirty="0" smtClean="0">
                <a:latin typeface="+mn-lt"/>
              </a:rPr>
              <a:t>Safe harbors for collectors who unintentionally communicate with unauthorized third party</a:t>
            </a:r>
          </a:p>
          <a:p>
            <a:pPr lvl="1"/>
            <a:r>
              <a:rPr lang="en-US" dirty="0" smtClean="0">
                <a:latin typeface="+mn-lt"/>
              </a:rPr>
              <a:t>Can’t use emails collector should know are employer’s</a:t>
            </a:r>
          </a:p>
          <a:p>
            <a:pPr lvl="1"/>
            <a:r>
              <a:rPr lang="en-US" dirty="0" smtClean="0">
                <a:latin typeface="+mn-lt"/>
              </a:rPr>
              <a:t>Can’t call more than 7 times in a week about a debt, with one conversation (safe harbor also)</a:t>
            </a:r>
          </a:p>
          <a:p>
            <a:pPr lvl="1"/>
            <a:r>
              <a:rPr lang="en-US" dirty="0" smtClean="0">
                <a:latin typeface="+mn-lt"/>
              </a:rPr>
              <a:t>Time barred debt: can’t threaten to sue over it</a:t>
            </a:r>
          </a:p>
          <a:p>
            <a:r>
              <a:rPr lang="en-US" sz="1600" dirty="0" smtClean="0">
                <a:latin typeface="+mn-lt"/>
                <a:hlinkClick r:id="rId2"/>
              </a:rPr>
              <a:t>https</a:t>
            </a:r>
            <a:r>
              <a:rPr lang="en-US" sz="1600" dirty="0">
                <a:latin typeface="+mn-lt"/>
                <a:hlinkClick r:id="rId2"/>
              </a:rPr>
              <a:t>://www.consumerfinance.gov/policy-compliance/rulemaking/rules-under-development/debt-collection-practices-regulation-f</a:t>
            </a:r>
            <a:r>
              <a:rPr lang="en-US" sz="1600" dirty="0" smtClean="0">
                <a:hlinkClick r:id="rId2"/>
              </a:rPr>
              <a:t>/</a:t>
            </a:r>
            <a:r>
              <a:rPr lang="en-US" sz="1600" dirty="0" smtClean="0"/>
              <a:t> </a:t>
            </a:r>
            <a:endParaRPr lang="en-US" sz="1600" dirty="0"/>
          </a:p>
          <a:p>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35</a:t>
            </a:fld>
            <a:endParaRPr lang="en-US" dirty="0">
              <a:solidFill>
                <a:prstClr val="white"/>
              </a:solidFill>
            </a:endParaRPr>
          </a:p>
        </p:txBody>
      </p:sp>
    </p:spTree>
    <p:extLst>
      <p:ext uri="{BB962C8B-B14F-4D97-AF65-F5344CB8AC3E}">
        <p14:creationId xmlns:p14="http://schemas.microsoft.com/office/powerpoint/2010/main" val="1049974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rPr>
              <a:t>TCPA: FCC Debates What to Do</a:t>
            </a:r>
            <a:endParaRPr lang="en-US" b="1" dirty="0">
              <a:latin typeface="+mj-lt"/>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mn-lt"/>
              </a:rPr>
              <a:t>Considering revisions to FCC order that set very strict limits on calls to cell phones using predictive dialers.</a:t>
            </a:r>
          </a:p>
          <a:p>
            <a:r>
              <a:rPr lang="en-US" dirty="0" smtClean="0">
                <a:latin typeface="+mn-lt"/>
              </a:rPr>
              <a:t>New majority, but no changes so far</a:t>
            </a:r>
          </a:p>
          <a:p>
            <a:pPr lvl="1"/>
            <a:r>
              <a:rPr lang="en-US" dirty="0" smtClean="0">
                <a:latin typeface="+mn-lt"/>
              </a:rPr>
              <a:t>One call allowed to re-assigned number, then lawsuits</a:t>
            </a:r>
          </a:p>
          <a:p>
            <a:pPr lvl="1"/>
            <a:r>
              <a:rPr lang="en-US" dirty="0" smtClean="0">
                <a:latin typeface="+mn-lt"/>
              </a:rPr>
              <a:t>Political pressure over “</a:t>
            </a:r>
            <a:r>
              <a:rPr lang="en-US" dirty="0" err="1" smtClean="0">
                <a:latin typeface="+mn-lt"/>
              </a:rPr>
              <a:t>robocalls</a:t>
            </a:r>
            <a:r>
              <a:rPr lang="en-US" dirty="0" smtClean="0">
                <a:latin typeface="+mn-lt"/>
              </a:rPr>
              <a:t>” from spammers</a:t>
            </a:r>
          </a:p>
          <a:p>
            <a:r>
              <a:rPr lang="en-US" dirty="0" smtClean="0">
                <a:latin typeface="+mn-lt"/>
              </a:rPr>
              <a:t>New bill, Stopping Bad </a:t>
            </a:r>
            <a:r>
              <a:rPr lang="en-US" dirty="0" err="1" smtClean="0">
                <a:latin typeface="+mn-lt"/>
              </a:rPr>
              <a:t>Robocalls</a:t>
            </a:r>
            <a:r>
              <a:rPr lang="en-US" dirty="0" smtClean="0">
                <a:latin typeface="+mn-lt"/>
              </a:rPr>
              <a:t> Act, in Congress goes after fraud, illegal spoofing, but others would be caught in the net making calls to consumers</a:t>
            </a:r>
          </a:p>
          <a:p>
            <a:r>
              <a:rPr lang="en-US" dirty="0" smtClean="0">
                <a:latin typeface="+mn-lt"/>
              </a:rPr>
              <a:t>Conflicting court decisions leave great uncertainty – Appeals Court decision struck exemption from TCPA consent requirement for collection of federal debt</a:t>
            </a:r>
          </a:p>
          <a:p>
            <a:r>
              <a:rPr lang="en-US" dirty="0" smtClean="0">
                <a:latin typeface="+mn-lt"/>
              </a:rPr>
              <a:t>Definition of </a:t>
            </a:r>
            <a:r>
              <a:rPr lang="en-US" dirty="0" err="1" smtClean="0">
                <a:latin typeface="+mn-lt"/>
              </a:rPr>
              <a:t>Autodialer</a:t>
            </a:r>
            <a:r>
              <a:rPr lang="en-US" dirty="0" smtClean="0">
                <a:latin typeface="+mn-lt"/>
              </a:rPr>
              <a:t> system unclear</a:t>
            </a:r>
            <a:endParaRPr lang="en-US" dirty="0">
              <a:latin typeface="+mn-lt"/>
            </a:endParaRPr>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36</a:t>
            </a:fld>
            <a:endParaRPr lang="en-US" dirty="0">
              <a:solidFill>
                <a:prstClr val="white"/>
              </a:solidFill>
            </a:endParaRPr>
          </a:p>
        </p:txBody>
      </p:sp>
    </p:spTree>
    <p:extLst>
      <p:ext uri="{BB962C8B-B14F-4D97-AF65-F5344CB8AC3E}">
        <p14:creationId xmlns:p14="http://schemas.microsoft.com/office/powerpoint/2010/main" val="23920005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rPr>
              <a:t>TCPA Regulatory Issues</a:t>
            </a:r>
            <a:endParaRPr lang="en-US" b="1" dirty="0">
              <a:latin typeface="+mj-lt"/>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mn-lt"/>
              </a:rPr>
              <a:t>ACA International Decision on </a:t>
            </a:r>
            <a:r>
              <a:rPr lang="en-US" dirty="0" err="1" smtClean="0">
                <a:latin typeface="+mn-lt"/>
              </a:rPr>
              <a:t>autodialers</a:t>
            </a:r>
            <a:r>
              <a:rPr lang="en-US" dirty="0" smtClean="0">
                <a:latin typeface="+mn-lt"/>
              </a:rPr>
              <a:t> now in doubt</a:t>
            </a:r>
          </a:p>
          <a:p>
            <a:r>
              <a:rPr lang="en-US" dirty="0" smtClean="0">
                <a:latin typeface="+mn-lt"/>
              </a:rPr>
              <a:t>Pending </a:t>
            </a:r>
            <a:r>
              <a:rPr lang="en-US" dirty="0">
                <a:latin typeface="+mn-lt"/>
              </a:rPr>
              <a:t>FCC Proceedings Focus on Three Key Issues </a:t>
            </a:r>
          </a:p>
          <a:p>
            <a:r>
              <a:rPr lang="en-US" dirty="0">
                <a:latin typeface="+mn-lt"/>
              </a:rPr>
              <a:t>What constitutes an </a:t>
            </a:r>
            <a:r>
              <a:rPr lang="en-US" dirty="0" err="1" smtClean="0">
                <a:latin typeface="+mn-lt"/>
              </a:rPr>
              <a:t>Autodialer</a:t>
            </a:r>
            <a:r>
              <a:rPr lang="en-US" dirty="0" smtClean="0">
                <a:latin typeface="+mn-lt"/>
              </a:rPr>
              <a:t>: </a:t>
            </a:r>
            <a:r>
              <a:rPr lang="en-US" dirty="0">
                <a:latin typeface="+mn-lt"/>
              </a:rPr>
              <a:t>How to more narrowly interpret “capacity”? What basic functions are required to be considered an </a:t>
            </a:r>
            <a:r>
              <a:rPr lang="en-US" dirty="0" err="1" smtClean="0">
                <a:latin typeface="+mn-lt"/>
              </a:rPr>
              <a:t>Autodialer</a:t>
            </a:r>
            <a:r>
              <a:rPr lang="en-US" dirty="0" smtClean="0">
                <a:latin typeface="+mn-lt"/>
              </a:rPr>
              <a:t>?</a:t>
            </a:r>
            <a:endParaRPr lang="en-US" dirty="0">
              <a:latin typeface="+mn-lt"/>
            </a:endParaRPr>
          </a:p>
          <a:p>
            <a:r>
              <a:rPr lang="en-US" dirty="0">
                <a:latin typeface="+mn-lt"/>
              </a:rPr>
              <a:t>Reassigned Numbers:  How to define “called party”? </a:t>
            </a:r>
          </a:p>
          <a:p>
            <a:r>
              <a:rPr lang="en-US" dirty="0" smtClean="0">
                <a:latin typeface="+mn-lt"/>
              </a:rPr>
              <a:t>How </a:t>
            </a:r>
            <a:r>
              <a:rPr lang="en-US" dirty="0">
                <a:latin typeface="+mn-lt"/>
              </a:rPr>
              <a:t>can </a:t>
            </a:r>
            <a:r>
              <a:rPr lang="en-US" dirty="0" smtClean="0">
                <a:latin typeface="+mn-lt"/>
              </a:rPr>
              <a:t>consumers </a:t>
            </a:r>
            <a:r>
              <a:rPr lang="en-US" dirty="0">
                <a:latin typeface="+mn-lt"/>
              </a:rPr>
              <a:t>revoke consent</a:t>
            </a:r>
            <a:r>
              <a:rPr lang="en-US" dirty="0" smtClean="0">
                <a:latin typeface="+mn-lt"/>
              </a:rPr>
              <a:t>?</a:t>
            </a:r>
            <a:endParaRPr lang="en-US" dirty="0">
              <a:latin typeface="+mn-lt"/>
            </a:endParaRPr>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37</a:t>
            </a:fld>
            <a:endParaRPr lang="en-US" dirty="0">
              <a:solidFill>
                <a:prstClr val="white"/>
              </a:solidFill>
            </a:endParaRPr>
          </a:p>
        </p:txBody>
      </p:sp>
    </p:spTree>
    <p:extLst>
      <p:ext uri="{BB962C8B-B14F-4D97-AF65-F5344CB8AC3E}">
        <p14:creationId xmlns:p14="http://schemas.microsoft.com/office/powerpoint/2010/main" val="7360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rPr>
              <a:t>Cyber Security</a:t>
            </a:r>
            <a:endParaRPr lang="en-US" b="1" dirty="0">
              <a:latin typeface="+mj-lt"/>
            </a:endParaRPr>
          </a:p>
        </p:txBody>
      </p:sp>
      <p:sp>
        <p:nvSpPr>
          <p:cNvPr id="3" name="Content Placeholder 2"/>
          <p:cNvSpPr>
            <a:spLocks noGrp="1"/>
          </p:cNvSpPr>
          <p:nvPr>
            <p:ph idx="1"/>
          </p:nvPr>
        </p:nvSpPr>
        <p:spPr/>
        <p:txBody>
          <a:bodyPr/>
          <a:lstStyle/>
          <a:p>
            <a:r>
              <a:rPr lang="en-US" dirty="0" smtClean="0">
                <a:latin typeface="+mn-lt"/>
              </a:rPr>
              <a:t>Entire section devoted to Cyber Security on IFAP – found under information pages.</a:t>
            </a:r>
          </a:p>
          <a:p>
            <a:pPr lvl="1"/>
            <a:r>
              <a:rPr lang="en-US" dirty="0" smtClean="0">
                <a:latin typeface="+mn-lt"/>
              </a:rPr>
              <a:t>Now part of the single audit</a:t>
            </a:r>
          </a:p>
          <a:p>
            <a:pPr lvl="1"/>
            <a:r>
              <a:rPr lang="en-US" dirty="0" smtClean="0">
                <a:latin typeface="+mn-lt"/>
              </a:rPr>
              <a:t>“Legal obligation to protect student information”</a:t>
            </a:r>
          </a:p>
          <a:p>
            <a:pPr lvl="1"/>
            <a:r>
              <a:rPr lang="en-US" dirty="0" smtClean="0">
                <a:latin typeface="+mn-lt"/>
              </a:rPr>
              <a:t>Refer to Dear Colleague Letter GEN-16-12</a:t>
            </a:r>
          </a:p>
          <a:p>
            <a:pPr lvl="1"/>
            <a:endParaRPr lang="en-US" dirty="0" smtClean="0">
              <a:latin typeface="+mn-lt"/>
            </a:endParaRPr>
          </a:p>
          <a:p>
            <a:r>
              <a:rPr lang="en-US" dirty="0" smtClean="0">
                <a:latin typeface="+mn-lt"/>
              </a:rPr>
              <a:t>GLBA to become part of annual </a:t>
            </a:r>
            <a:r>
              <a:rPr lang="en-US" dirty="0" smtClean="0">
                <a:latin typeface="+mn-lt"/>
              </a:rPr>
              <a:t>audit</a:t>
            </a:r>
            <a:endParaRPr lang="en-US" dirty="0" smtClean="0">
              <a:latin typeface="+mn-lt"/>
            </a:endParaRP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38</a:t>
            </a:fld>
            <a:endParaRPr lang="en-US" dirty="0">
              <a:solidFill>
                <a:prstClr val="white"/>
              </a:solidFill>
            </a:endParaRPr>
          </a:p>
        </p:txBody>
      </p:sp>
      <p:cxnSp>
        <p:nvCxnSpPr>
          <p:cNvPr id="5" name="Straight Connector 4"/>
          <p:cNvCxnSpPr/>
          <p:nvPr/>
        </p:nvCxnSpPr>
        <p:spPr>
          <a:xfrm>
            <a:off x="457200" y="1143000"/>
            <a:ext cx="6934200" cy="0"/>
          </a:xfrm>
          <a:prstGeom prst="line">
            <a:avLst/>
          </a:prstGeom>
          <a:ln w="38100">
            <a:solidFill>
              <a:srgbClr val="4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j-lt"/>
              </a:rPr>
              <a:t>HEA, TCPA, FDCPA, DTR, GLBA</a:t>
            </a:r>
            <a:endParaRPr lang="en-US" b="1" dirty="0">
              <a:latin typeface="+mj-lt"/>
            </a:endParaRPr>
          </a:p>
        </p:txBody>
      </p:sp>
      <p:sp>
        <p:nvSpPr>
          <p:cNvPr id="3" name="Content Placeholder 2"/>
          <p:cNvSpPr>
            <a:spLocks noGrp="1"/>
          </p:cNvSpPr>
          <p:nvPr>
            <p:ph idx="1"/>
          </p:nvPr>
        </p:nvSpPr>
        <p:spPr/>
        <p:txBody>
          <a:bodyPr/>
          <a:lstStyle/>
          <a:p>
            <a:r>
              <a:rPr lang="en-US" dirty="0" smtClean="0">
                <a:latin typeface="+mn-lt"/>
              </a:rPr>
              <a:t>So many initials, so little time</a:t>
            </a:r>
          </a:p>
          <a:p>
            <a:r>
              <a:rPr lang="en-US" dirty="0" smtClean="0">
                <a:latin typeface="+mn-lt"/>
              </a:rPr>
              <a:t>Several new regulatory initiatives coming:</a:t>
            </a:r>
          </a:p>
          <a:p>
            <a:pPr lvl="1"/>
            <a:r>
              <a:rPr lang="en-US" dirty="0" smtClean="0">
                <a:latin typeface="+mn-lt"/>
              </a:rPr>
              <a:t>NPRM from ED on negotiated rulemaking on accreditation, state licensing of distance education, Teach Grants, faith-based institutions</a:t>
            </a:r>
          </a:p>
          <a:p>
            <a:r>
              <a:rPr lang="en-US" dirty="0" smtClean="0">
                <a:latin typeface="+mn-lt"/>
              </a:rPr>
              <a:t>Final revised Title IX rule changes</a:t>
            </a:r>
          </a:p>
          <a:p>
            <a:endParaRPr lang="en-US" dirty="0">
              <a:latin typeface="+mn-lt"/>
            </a:endParaRPr>
          </a:p>
          <a:p>
            <a:r>
              <a:rPr lang="en-US" dirty="0" smtClean="0">
                <a:latin typeface="+mn-lt"/>
              </a:rPr>
              <a:t>Keep a Scorecard!</a:t>
            </a:r>
          </a:p>
          <a:p>
            <a:pPr lvl="1"/>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39</a:t>
            </a:fld>
            <a:endParaRPr lang="en-US" dirty="0">
              <a:solidFill>
                <a:prstClr val="white"/>
              </a:solidFill>
            </a:endParaRPr>
          </a:p>
        </p:txBody>
      </p:sp>
    </p:spTree>
    <p:extLst>
      <p:ext uri="{BB962C8B-B14F-4D97-AF65-F5344CB8AC3E}">
        <p14:creationId xmlns:p14="http://schemas.microsoft.com/office/powerpoint/2010/main" val="285145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2" y="495300"/>
            <a:ext cx="7064829" cy="571500"/>
          </a:xfrm>
        </p:spPr>
        <p:txBody>
          <a:bodyPr vert="horz" lIns="68574" tIns="34286" rIns="68574" bIns="34286" rtlCol="0" anchor="ctr">
            <a:noAutofit/>
          </a:bodyPr>
          <a:lstStyle/>
          <a:p>
            <a:r>
              <a:rPr lang="en-US" sz="5400" b="1" u="sng" dirty="0">
                <a:latin typeface="+mn-lt"/>
                <a:cs typeface="Arial" panose="020B0604020202020204" pitchFamily="34" charset="0"/>
              </a:rPr>
              <a:t>The </a:t>
            </a:r>
            <a:r>
              <a:rPr lang="en-US" sz="5400" b="1" u="sng" dirty="0" smtClean="0">
                <a:latin typeface="+mn-lt"/>
                <a:cs typeface="Arial" panose="020B0604020202020204" pitchFamily="34" charset="0"/>
              </a:rPr>
              <a:t>116</a:t>
            </a:r>
            <a:r>
              <a:rPr lang="en-US" sz="5400" b="1" u="sng" baseline="30000" dirty="0" smtClean="0">
                <a:latin typeface="+mn-lt"/>
                <a:cs typeface="Arial" panose="020B0604020202020204" pitchFamily="34" charset="0"/>
              </a:rPr>
              <a:t>th</a:t>
            </a:r>
            <a:r>
              <a:rPr lang="en-US" sz="5400" b="1" u="sng" dirty="0" smtClean="0">
                <a:latin typeface="+mn-lt"/>
                <a:cs typeface="Arial" panose="020B0604020202020204" pitchFamily="34" charset="0"/>
              </a:rPr>
              <a:t> </a:t>
            </a:r>
            <a:r>
              <a:rPr lang="en-US" sz="5400" b="1" u="sng" dirty="0">
                <a:latin typeface="+mn-lt"/>
                <a:cs typeface="Arial" panose="020B0604020202020204" pitchFamily="34" charset="0"/>
              </a:rPr>
              <a:t>Congress</a:t>
            </a:r>
          </a:p>
        </p:txBody>
      </p:sp>
      <p:sp>
        <p:nvSpPr>
          <p:cNvPr id="13316" name="Content Placeholder 3"/>
          <p:cNvSpPr>
            <a:spLocks noGrp="1"/>
          </p:cNvSpPr>
          <p:nvPr>
            <p:ph idx="1"/>
          </p:nvPr>
        </p:nvSpPr>
        <p:spPr>
          <a:xfrm>
            <a:off x="381006" y="1676400"/>
            <a:ext cx="4199767" cy="3562350"/>
          </a:xfrm>
        </p:spPr>
        <p:txBody>
          <a:bodyPr vert="horz" lIns="68574" tIns="34286" rIns="68574" bIns="34286" rtlCol="0">
            <a:noAutofit/>
          </a:bodyPr>
          <a:lstStyle/>
          <a:p>
            <a:pPr>
              <a:defRPr/>
            </a:pPr>
            <a:r>
              <a:rPr lang="en-US" sz="3200" dirty="0" smtClean="0">
                <a:solidFill>
                  <a:schemeClr val="tx1"/>
                </a:solidFill>
                <a:latin typeface="+mn-lt"/>
                <a:cs typeface="Arial" panose="020B0604020202020204" pitchFamily="34" charset="0"/>
              </a:rPr>
              <a:t>234 Democrats</a:t>
            </a:r>
            <a:endParaRPr lang="en-US" sz="3200" dirty="0">
              <a:solidFill>
                <a:schemeClr val="tx1"/>
              </a:solidFill>
              <a:latin typeface="+mn-lt"/>
              <a:cs typeface="Arial" panose="020B0604020202020204" pitchFamily="34" charset="0"/>
            </a:endParaRPr>
          </a:p>
          <a:p>
            <a:pPr>
              <a:defRPr/>
            </a:pPr>
            <a:r>
              <a:rPr lang="en-US" sz="3200" dirty="0" smtClean="0">
                <a:solidFill>
                  <a:schemeClr val="tx1"/>
                </a:solidFill>
                <a:latin typeface="+mn-lt"/>
                <a:cs typeface="Arial" panose="020B0604020202020204" pitchFamily="34" charset="0"/>
              </a:rPr>
              <a:t>198 </a:t>
            </a:r>
            <a:r>
              <a:rPr lang="en-US" dirty="0" smtClean="0">
                <a:latin typeface="+mn-lt"/>
                <a:cs typeface="Arial" panose="020B0604020202020204" pitchFamily="34" charset="0"/>
              </a:rPr>
              <a:t>Republican</a:t>
            </a:r>
            <a:r>
              <a:rPr lang="en-US" sz="3200" dirty="0" smtClean="0">
                <a:solidFill>
                  <a:schemeClr val="tx1"/>
                </a:solidFill>
                <a:latin typeface="+mn-lt"/>
                <a:cs typeface="Arial" panose="020B0604020202020204" pitchFamily="34" charset="0"/>
              </a:rPr>
              <a:t>s</a:t>
            </a:r>
          </a:p>
          <a:p>
            <a:pPr>
              <a:defRPr/>
            </a:pPr>
            <a:r>
              <a:rPr lang="en-US" sz="3200" dirty="0" smtClean="0">
                <a:solidFill>
                  <a:schemeClr val="tx1"/>
                </a:solidFill>
                <a:latin typeface="+mn-lt"/>
                <a:cs typeface="Arial" panose="020B0604020202020204" pitchFamily="34" charset="0"/>
              </a:rPr>
              <a:t>3 Vacancies</a:t>
            </a:r>
            <a:endParaRPr lang="en-US" sz="3200" dirty="0">
              <a:solidFill>
                <a:schemeClr val="tx1"/>
              </a:solidFill>
              <a:latin typeface="+mn-lt"/>
              <a:cs typeface="Arial" panose="020B0604020202020204" pitchFamily="34" charset="0"/>
            </a:endParaRPr>
          </a:p>
          <a:p>
            <a:pPr lvl="1">
              <a:spcBef>
                <a:spcPct val="0"/>
              </a:spcBef>
              <a:defRPr/>
            </a:pPr>
            <a:r>
              <a:rPr lang="en-US" sz="2800" dirty="0" smtClean="0">
                <a:solidFill>
                  <a:schemeClr val="tx1"/>
                </a:solidFill>
                <a:latin typeface="+mn-lt"/>
                <a:cs typeface="Arial" panose="020B0604020202020204" pitchFamily="34" charset="0"/>
              </a:rPr>
              <a:t>Majority </a:t>
            </a:r>
            <a:r>
              <a:rPr lang="en-US" sz="2800" dirty="0">
                <a:solidFill>
                  <a:schemeClr val="tx1"/>
                </a:solidFill>
                <a:latin typeface="+mn-lt"/>
                <a:cs typeface="Arial" panose="020B0604020202020204" pitchFamily="34" charset="0"/>
              </a:rPr>
              <a:t>always </a:t>
            </a:r>
            <a:r>
              <a:rPr lang="en-US" sz="2800" dirty="0" smtClean="0">
                <a:solidFill>
                  <a:schemeClr val="tx1"/>
                </a:solidFill>
                <a:latin typeface="+mn-lt"/>
                <a:cs typeface="Arial" panose="020B0604020202020204" pitchFamily="34" charset="0"/>
              </a:rPr>
              <a:t>rules</a:t>
            </a:r>
          </a:p>
          <a:p>
            <a:pPr lvl="1">
              <a:spcBef>
                <a:spcPct val="0"/>
              </a:spcBef>
              <a:defRPr/>
            </a:pPr>
            <a:r>
              <a:rPr lang="en-US" dirty="0" smtClean="0">
                <a:latin typeface="+mn-lt"/>
                <a:cs typeface="Arial" panose="020B0604020202020204" pitchFamily="34" charset="0"/>
              </a:rPr>
              <a:t>Controls agenda including hearings</a:t>
            </a:r>
            <a:r>
              <a:rPr lang="en-US" sz="2800" dirty="0" smtClean="0">
                <a:solidFill>
                  <a:schemeClr val="tx1"/>
                </a:solidFill>
                <a:latin typeface="+mn-lt"/>
                <a:cs typeface="Arial" panose="020B0604020202020204" pitchFamily="34" charset="0"/>
              </a:rPr>
              <a:t> </a:t>
            </a:r>
            <a:endParaRPr lang="en-US" sz="2800" dirty="0">
              <a:solidFill>
                <a:schemeClr val="tx1"/>
              </a:solidFill>
              <a:latin typeface="+mn-lt"/>
              <a:cs typeface="Arial" panose="020B0604020202020204" pitchFamily="34" charset="0"/>
            </a:endParaRPr>
          </a:p>
        </p:txBody>
      </p:sp>
      <p:sp>
        <p:nvSpPr>
          <p:cNvPr id="8" name="Slide Number Placeholder 2"/>
          <p:cNvSpPr>
            <a:spLocks noGrp="1"/>
          </p:cNvSpPr>
          <p:nvPr>
            <p:ph type="sldNum" sz="quarter" idx="4294967295"/>
          </p:nvPr>
        </p:nvSpPr>
        <p:spPr>
          <a:xfrm>
            <a:off x="8305800" y="6324600"/>
            <a:ext cx="152400" cy="215444"/>
          </a:xfrm>
          <a:prstGeom prst="rect">
            <a:avLst/>
          </a:prstGeom>
        </p:spPr>
        <p:txBody>
          <a:bodyPr/>
          <a:lstStyle/>
          <a:p>
            <a:fld id="{BBF2A826-D9F4-4A2F-BBE8-58175F3E2984}" type="slidenum">
              <a:rPr lang="en-US" b="1" smtClean="0"/>
              <a:pPr/>
              <a:t>4</a:t>
            </a:fld>
            <a:endParaRPr lang="en-US" b="1"/>
          </a:p>
        </p:txBody>
      </p:sp>
      <p:sp>
        <p:nvSpPr>
          <p:cNvPr id="6147" name="Text Placeholder 2"/>
          <p:cNvSpPr>
            <a:spLocks noGrp="1"/>
          </p:cNvSpPr>
          <p:nvPr>
            <p:ph type="body" idx="4294967295"/>
          </p:nvPr>
        </p:nvSpPr>
        <p:spPr>
          <a:xfrm>
            <a:off x="228606" y="1219200"/>
            <a:ext cx="4041775" cy="479822"/>
          </a:xfrm>
        </p:spPr>
        <p:txBody>
          <a:bodyPr vert="horz" lIns="68574" tIns="34286" rIns="68574" bIns="34286" rtlCol="0" anchor="b">
            <a:normAutofit fontScale="85000" lnSpcReduction="20000"/>
          </a:bodyPr>
          <a:lstStyle/>
          <a:p>
            <a:pPr marL="0" indent="0">
              <a:buNone/>
            </a:pPr>
            <a:r>
              <a:rPr lang="en-US" u="sng" dirty="0">
                <a:latin typeface="Times New Roman" panose="02020603050405020304" pitchFamily="18" charset="0"/>
                <a:cs typeface="Times New Roman" panose="02020603050405020304" pitchFamily="18" charset="0"/>
              </a:rPr>
              <a:t>  </a:t>
            </a:r>
            <a:r>
              <a:rPr lang="en-US" sz="3900" u="sng" dirty="0">
                <a:solidFill>
                  <a:schemeClr val="tx1"/>
                </a:solidFill>
                <a:cs typeface="Arial" panose="020B0604020202020204" pitchFamily="34" charset="0"/>
              </a:rPr>
              <a:t>House 	</a:t>
            </a:r>
            <a:r>
              <a:rPr lang="en-US" dirty="0">
                <a:solidFill>
                  <a:schemeClr val="tx1"/>
                </a:solidFill>
                <a:cs typeface="Times New Roman" panose="02020603050405020304" pitchFamily="18" charset="0"/>
              </a:rPr>
              <a:t> </a:t>
            </a:r>
          </a:p>
        </p:txBody>
      </p:sp>
      <p:sp>
        <p:nvSpPr>
          <p:cNvPr id="6149" name="Text Placeholder 4"/>
          <p:cNvSpPr>
            <a:spLocks noGrp="1"/>
          </p:cNvSpPr>
          <p:nvPr>
            <p:ph type="body" sz="quarter" idx="4294967295"/>
          </p:nvPr>
        </p:nvSpPr>
        <p:spPr>
          <a:xfrm>
            <a:off x="4495802" y="1219200"/>
            <a:ext cx="3843867" cy="479822"/>
          </a:xfrm>
        </p:spPr>
        <p:txBody>
          <a:bodyPr vert="horz" lIns="68574" tIns="34286" rIns="68574" bIns="34286" rtlCol="0" anchor="b">
            <a:normAutofit fontScale="92500" lnSpcReduction="20000"/>
          </a:bodyPr>
          <a:lstStyle/>
          <a:p>
            <a:pPr marL="0" indent="0">
              <a:buNone/>
            </a:pPr>
            <a:r>
              <a:rPr lang="en-US" sz="3600" u="sng" dirty="0">
                <a:solidFill>
                  <a:schemeClr val="tx1"/>
                </a:solidFill>
                <a:cs typeface="Arial" panose="020B0604020202020204" pitchFamily="34" charset="0"/>
              </a:rPr>
              <a:t>       Senate     </a:t>
            </a:r>
            <a:r>
              <a:rPr lang="en-US" u="sng" dirty="0">
                <a:solidFill>
                  <a:schemeClr val="tx1"/>
                </a:solidFill>
                <a:latin typeface="Times New Roman" panose="02020603050405020304" pitchFamily="18" charset="0"/>
                <a:cs typeface="Times New Roman" panose="02020603050405020304" pitchFamily="18" charset="0"/>
              </a:rPr>
              <a:t>		   </a:t>
            </a:r>
          </a:p>
        </p:txBody>
      </p:sp>
      <p:sp>
        <p:nvSpPr>
          <p:cNvPr id="13318" name="Content Placeholder 5"/>
          <p:cNvSpPr>
            <a:spLocks noGrp="1"/>
          </p:cNvSpPr>
          <p:nvPr>
            <p:ph sz="quarter" idx="4294967295"/>
          </p:nvPr>
        </p:nvSpPr>
        <p:spPr>
          <a:xfrm>
            <a:off x="4270381" y="1676407"/>
            <a:ext cx="4721219" cy="3886193"/>
          </a:xfrm>
        </p:spPr>
        <p:txBody>
          <a:bodyPr vert="horz" lIns="68574" tIns="34286" rIns="68574" bIns="34286" rtlCol="0">
            <a:noAutofit/>
          </a:bodyPr>
          <a:lstStyle/>
          <a:p>
            <a:pPr>
              <a:buClr>
                <a:srgbClr val="4C0000"/>
              </a:buClr>
              <a:defRPr/>
            </a:pPr>
            <a:r>
              <a:rPr lang="en-US" sz="3200" dirty="0" smtClean="0">
                <a:solidFill>
                  <a:schemeClr val="tx1"/>
                </a:solidFill>
                <a:cs typeface="Arial" panose="020B0604020202020204" pitchFamily="34" charset="0"/>
              </a:rPr>
              <a:t>53 </a:t>
            </a:r>
            <a:r>
              <a:rPr lang="en-US" sz="3200" dirty="0">
                <a:solidFill>
                  <a:schemeClr val="tx1"/>
                </a:solidFill>
                <a:cs typeface="Arial" panose="020B0604020202020204" pitchFamily="34" charset="0"/>
              </a:rPr>
              <a:t>Republicans</a:t>
            </a:r>
          </a:p>
          <a:p>
            <a:pPr>
              <a:buClr>
                <a:srgbClr val="4C0000"/>
              </a:buClr>
              <a:defRPr/>
            </a:pPr>
            <a:r>
              <a:rPr lang="en-US" sz="3200" dirty="0" smtClean="0">
                <a:solidFill>
                  <a:schemeClr val="tx1"/>
                </a:solidFill>
                <a:cs typeface="Arial" panose="020B0604020202020204" pitchFamily="34" charset="0"/>
              </a:rPr>
              <a:t>47 </a:t>
            </a:r>
            <a:r>
              <a:rPr lang="en-US" sz="3200" dirty="0">
                <a:solidFill>
                  <a:schemeClr val="tx1"/>
                </a:solidFill>
                <a:cs typeface="Arial" panose="020B0604020202020204" pitchFamily="34" charset="0"/>
              </a:rPr>
              <a:t>Democrats</a:t>
            </a:r>
          </a:p>
          <a:p>
            <a:pPr>
              <a:buClr>
                <a:srgbClr val="4C0000"/>
              </a:buClr>
              <a:defRPr/>
            </a:pPr>
            <a:r>
              <a:rPr lang="en-US" sz="3200" dirty="0" smtClean="0">
                <a:solidFill>
                  <a:schemeClr val="tx1"/>
                </a:solidFill>
                <a:cs typeface="Arial" panose="020B0604020202020204" pitchFamily="34" charset="0"/>
              </a:rPr>
              <a:t>Majority controls agenda, hearings, BUT</a:t>
            </a:r>
            <a:endParaRPr lang="en-US" sz="3200" dirty="0">
              <a:solidFill>
                <a:schemeClr val="tx1"/>
              </a:solidFill>
              <a:cs typeface="Arial" panose="020B0604020202020204" pitchFamily="34" charset="0"/>
            </a:endParaRPr>
          </a:p>
          <a:p>
            <a:pPr lvl="1">
              <a:spcBef>
                <a:spcPct val="0"/>
              </a:spcBef>
              <a:buClr>
                <a:srgbClr val="4C0000"/>
              </a:buClr>
              <a:defRPr/>
            </a:pPr>
            <a:r>
              <a:rPr lang="en-US" sz="2800" dirty="0">
                <a:solidFill>
                  <a:schemeClr val="tx1"/>
                </a:solidFill>
                <a:cs typeface="Arial" panose="020B0604020202020204" pitchFamily="34" charset="0"/>
              </a:rPr>
              <a:t>60 votes needed to </a:t>
            </a:r>
            <a:r>
              <a:rPr lang="en-US" sz="2800" dirty="0" smtClean="0">
                <a:solidFill>
                  <a:schemeClr val="tx1"/>
                </a:solidFill>
                <a:cs typeface="Arial" panose="020B0604020202020204" pitchFamily="34" charset="0"/>
              </a:rPr>
              <a:t>move most legislation</a:t>
            </a:r>
          </a:p>
          <a:p>
            <a:pPr lvl="1">
              <a:spcBef>
                <a:spcPct val="0"/>
              </a:spcBef>
              <a:buClr>
                <a:srgbClr val="4C0000"/>
              </a:buClr>
              <a:defRPr/>
            </a:pPr>
            <a:r>
              <a:rPr lang="en-US" dirty="0" smtClean="0">
                <a:cs typeface="Arial" panose="020B0604020202020204" pitchFamily="34" charset="0"/>
              </a:rPr>
              <a:t>Judges, appointments need just 50</a:t>
            </a:r>
          </a:p>
          <a:p>
            <a:pPr lvl="1">
              <a:spcBef>
                <a:spcPct val="0"/>
              </a:spcBef>
              <a:buClr>
                <a:srgbClr val="4C0000"/>
              </a:buClr>
              <a:defRPr/>
            </a:pPr>
            <a:r>
              <a:rPr lang="en-US" sz="2800" dirty="0" smtClean="0">
                <a:solidFill>
                  <a:schemeClr val="tx1"/>
                </a:solidFill>
                <a:cs typeface="Arial" panose="020B0604020202020204" pitchFamily="34" charset="0"/>
              </a:rPr>
              <a:t>New rules limits debate</a:t>
            </a:r>
          </a:p>
        </p:txBody>
      </p:sp>
    </p:spTree>
    <p:extLst>
      <p:ext uri="{BB962C8B-B14F-4D97-AF65-F5344CB8AC3E}">
        <p14:creationId xmlns:p14="http://schemas.microsoft.com/office/powerpoint/2010/main" val="3501226029"/>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cs typeface="Arial" panose="020B0604020202020204" pitchFamily="34" charset="0"/>
              </a:rPr>
              <a:t>Become a Member of COHEAO</a:t>
            </a:r>
            <a:endParaRPr lang="en-US" dirty="0">
              <a:latin typeface="+mn-lt"/>
            </a:endParaRPr>
          </a:p>
        </p:txBody>
      </p:sp>
      <p:sp>
        <p:nvSpPr>
          <p:cNvPr id="3" name="Content Placeholder 2"/>
          <p:cNvSpPr>
            <a:spLocks noGrp="1"/>
          </p:cNvSpPr>
          <p:nvPr>
            <p:ph idx="1"/>
          </p:nvPr>
        </p:nvSpPr>
        <p:spPr>
          <a:xfrm>
            <a:off x="457200" y="1219200"/>
            <a:ext cx="8229600" cy="4830763"/>
          </a:xfrm>
        </p:spPr>
        <p:txBody>
          <a:bodyPr>
            <a:normAutofit/>
          </a:bodyPr>
          <a:lstStyle/>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Membership Benefits:</a:t>
            </a:r>
          </a:p>
          <a:p>
            <a:pPr lvl="1"/>
            <a:r>
              <a:rPr lang="en-US" sz="1800" dirty="0" smtClean="0">
                <a:latin typeface="Arial" panose="020B0604020202020204" pitchFamily="34" charset="0"/>
                <a:cs typeface="Arial" panose="020B0604020202020204" pitchFamily="34" charset="0"/>
              </a:rPr>
              <a:t>3 FREE Webinars per year</a:t>
            </a:r>
          </a:p>
          <a:p>
            <a:pPr lvl="1"/>
            <a:r>
              <a:rPr lang="en-US" sz="1800" dirty="0" smtClean="0">
                <a:latin typeface="Arial" panose="020B0604020202020204" pitchFamily="34" charset="0"/>
                <a:cs typeface="Arial" panose="020B0604020202020204" pitchFamily="34" charset="0"/>
              </a:rPr>
              <a:t>Regulatory &amp; Legislative Updates – Torch &amp; Sparks</a:t>
            </a:r>
          </a:p>
          <a:p>
            <a:pPr lvl="1"/>
            <a:r>
              <a:rPr lang="en-US" sz="1800" dirty="0" smtClean="0">
                <a:latin typeface="Arial" panose="020B0604020202020204" pitchFamily="34" charset="0"/>
                <a:cs typeface="Arial" panose="020B0604020202020204" pitchFamily="34" charset="0"/>
              </a:rPr>
              <a:t>Lead organization on Perkins advocacy</a:t>
            </a:r>
          </a:p>
          <a:p>
            <a:pPr lvl="1"/>
            <a:r>
              <a:rPr lang="en-US" sz="1800" dirty="0" smtClean="0">
                <a:latin typeface="Arial" panose="020B0604020202020204" pitchFamily="34" charset="0"/>
                <a:cs typeface="Arial" panose="020B0604020202020204" pitchFamily="34" charset="0"/>
              </a:rPr>
              <a:t>A LOT More than just Perkins:</a:t>
            </a:r>
          </a:p>
          <a:p>
            <a:pPr lvl="2"/>
            <a:r>
              <a:rPr lang="en-US" sz="1800" dirty="0" smtClean="0">
                <a:latin typeface="Arial" panose="020B0604020202020204" pitchFamily="34" charset="0"/>
                <a:cs typeface="Arial" panose="020B0604020202020204" pitchFamily="34" charset="0"/>
              </a:rPr>
              <a:t>Advocacy and training on legal and compliance issues that impact you and your institution directly</a:t>
            </a:r>
          </a:p>
          <a:p>
            <a:pPr lvl="2"/>
            <a:r>
              <a:rPr lang="en-US" sz="1800" dirty="0" smtClean="0">
                <a:latin typeface="Arial" panose="020B0604020202020204" pitchFamily="34" charset="0"/>
                <a:cs typeface="Arial" panose="020B0604020202020204" pitchFamily="34" charset="0"/>
              </a:rPr>
              <a:t>TCPA &amp; CFPB Compliance</a:t>
            </a:r>
          </a:p>
          <a:p>
            <a:pPr lvl="2"/>
            <a:r>
              <a:rPr lang="en-US" sz="1800" dirty="0" smtClean="0">
                <a:latin typeface="Arial" panose="020B0604020202020204" pitchFamily="34" charset="0"/>
                <a:cs typeface="Arial" panose="020B0604020202020204" pitchFamily="34" charset="0"/>
              </a:rPr>
              <a:t>Student Tuition and Accounts Receivable (STAR), </a:t>
            </a:r>
          </a:p>
          <a:p>
            <a:pPr lvl="2"/>
            <a:r>
              <a:rPr lang="en-US" sz="1800" b="1" dirty="0" smtClean="0">
                <a:latin typeface="Arial" panose="020B0604020202020204" pitchFamily="34" charset="0"/>
                <a:cs typeface="Arial" panose="020B0604020202020204" pitchFamily="34" charset="0"/>
              </a:rPr>
              <a:t>Institutional Loan Task Force</a:t>
            </a:r>
          </a:p>
          <a:p>
            <a:pPr lvl="2"/>
            <a:r>
              <a:rPr lang="en-US" sz="1800" dirty="0" smtClean="0">
                <a:latin typeface="Arial" panose="020B0604020202020204" pitchFamily="34" charset="0"/>
                <a:cs typeface="Arial" panose="020B0604020202020204" pitchFamily="34" charset="0"/>
              </a:rPr>
              <a:t>Financial Wellness – Newsletters, Training, Whitepapers</a:t>
            </a:r>
          </a:p>
          <a:p>
            <a:pPr lvl="2"/>
            <a:r>
              <a:rPr lang="en-US" sz="1800" dirty="0" smtClean="0">
                <a:latin typeface="Arial" panose="020B0604020202020204" pitchFamily="34" charset="0"/>
                <a:cs typeface="Arial" panose="020B0604020202020204" pitchFamily="34" charset="0"/>
              </a:rPr>
              <a:t>A Voice on Capitol Hill – Advocacy and Relationships</a:t>
            </a:r>
          </a:p>
          <a:p>
            <a:pPr lvl="1"/>
            <a:r>
              <a:rPr lang="en-US" sz="1800" dirty="0" smtClean="0">
                <a:latin typeface="Arial" panose="020B0604020202020204" pitchFamily="34" charset="0"/>
                <a:cs typeface="Arial" panose="020B0604020202020204" pitchFamily="34" charset="0"/>
              </a:rPr>
              <a:t>Institutional membership rates are very affordable: $210 - $595 based on FTE (</a:t>
            </a:r>
            <a:r>
              <a:rPr lang="en-US" sz="1800" b="1" dirty="0" smtClean="0">
                <a:latin typeface="Arial" panose="020B0604020202020204" pitchFamily="34" charset="0"/>
                <a:cs typeface="Arial" panose="020B0604020202020204" pitchFamily="34" charset="0"/>
              </a:rPr>
              <a:t>10% discount when you join within 30 days of this presentation</a:t>
            </a:r>
            <a:r>
              <a:rPr lang="en-US" sz="1800" dirty="0" smtClean="0">
                <a:latin typeface="Arial" panose="020B0604020202020204" pitchFamily="34" charset="0"/>
                <a:cs typeface="Arial" panose="020B0604020202020204" pitchFamily="34" charset="0"/>
              </a:rPr>
              <a:t>).</a:t>
            </a:r>
          </a:p>
          <a:p>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40</a:t>
            </a:fld>
            <a:endParaRPr lang="en-US" dirty="0">
              <a:solidFill>
                <a:prstClr val="white"/>
              </a:solidFill>
            </a:endParaRPr>
          </a:p>
        </p:txBody>
      </p:sp>
      <p:sp>
        <p:nvSpPr>
          <p:cNvPr id="5" name="Explosion 1 4"/>
          <p:cNvSpPr/>
          <p:nvPr/>
        </p:nvSpPr>
        <p:spPr>
          <a:xfrm>
            <a:off x="228600" y="3962400"/>
            <a:ext cx="1295400" cy="9906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tx1"/>
                </a:solidFill>
              </a:rPr>
              <a:t>NEW</a:t>
            </a:r>
            <a:endParaRPr lang="en-US" sz="1600" b="1" dirty="0">
              <a:solidFill>
                <a:schemeClr val="tx1"/>
              </a:solidFill>
            </a:endParaRPr>
          </a:p>
        </p:txBody>
      </p:sp>
      <p:cxnSp>
        <p:nvCxnSpPr>
          <p:cNvPr id="6" name="Straight Connector 5"/>
          <p:cNvCxnSpPr/>
          <p:nvPr/>
        </p:nvCxnSpPr>
        <p:spPr>
          <a:xfrm>
            <a:off x="457200" y="1066800"/>
            <a:ext cx="6934200" cy="0"/>
          </a:xfrm>
          <a:prstGeom prst="line">
            <a:avLst/>
          </a:prstGeom>
          <a:ln w="38100">
            <a:solidFill>
              <a:srgbClr val="4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rPr>
              <a:t>COHEAO Fall Workshop</a:t>
            </a:r>
            <a:endParaRPr lang="en-US" dirty="0">
              <a:latin typeface="+mj-lt"/>
            </a:endParaRPr>
          </a:p>
        </p:txBody>
      </p:sp>
      <p:sp>
        <p:nvSpPr>
          <p:cNvPr id="3" name="Content Placeholder 2"/>
          <p:cNvSpPr>
            <a:spLocks noGrp="1"/>
          </p:cNvSpPr>
          <p:nvPr>
            <p:ph idx="1"/>
          </p:nvPr>
        </p:nvSpPr>
        <p:spPr>
          <a:xfrm>
            <a:off x="533400" y="1295400"/>
            <a:ext cx="8229600" cy="4830763"/>
          </a:xfrm>
        </p:spPr>
        <p:txBody>
          <a:bodyPr>
            <a:normAutofit fontScale="77500" lnSpcReduction="20000"/>
          </a:bodyPr>
          <a:lstStyle/>
          <a:p>
            <a:pPr marL="0" indent="0">
              <a:spcBef>
                <a:spcPts val="1200"/>
              </a:spcBef>
              <a:buNone/>
            </a:pPr>
            <a:r>
              <a:rPr lang="en-US" b="1" dirty="0" smtClean="0">
                <a:latin typeface="+mn-lt"/>
              </a:rPr>
              <a:t>Affordability, Payment Options &amp; Funding Trends</a:t>
            </a:r>
            <a:endParaRPr lang="en-US" dirty="0" smtClean="0">
              <a:latin typeface="+mn-lt"/>
            </a:endParaRPr>
          </a:p>
          <a:p>
            <a:pPr marL="0" indent="0">
              <a:spcBef>
                <a:spcPts val="1200"/>
              </a:spcBef>
              <a:buNone/>
            </a:pPr>
            <a:r>
              <a:rPr lang="en-US" dirty="0" smtClean="0">
                <a:latin typeface="+mn-lt"/>
              </a:rPr>
              <a:t>This one-day workshop will dive into key topics that impact campus funding such as Trends in Accounts Receivable, Prior Term Loans, Developing and Managing Institutional Loans, Innovations in Tuition Payment Plans and Best Practices in Third-Party Collections.</a:t>
            </a:r>
          </a:p>
          <a:p>
            <a:pPr>
              <a:spcBef>
                <a:spcPts val="1200"/>
              </a:spcBef>
              <a:buNone/>
            </a:pPr>
            <a:r>
              <a:rPr lang="en-US" b="1" dirty="0" smtClean="0">
                <a:latin typeface="+mn-lt"/>
              </a:rPr>
              <a:t>Tuesday, Sept 17</a:t>
            </a:r>
            <a:r>
              <a:rPr lang="en-US" b="1" baseline="30000" dirty="0" smtClean="0">
                <a:latin typeface="+mn-lt"/>
              </a:rPr>
              <a:t>th</a:t>
            </a:r>
            <a:r>
              <a:rPr lang="en-US" b="1" dirty="0" smtClean="0">
                <a:latin typeface="+mn-lt"/>
              </a:rPr>
              <a:t>  2019</a:t>
            </a:r>
            <a:endParaRPr lang="en-US" dirty="0" smtClean="0">
              <a:latin typeface="+mn-lt"/>
            </a:endParaRPr>
          </a:p>
          <a:p>
            <a:pPr>
              <a:spcBef>
                <a:spcPts val="0"/>
              </a:spcBef>
              <a:buNone/>
            </a:pPr>
            <a:r>
              <a:rPr lang="en-US" dirty="0" smtClean="0">
                <a:latin typeface="+mn-lt"/>
              </a:rPr>
              <a:t>8:30 am – 4:00 pm</a:t>
            </a:r>
          </a:p>
          <a:p>
            <a:pPr>
              <a:spcBef>
                <a:spcPts val="1200"/>
              </a:spcBef>
              <a:buNone/>
            </a:pPr>
            <a:r>
              <a:rPr lang="en-US" b="1" dirty="0" smtClean="0">
                <a:latin typeface="+mn-lt"/>
              </a:rPr>
              <a:t>Wellesley College</a:t>
            </a:r>
          </a:p>
          <a:p>
            <a:pPr>
              <a:spcBef>
                <a:spcPts val="1200"/>
              </a:spcBef>
              <a:buNone/>
            </a:pPr>
            <a:r>
              <a:rPr lang="en-US" dirty="0" smtClean="0">
                <a:latin typeface="+mn-lt"/>
              </a:rPr>
              <a:t>Wellesley, MA</a:t>
            </a:r>
          </a:p>
          <a:p>
            <a:pPr>
              <a:spcBef>
                <a:spcPts val="0"/>
              </a:spcBef>
              <a:buNone/>
            </a:pPr>
            <a:r>
              <a:rPr lang="en-US" dirty="0" smtClean="0">
                <a:latin typeface="+mn-lt"/>
              </a:rPr>
              <a:t> </a:t>
            </a:r>
          </a:p>
          <a:p>
            <a:pPr>
              <a:spcBef>
                <a:spcPts val="1200"/>
              </a:spcBef>
              <a:buNone/>
            </a:pPr>
            <a:r>
              <a:rPr lang="en-US" dirty="0" smtClean="0">
                <a:latin typeface="+mn-lt"/>
              </a:rPr>
              <a:t>For more information go to </a:t>
            </a:r>
            <a:r>
              <a:rPr lang="en-US" b="1" dirty="0" err="1" smtClean="0">
                <a:latin typeface="+mn-lt"/>
              </a:rPr>
              <a:t>COHEAO.Org</a:t>
            </a:r>
            <a:r>
              <a:rPr lang="en-US" dirty="0" smtClean="0">
                <a:latin typeface="+mn-lt"/>
              </a:rPr>
              <a:t> and select Events &amp; Webinars</a:t>
            </a:r>
          </a:p>
          <a:p>
            <a:endParaRPr lang="en-US" dirty="0"/>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41</a:t>
            </a:fld>
            <a:endParaRPr lang="en-US" dirty="0">
              <a:solidFill>
                <a:prstClr val="white"/>
              </a:solidFill>
            </a:endParaRPr>
          </a:p>
        </p:txBody>
      </p:sp>
      <p:pic>
        <p:nvPicPr>
          <p:cNvPr id="6" name="Picture 5" descr="Wellesley College 2.jpg"/>
          <p:cNvPicPr>
            <a:picLocks noChangeAspect="1"/>
          </p:cNvPicPr>
          <p:nvPr/>
        </p:nvPicPr>
        <p:blipFill>
          <a:blip r:embed="rId2" cstate="print"/>
          <a:stretch>
            <a:fillRect/>
          </a:stretch>
        </p:blipFill>
        <p:spPr>
          <a:xfrm>
            <a:off x="4800600" y="3200400"/>
            <a:ext cx="3200400" cy="2129721"/>
          </a:xfrm>
          <a:prstGeom prst="rect">
            <a:avLst/>
          </a:prstGeom>
        </p:spPr>
      </p:pic>
      <p:cxnSp>
        <p:nvCxnSpPr>
          <p:cNvPr id="7" name="Straight Connector 6"/>
          <p:cNvCxnSpPr/>
          <p:nvPr/>
        </p:nvCxnSpPr>
        <p:spPr>
          <a:xfrm>
            <a:off x="457200" y="1066800"/>
            <a:ext cx="6400800" cy="0"/>
          </a:xfrm>
          <a:prstGeom prst="line">
            <a:avLst/>
          </a:prstGeom>
          <a:ln w="38100">
            <a:solidFill>
              <a:srgbClr val="4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477000" cy="685800"/>
          </a:xfrm>
        </p:spPr>
        <p:txBody>
          <a:bodyPr>
            <a:normAutofit/>
          </a:bodyPr>
          <a:lstStyle/>
          <a:p>
            <a:r>
              <a:rPr lang="en-US" sz="3600" b="1" dirty="0">
                <a:effectLst>
                  <a:outerShdw blurRad="38100" dist="38100" dir="2700000" algn="tl">
                    <a:srgbClr val="000000">
                      <a:alpha val="43137"/>
                    </a:srgbClr>
                  </a:outerShdw>
                </a:effectLst>
                <a:latin typeface="Book Antiqua" panose="02040602050305030304" pitchFamily="18" charset="0"/>
              </a:rPr>
              <a:t>Contact Information</a:t>
            </a:r>
            <a:endParaRPr lang="en-US" sz="3600" dirty="0"/>
          </a:p>
        </p:txBody>
      </p:sp>
      <p:sp>
        <p:nvSpPr>
          <p:cNvPr id="3" name="Content Placeholder 2"/>
          <p:cNvSpPr>
            <a:spLocks noGrp="1"/>
          </p:cNvSpPr>
          <p:nvPr>
            <p:ph idx="1"/>
          </p:nvPr>
        </p:nvSpPr>
        <p:spPr>
          <a:xfrm>
            <a:off x="609600" y="1036637"/>
            <a:ext cx="6553200" cy="4906963"/>
          </a:xfrm>
        </p:spPr>
        <p:txBody>
          <a:bodyPr>
            <a:noAutofit/>
          </a:bodyPr>
          <a:lstStyle/>
          <a:p>
            <a:pPr lvl="0">
              <a:spcBef>
                <a:spcPts val="100"/>
              </a:spcBef>
              <a:buNone/>
            </a:pPr>
            <a:r>
              <a:rPr lang="en-US" sz="1400" b="1" dirty="0">
                <a:solidFill>
                  <a:prstClr val="black"/>
                </a:solidFill>
                <a:latin typeface="+mn-lt"/>
              </a:rPr>
              <a:t>Harrison Wadsworth</a:t>
            </a:r>
          </a:p>
          <a:p>
            <a:pPr lvl="0">
              <a:spcBef>
                <a:spcPts val="100"/>
              </a:spcBef>
              <a:buNone/>
            </a:pPr>
            <a:r>
              <a:rPr lang="en-US" sz="1400" dirty="0">
                <a:solidFill>
                  <a:prstClr val="black"/>
                </a:solidFill>
                <a:latin typeface="+mn-lt"/>
              </a:rPr>
              <a:t>Executive Director, COHEAO</a:t>
            </a:r>
            <a:endParaRPr lang="en-US" sz="1400" b="1" dirty="0">
              <a:solidFill>
                <a:prstClr val="black"/>
              </a:solidFill>
              <a:latin typeface="+mn-lt"/>
            </a:endParaRPr>
          </a:p>
          <a:p>
            <a:pPr lvl="0">
              <a:spcBef>
                <a:spcPts val="100"/>
              </a:spcBef>
              <a:buNone/>
            </a:pPr>
            <a:r>
              <a:rPr lang="en-US" sz="1400" dirty="0" smtClean="0">
                <a:solidFill>
                  <a:prstClr val="black"/>
                </a:solidFill>
                <a:latin typeface="+mn-lt"/>
              </a:rPr>
              <a:t>Principal, Bose Washington Partners</a:t>
            </a:r>
            <a:endParaRPr lang="en-US" sz="1400" dirty="0">
              <a:solidFill>
                <a:prstClr val="black"/>
              </a:solidFill>
              <a:latin typeface="+mn-lt"/>
            </a:endParaRPr>
          </a:p>
          <a:p>
            <a:pPr>
              <a:spcBef>
                <a:spcPts val="100"/>
              </a:spcBef>
              <a:buNone/>
            </a:pPr>
            <a:r>
              <a:rPr lang="en-US" sz="1400" dirty="0" smtClean="0">
                <a:solidFill>
                  <a:prstClr val="black"/>
                </a:solidFill>
                <a:latin typeface="+mn-lt"/>
              </a:rPr>
              <a:t>202-349-2303</a:t>
            </a:r>
            <a:endParaRPr lang="en-US" sz="1400" dirty="0">
              <a:solidFill>
                <a:prstClr val="black"/>
              </a:solidFill>
              <a:latin typeface="+mn-lt"/>
            </a:endParaRPr>
          </a:p>
          <a:p>
            <a:pPr lvl="0">
              <a:spcBef>
                <a:spcPts val="100"/>
              </a:spcBef>
              <a:buNone/>
            </a:pPr>
            <a:r>
              <a:rPr lang="en-US" sz="1400" dirty="0" smtClean="0">
                <a:solidFill>
                  <a:prstClr val="black"/>
                </a:solidFill>
                <a:latin typeface="+mn-lt"/>
                <a:hlinkClick r:id="rId3"/>
              </a:rPr>
              <a:t>hwadsworth@bosewashingtonpartners.com</a:t>
            </a:r>
            <a:endParaRPr lang="en-US" sz="1400" dirty="0">
              <a:solidFill>
                <a:prstClr val="black"/>
              </a:solidFill>
              <a:latin typeface="+mn-lt"/>
            </a:endParaRPr>
          </a:p>
          <a:p>
            <a:pPr lvl="0">
              <a:spcBef>
                <a:spcPts val="0"/>
              </a:spcBef>
              <a:buNone/>
            </a:pPr>
            <a:endParaRPr lang="en-US" sz="1400" b="1" dirty="0" smtClean="0">
              <a:solidFill>
                <a:prstClr val="black"/>
              </a:solidFill>
              <a:latin typeface="+mn-lt"/>
            </a:endParaRPr>
          </a:p>
          <a:p>
            <a:pPr lvl="0">
              <a:spcBef>
                <a:spcPts val="0"/>
              </a:spcBef>
              <a:buNone/>
            </a:pPr>
            <a:r>
              <a:rPr lang="en-US" sz="1400" b="1" dirty="0" smtClean="0">
                <a:solidFill>
                  <a:prstClr val="black"/>
                </a:solidFill>
                <a:latin typeface="+mn-lt"/>
              </a:rPr>
              <a:t>Jared Solomon</a:t>
            </a:r>
          </a:p>
          <a:p>
            <a:pPr lvl="0">
              <a:spcBef>
                <a:spcPts val="0"/>
              </a:spcBef>
              <a:buNone/>
            </a:pPr>
            <a:r>
              <a:rPr lang="en-US" sz="1400" dirty="0" smtClean="0">
                <a:solidFill>
                  <a:prstClr val="black"/>
                </a:solidFill>
                <a:latin typeface="+mn-lt"/>
              </a:rPr>
              <a:t>Associate Director, COHEAO</a:t>
            </a:r>
          </a:p>
          <a:p>
            <a:pPr lvl="0">
              <a:spcBef>
                <a:spcPts val="0"/>
              </a:spcBef>
              <a:buNone/>
            </a:pPr>
            <a:r>
              <a:rPr lang="en-US" sz="1400" dirty="0" smtClean="0">
                <a:solidFill>
                  <a:prstClr val="black"/>
                </a:solidFill>
                <a:latin typeface="+mn-lt"/>
              </a:rPr>
              <a:t>Assistant Vice President, Bose Washington Partners</a:t>
            </a:r>
          </a:p>
          <a:p>
            <a:pPr lvl="0">
              <a:spcBef>
                <a:spcPts val="0"/>
              </a:spcBef>
              <a:buNone/>
            </a:pPr>
            <a:r>
              <a:rPr lang="en-US" sz="1400" dirty="0" smtClean="0">
                <a:solidFill>
                  <a:prstClr val="black"/>
                </a:solidFill>
                <a:latin typeface="+mn-lt"/>
              </a:rPr>
              <a:t>202-289-3910</a:t>
            </a:r>
          </a:p>
          <a:p>
            <a:pPr lvl="0">
              <a:spcBef>
                <a:spcPts val="0"/>
              </a:spcBef>
              <a:buNone/>
            </a:pPr>
            <a:r>
              <a:rPr lang="en-US" sz="1400" dirty="0" smtClean="0">
                <a:solidFill>
                  <a:prstClr val="black"/>
                </a:solidFill>
                <a:latin typeface="+mn-lt"/>
                <a:hlinkClick r:id="rId4"/>
              </a:rPr>
              <a:t>jsolomon@bosewashingtonpartners.com</a:t>
            </a:r>
            <a:endParaRPr lang="en-US" sz="1400" dirty="0" smtClean="0">
              <a:solidFill>
                <a:prstClr val="black"/>
              </a:solidFill>
              <a:latin typeface="+mn-lt"/>
            </a:endParaRPr>
          </a:p>
          <a:p>
            <a:pPr lvl="0">
              <a:spcBef>
                <a:spcPts val="0"/>
              </a:spcBef>
              <a:buNone/>
            </a:pPr>
            <a:endParaRPr lang="en-US" sz="1400" dirty="0">
              <a:solidFill>
                <a:prstClr val="black"/>
              </a:solidFill>
              <a:latin typeface="+mn-lt"/>
            </a:endParaRPr>
          </a:p>
          <a:p>
            <a:pPr lvl="0">
              <a:spcBef>
                <a:spcPts val="0"/>
              </a:spcBef>
              <a:buNone/>
            </a:pPr>
            <a:r>
              <a:rPr lang="en-US" sz="1400" b="1" dirty="0" smtClean="0">
                <a:solidFill>
                  <a:prstClr val="black"/>
                </a:solidFill>
                <a:latin typeface="+mn-lt"/>
              </a:rPr>
              <a:t>Greg Marak</a:t>
            </a:r>
          </a:p>
          <a:p>
            <a:pPr lvl="0">
              <a:spcBef>
                <a:spcPts val="0"/>
              </a:spcBef>
              <a:buNone/>
            </a:pPr>
            <a:r>
              <a:rPr lang="en-US" sz="1400" dirty="0" smtClean="0">
                <a:solidFill>
                  <a:prstClr val="black"/>
                </a:solidFill>
                <a:latin typeface="+mn-lt"/>
              </a:rPr>
              <a:t>Director of Publications and Membership, COHEAO </a:t>
            </a:r>
          </a:p>
          <a:p>
            <a:pPr lvl="0">
              <a:spcBef>
                <a:spcPts val="0"/>
              </a:spcBef>
              <a:buNone/>
            </a:pPr>
            <a:r>
              <a:rPr lang="en-US" sz="1400" dirty="0" smtClean="0">
                <a:solidFill>
                  <a:prstClr val="black"/>
                </a:solidFill>
                <a:latin typeface="+mn-lt"/>
              </a:rPr>
              <a:t>Public Policy Specialist, Bose Washington Partners</a:t>
            </a:r>
          </a:p>
          <a:p>
            <a:pPr lvl="0">
              <a:spcBef>
                <a:spcPts val="0"/>
              </a:spcBef>
              <a:buNone/>
            </a:pPr>
            <a:r>
              <a:rPr lang="en-US" sz="1400" dirty="0" smtClean="0">
                <a:solidFill>
                  <a:prstClr val="black"/>
                </a:solidFill>
                <a:latin typeface="+mn-lt"/>
              </a:rPr>
              <a:t>202-289-3910</a:t>
            </a:r>
          </a:p>
          <a:p>
            <a:pPr lvl="0">
              <a:spcBef>
                <a:spcPts val="0"/>
              </a:spcBef>
              <a:buNone/>
            </a:pPr>
            <a:r>
              <a:rPr lang="en-US" sz="1400" dirty="0" smtClean="0">
                <a:solidFill>
                  <a:prstClr val="black"/>
                </a:solidFill>
                <a:latin typeface="+mn-lt"/>
                <a:hlinkClick r:id="rId5"/>
              </a:rPr>
              <a:t>gmarak@bosewashingtonpartners.com</a:t>
            </a:r>
            <a:r>
              <a:rPr lang="en-US" sz="1400" dirty="0" smtClean="0">
                <a:solidFill>
                  <a:prstClr val="black"/>
                </a:solidFill>
                <a:latin typeface="+mn-lt"/>
              </a:rPr>
              <a:t>  </a:t>
            </a:r>
          </a:p>
        </p:txBody>
      </p:sp>
      <p:cxnSp>
        <p:nvCxnSpPr>
          <p:cNvPr id="5" name="Straight Connector 4"/>
          <p:cNvCxnSpPr/>
          <p:nvPr/>
        </p:nvCxnSpPr>
        <p:spPr>
          <a:xfrm>
            <a:off x="533400" y="914400"/>
            <a:ext cx="6781800" cy="0"/>
          </a:xfrm>
          <a:prstGeom prst="line">
            <a:avLst/>
          </a:prstGeom>
          <a:ln w="38100">
            <a:solidFill>
              <a:srgbClr val="4C0000"/>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12"/>
          </p:nvPr>
        </p:nvSpPr>
        <p:spPr>
          <a:xfrm>
            <a:off x="6553201" y="6356352"/>
            <a:ext cx="2133600" cy="365125"/>
          </a:xfrm>
        </p:spPr>
        <p:txBody>
          <a:bodyPr/>
          <a:lstStyle/>
          <a:p>
            <a:fld id="{BBF2A826-D9F4-4A2F-BBE8-58175F3E2984}" type="slidenum">
              <a:rPr lang="en-US" smtClean="0"/>
              <a:pPr/>
              <a:t>42</a:t>
            </a:fld>
            <a:endParaRPr lang="en-US" dirty="0"/>
          </a:p>
        </p:txBody>
      </p:sp>
    </p:spTree>
    <p:extLst>
      <p:ext uri="{BB962C8B-B14F-4D97-AF65-F5344CB8AC3E}">
        <p14:creationId xmlns:p14="http://schemas.microsoft.com/office/powerpoint/2010/main" val="3335901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8"/>
          <p:cNvSpPr txBox="1">
            <a:spLocks noChangeArrowheads="1"/>
          </p:cNvSpPr>
          <p:nvPr/>
        </p:nvSpPr>
        <p:spPr>
          <a:xfrm>
            <a:off x="438678" y="228600"/>
            <a:ext cx="8095722"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4000" b="1" dirty="0" smtClean="0">
                <a:solidFill>
                  <a:srgbClr val="4C0000"/>
                </a:solidFill>
                <a:effectLst>
                  <a:outerShdw blurRad="38100" dist="38100" dir="2700000" algn="tl">
                    <a:srgbClr val="000000">
                      <a:alpha val="43137"/>
                    </a:srgbClr>
                  </a:outerShdw>
                </a:effectLst>
                <a:latin typeface="Book Antiqua" panose="02040602050305030304" pitchFamily="18" charset="0"/>
                <a:cs typeface="Times New Roman" panose="02020603050405020304" pitchFamily="18" charset="0"/>
              </a:rPr>
              <a:t>Any Questions???</a:t>
            </a:r>
            <a:endParaRPr lang="en-US" sz="3800" b="1" dirty="0">
              <a:solidFill>
                <a:srgbClr val="502604"/>
              </a:solidFill>
              <a:effectLst>
                <a:outerShdw blurRad="38100" dist="38100" dir="2700000" algn="tl">
                  <a:srgbClr val="000000">
                    <a:alpha val="43137"/>
                  </a:srgbClr>
                </a:outerShdw>
              </a:effectLst>
              <a:latin typeface="Book Antiqua" pitchFamily="18" charset="0"/>
              <a:cs typeface="Times New Roman" pitchFamily="18" charset="0"/>
            </a:endParaRPr>
          </a:p>
        </p:txBody>
      </p:sp>
      <p:cxnSp>
        <p:nvCxnSpPr>
          <p:cNvPr id="8" name="Straight Connector 7"/>
          <p:cNvCxnSpPr/>
          <p:nvPr/>
        </p:nvCxnSpPr>
        <p:spPr>
          <a:xfrm>
            <a:off x="457200" y="990600"/>
            <a:ext cx="7162800" cy="0"/>
          </a:xfrm>
          <a:prstGeom prst="line">
            <a:avLst/>
          </a:prstGeom>
          <a:ln w="38100">
            <a:solidFill>
              <a:srgbClr val="4C0000"/>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a:spLocks noGrp="1"/>
          </p:cNvSpPr>
          <p:nvPr>
            <p:ph type="sldNum" sz="quarter" idx="12"/>
          </p:nvPr>
        </p:nvSpPr>
        <p:spPr>
          <a:xfrm>
            <a:off x="6553201" y="6356352"/>
            <a:ext cx="2133600" cy="365125"/>
          </a:xfrm>
        </p:spPr>
        <p:txBody>
          <a:bodyPr/>
          <a:lstStyle/>
          <a:p>
            <a:fld id="{BBF2A826-D9F4-4A2F-BBE8-58175F3E2984}" type="slidenum">
              <a:rPr lang="en-US" smtClean="0"/>
              <a:pPr/>
              <a:t>43</a:t>
            </a:fld>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501639"/>
            <a:ext cx="4614968" cy="3566160"/>
          </a:xfrm>
          <a:prstGeom prst="rect">
            <a:avLst/>
          </a:prstGeom>
        </p:spPr>
      </p:pic>
    </p:spTree>
    <p:extLst>
      <p:ext uri="{BB962C8B-B14F-4D97-AF65-F5344CB8AC3E}">
        <p14:creationId xmlns:p14="http://schemas.microsoft.com/office/powerpoint/2010/main" val="270646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mn-lt"/>
                <a:cs typeface="Arial" panose="020B0604020202020204" pitchFamily="34" charset="0"/>
              </a:rPr>
              <a:t>House: Impact Election</a:t>
            </a:r>
            <a:endParaRPr lang="en-US" sz="5400" b="1" dirty="0">
              <a:latin typeface="+mn-lt"/>
              <a:cs typeface="Arial" panose="020B0604020202020204" pitchFamily="34" charset="0"/>
            </a:endParaRP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latin typeface="+mn-lt"/>
                <a:cs typeface="Arial" panose="020B0604020202020204" pitchFamily="34" charset="0"/>
              </a:rPr>
              <a:t>Some highlights:</a:t>
            </a:r>
          </a:p>
          <a:p>
            <a:pPr lvl="1"/>
            <a:r>
              <a:rPr lang="en-US" sz="3200" dirty="0" smtClean="0">
                <a:latin typeface="+mn-lt"/>
                <a:cs typeface="Arial" panose="020B0604020202020204" pitchFamily="34" charset="0"/>
              </a:rPr>
              <a:t>Democrats </a:t>
            </a:r>
            <a:r>
              <a:rPr lang="en-US" sz="3200" dirty="0">
                <a:latin typeface="+mn-lt"/>
                <a:cs typeface="Arial" panose="020B0604020202020204" pitchFamily="34" charset="0"/>
              </a:rPr>
              <a:t>won big in suburban areas and flipped seats in unlikely places like Iowa, Kansas, Oklahoma, South Carolina, &amp; </a:t>
            </a:r>
            <a:r>
              <a:rPr lang="en-US" sz="3200" dirty="0" smtClean="0">
                <a:latin typeface="+mn-lt"/>
                <a:cs typeface="Arial" panose="020B0604020202020204" pitchFamily="34" charset="0"/>
              </a:rPr>
              <a:t>Utah</a:t>
            </a:r>
          </a:p>
          <a:p>
            <a:pPr lvl="1"/>
            <a:r>
              <a:rPr lang="en-US" sz="3200" dirty="0">
                <a:latin typeface="+mn-lt"/>
                <a:cs typeface="Arial" panose="020B0604020202020204" pitchFamily="34" charset="0"/>
              </a:rPr>
              <a:t>103 women elected to Congress – 90 are Ds &amp; 13 are </a:t>
            </a:r>
            <a:r>
              <a:rPr lang="en-US" sz="3200" dirty="0" err="1">
                <a:latin typeface="+mn-lt"/>
                <a:cs typeface="Arial" panose="020B0604020202020204" pitchFamily="34" charset="0"/>
              </a:rPr>
              <a:t>Rs</a:t>
            </a:r>
            <a:endParaRPr lang="en-US" sz="3200" dirty="0">
              <a:latin typeface="+mn-lt"/>
              <a:cs typeface="Arial" panose="020B0604020202020204" pitchFamily="34" charset="0"/>
            </a:endParaRPr>
          </a:p>
          <a:p>
            <a:pPr lvl="1"/>
            <a:r>
              <a:rPr lang="en-US" sz="3200" dirty="0" smtClean="0">
                <a:latin typeface="+mn-lt"/>
                <a:cs typeface="Arial" panose="020B0604020202020204" pitchFamily="34" charset="0"/>
              </a:rPr>
              <a:t>First return of a Speaker (Pelosi) since Sam Rayburn in 1950s</a:t>
            </a:r>
          </a:p>
          <a:p>
            <a:pPr marL="457200" lvl="1" indent="0">
              <a:buNone/>
            </a:pPr>
            <a:endParaRPr lang="en-US" sz="2800" dirty="0">
              <a:latin typeface="Arial" panose="020B0604020202020204" pitchFamily="34" charset="0"/>
              <a:cs typeface="Arial" panose="020B0604020202020204" pitchFamily="34" charset="0"/>
            </a:endParaRPr>
          </a:p>
          <a:p>
            <a:pPr marL="457200" lvl="1" indent="0">
              <a:buNone/>
            </a:pPr>
            <a:endParaRPr lang="en-US" sz="3200" dirty="0">
              <a:latin typeface="Arial" panose="020B0604020202020204" pitchFamily="34" charset="0"/>
              <a:cs typeface="Arial" panose="020B0604020202020204" pitchFamily="34" charset="0"/>
            </a:endParaRPr>
          </a:p>
          <a:p>
            <a:pPr lvl="1"/>
            <a:endParaRPr lang="en-US" sz="3200" dirty="0">
              <a:latin typeface="Arial" panose="020B0604020202020204" pitchFamily="34" charset="0"/>
              <a:cs typeface="Arial" panose="020B0604020202020204" pitchFamily="34" charset="0"/>
            </a:endParaRPr>
          </a:p>
          <a:p>
            <a:pPr lvl="1"/>
            <a:endParaRPr lang="en-US" sz="3200" dirty="0">
              <a:solidFill>
                <a:schemeClr val="tx1"/>
              </a:solidFill>
              <a:latin typeface="Arial" panose="020B0604020202020204" pitchFamily="34" charset="0"/>
              <a:cs typeface="Arial" panose="020B0604020202020204" pitchFamily="34" charset="0"/>
            </a:endParaRPr>
          </a:p>
        </p:txBody>
      </p:sp>
      <p:cxnSp>
        <p:nvCxnSpPr>
          <p:cNvPr id="4" name="Straight Connector 3"/>
          <p:cNvCxnSpPr/>
          <p:nvPr/>
        </p:nvCxnSpPr>
        <p:spPr>
          <a:xfrm>
            <a:off x="457200" y="1143000"/>
            <a:ext cx="6858000" cy="0"/>
          </a:xfrm>
          <a:prstGeom prst="line">
            <a:avLst/>
          </a:prstGeom>
          <a:ln w="38100">
            <a:solidFill>
              <a:srgbClr val="42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787683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05E2FF02-BE0A-504D-B5A8-8614C6152EEA}"/>
              </a:ext>
            </a:extLst>
          </p:cNvPr>
          <p:cNvSpPr txBox="1">
            <a:spLocks/>
          </p:cNvSpPr>
          <p:nvPr/>
        </p:nvSpPr>
        <p:spPr>
          <a:xfrm>
            <a:off x="152400" y="1511300"/>
            <a:ext cx="6781800" cy="39370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Bef>
                <a:spcPct val="0"/>
              </a:spcBef>
              <a:spcAft>
                <a:spcPts val="0"/>
              </a:spcAft>
            </a:pPr>
            <a:r>
              <a:rPr lang="en-US" altLang="en-US" sz="2000" b="1" dirty="0">
                <a:ea typeface="Calibri" pitchFamily="34" charset="0"/>
                <a:cs typeface="Calibri" pitchFamily="34" charset="0"/>
              </a:rPr>
              <a:t>Education &amp; </a:t>
            </a:r>
            <a:r>
              <a:rPr lang="en-US" altLang="en-US" sz="2000" b="1" strike="sngStrike" dirty="0" smtClean="0">
                <a:ea typeface="Calibri" pitchFamily="34" charset="0"/>
                <a:cs typeface="Calibri" pitchFamily="34" charset="0"/>
              </a:rPr>
              <a:t>Workforce</a:t>
            </a:r>
            <a:r>
              <a:rPr lang="en-US" altLang="en-US" sz="2000" b="1" dirty="0" smtClean="0">
                <a:ea typeface="Calibri" pitchFamily="34" charset="0"/>
                <a:cs typeface="Calibri" pitchFamily="34" charset="0"/>
              </a:rPr>
              <a:t> Labor </a:t>
            </a:r>
            <a:r>
              <a:rPr lang="en-US" altLang="en-US" sz="2000" b="1" dirty="0">
                <a:ea typeface="Calibri" pitchFamily="34" charset="0"/>
                <a:cs typeface="Calibri" pitchFamily="34" charset="0"/>
              </a:rPr>
              <a:t>Committee</a:t>
            </a:r>
            <a:r>
              <a:rPr lang="en-US" altLang="en-US" sz="2000" b="1" dirty="0">
                <a:latin typeface="Calibri" pitchFamily="34" charset="0"/>
                <a:ea typeface="Calibri" pitchFamily="34" charset="0"/>
                <a:cs typeface="Calibri" pitchFamily="34" charset="0"/>
              </a:rPr>
              <a:t>:</a:t>
            </a:r>
          </a:p>
        </p:txBody>
      </p:sp>
      <p:sp>
        <p:nvSpPr>
          <p:cNvPr id="10" name="Slide Number Placeholder 2">
            <a:extLst>
              <a:ext uri="{FF2B5EF4-FFF2-40B4-BE49-F238E27FC236}">
                <a16:creationId xmlns:a16="http://schemas.microsoft.com/office/drawing/2014/main" id="{E3896CEB-9B41-8143-99F3-65AFD055CA92}"/>
              </a:ext>
            </a:extLst>
          </p:cNvPr>
          <p:cNvSpPr txBox="1">
            <a:spLocks/>
          </p:cNvSpPr>
          <p:nvPr/>
        </p:nvSpPr>
        <p:spPr bwMode="auto">
          <a:xfrm>
            <a:off x="8229600" y="6356350"/>
            <a:ext cx="457200" cy="215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742950" indent="-28575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1143000" indent="-2286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600200" indent="-228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2057400" indent="-2286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514600" indent="-228600" algn="l" defTabSz="914400" rtl="0" eaLnBrk="0" fontAlgn="base" latinLnBrk="0" hangingPunct="0">
              <a:spcBef>
                <a:spcPct val="0"/>
              </a:spcBef>
              <a:spcAft>
                <a:spcPct val="0"/>
              </a:spcAft>
              <a:defRPr kern="1200">
                <a:solidFill>
                  <a:schemeClr val="tx1"/>
                </a:solidFill>
                <a:latin typeface="Calibri" pitchFamily="34" charset="0"/>
                <a:ea typeface="+mn-ea"/>
                <a:cs typeface="Arial" charset="0"/>
              </a:defRPr>
            </a:lvl6pPr>
            <a:lvl7pPr marL="2971800" indent="-228600" algn="l" defTabSz="914400" rtl="0" eaLnBrk="0" fontAlgn="base" latinLnBrk="0" hangingPunct="0">
              <a:spcBef>
                <a:spcPct val="0"/>
              </a:spcBef>
              <a:spcAft>
                <a:spcPct val="0"/>
              </a:spcAft>
              <a:defRPr kern="1200">
                <a:solidFill>
                  <a:schemeClr val="tx1"/>
                </a:solidFill>
                <a:latin typeface="Calibri" pitchFamily="34" charset="0"/>
                <a:ea typeface="+mn-ea"/>
                <a:cs typeface="Arial" charset="0"/>
              </a:defRPr>
            </a:lvl7pPr>
            <a:lvl8pPr marL="3429000" indent="-228600" algn="l" defTabSz="914400" rtl="0" eaLnBrk="0" fontAlgn="base" latinLnBrk="0" hangingPunct="0">
              <a:spcBef>
                <a:spcPct val="0"/>
              </a:spcBef>
              <a:spcAft>
                <a:spcPct val="0"/>
              </a:spcAft>
              <a:defRPr kern="1200">
                <a:solidFill>
                  <a:schemeClr val="tx1"/>
                </a:solidFill>
                <a:latin typeface="Calibri" pitchFamily="34" charset="0"/>
                <a:ea typeface="+mn-ea"/>
                <a:cs typeface="Arial" charset="0"/>
              </a:defRPr>
            </a:lvl8pPr>
            <a:lvl9pPr marL="3886200" indent="-228600" algn="l" defTabSz="914400" rtl="0" eaLnBrk="0" fontAlgn="base" latinLnBrk="0" hangingPunct="0">
              <a:spcBef>
                <a:spcPct val="0"/>
              </a:spcBef>
              <a:spcAft>
                <a:spcPct val="0"/>
              </a:spcAft>
              <a:defRPr kern="1200">
                <a:solidFill>
                  <a:schemeClr val="tx1"/>
                </a:solidFill>
                <a:latin typeface="Calibri" pitchFamily="34" charset="0"/>
                <a:ea typeface="+mn-ea"/>
                <a:cs typeface="Arial" charset="0"/>
              </a:defRPr>
            </a:lvl9pPr>
          </a:lstStyle>
          <a:p>
            <a:fld id="{340A55D5-C967-4865-8467-C9BF40500D41}" type="slidenum">
              <a:rPr lang="en-US" altLang="en-US" b="1" smtClean="0">
                <a:solidFill>
                  <a:schemeClr val="bg1"/>
                </a:solidFill>
                <a:latin typeface="Times New Roman" pitchFamily="18" charset="0"/>
                <a:cs typeface="Times New Roman" pitchFamily="18" charset="0"/>
              </a:rPr>
              <a:pPr/>
              <a:t>6</a:t>
            </a:fld>
            <a:endParaRPr lang="en-US" altLang="en-US" b="1">
              <a:solidFill>
                <a:schemeClr val="bg1"/>
              </a:solidFill>
              <a:latin typeface="Times New Roman" pitchFamily="18" charset="0"/>
              <a:cs typeface="Times New Roman" pitchFamily="18" charset="0"/>
            </a:endParaRPr>
          </a:p>
        </p:txBody>
      </p:sp>
      <p:sp>
        <p:nvSpPr>
          <p:cNvPr id="11" name="AutoShape 2" descr="Image result for bernie sanders">
            <a:extLst>
              <a:ext uri="{FF2B5EF4-FFF2-40B4-BE49-F238E27FC236}">
                <a16:creationId xmlns:a16="http://schemas.microsoft.com/office/drawing/2014/main" id="{62BA479D-6A66-654C-BD2B-D634057D819D}"/>
              </a:ext>
            </a:extLst>
          </p:cNvPr>
          <p:cNvSpPr>
            <a:spLocks noChangeAspect="1" noChangeArrowheads="1"/>
          </p:cNvSpPr>
          <p:nvPr/>
        </p:nvSpPr>
        <p:spPr bwMode="auto">
          <a:xfrm>
            <a:off x="117475" y="7493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lIns="68580" tIns="34290" rIns="68580" bIns="34290"/>
          <a:lstStyle/>
          <a:p>
            <a:pPr eaLnBrk="1" fontAlgn="auto" hangingPunct="1">
              <a:spcBef>
                <a:spcPts val="0"/>
              </a:spcBef>
              <a:spcAft>
                <a:spcPts val="0"/>
              </a:spcAft>
              <a:defRPr/>
            </a:pPr>
            <a:endParaRPr lang="en-US" sz="1350" dirty="0">
              <a:latin typeface="+mn-lt"/>
              <a:cs typeface="+mn-cs"/>
            </a:endParaRPr>
          </a:p>
        </p:txBody>
      </p:sp>
      <p:sp>
        <p:nvSpPr>
          <p:cNvPr id="12" name="TextBox 16">
            <a:extLst>
              <a:ext uri="{FF2B5EF4-FFF2-40B4-BE49-F238E27FC236}">
                <a16:creationId xmlns:a16="http://schemas.microsoft.com/office/drawing/2014/main" id="{4DF4056F-E1C9-A24F-819E-C6CFEB9D44E7}"/>
              </a:ext>
            </a:extLst>
          </p:cNvPr>
          <p:cNvSpPr txBox="1">
            <a:spLocks noChangeArrowheads="1"/>
          </p:cNvSpPr>
          <p:nvPr/>
        </p:nvSpPr>
        <p:spPr bwMode="auto">
          <a:xfrm>
            <a:off x="2701925" y="3348037"/>
            <a:ext cx="21764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b="1" dirty="0">
                <a:cs typeface="Times New Roman" pitchFamily="18" charset="0"/>
              </a:rPr>
              <a:t>Virginia Foxx (R-NC)</a:t>
            </a:r>
          </a:p>
          <a:p>
            <a:pPr algn="ctr" eaLnBrk="1" hangingPunct="1"/>
            <a:r>
              <a:rPr lang="en-US" altLang="en-US" sz="1200" b="1" dirty="0" smtClean="0">
                <a:cs typeface="Times New Roman" pitchFamily="18" charset="0"/>
              </a:rPr>
              <a:t>Ranking </a:t>
            </a:r>
            <a:r>
              <a:rPr lang="en-US" altLang="en-US" sz="1200" b="1" dirty="0">
                <a:cs typeface="Times New Roman" pitchFamily="18" charset="0"/>
              </a:rPr>
              <a:t>Member</a:t>
            </a:r>
          </a:p>
        </p:txBody>
      </p:sp>
      <p:sp>
        <p:nvSpPr>
          <p:cNvPr id="13" name="TextBox 17">
            <a:extLst>
              <a:ext uri="{FF2B5EF4-FFF2-40B4-BE49-F238E27FC236}">
                <a16:creationId xmlns:a16="http://schemas.microsoft.com/office/drawing/2014/main" id="{DBC7BB9D-AEC0-A447-8ED7-B55147C29296}"/>
              </a:ext>
            </a:extLst>
          </p:cNvPr>
          <p:cNvSpPr txBox="1">
            <a:spLocks noChangeArrowheads="1"/>
          </p:cNvSpPr>
          <p:nvPr/>
        </p:nvSpPr>
        <p:spPr bwMode="auto">
          <a:xfrm>
            <a:off x="457200" y="3348037"/>
            <a:ext cx="2024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b="1" dirty="0">
                <a:cs typeface="Times New Roman" pitchFamily="18" charset="0"/>
              </a:rPr>
              <a:t>Bobby Scott (D-VA)</a:t>
            </a:r>
          </a:p>
          <a:p>
            <a:pPr algn="ctr" eaLnBrk="1" hangingPunct="1"/>
            <a:r>
              <a:rPr lang="en-US" altLang="en-US" sz="1200" b="1" dirty="0" smtClean="0">
                <a:cs typeface="Times New Roman" pitchFamily="18" charset="0"/>
              </a:rPr>
              <a:t>Chairman</a:t>
            </a:r>
            <a:endParaRPr lang="en-US" altLang="en-US" sz="1200" b="1" dirty="0">
              <a:cs typeface="Times New Roman" pitchFamily="18" charset="0"/>
            </a:endParaRPr>
          </a:p>
        </p:txBody>
      </p:sp>
      <p:sp>
        <p:nvSpPr>
          <p:cNvPr id="14" name="TextBox 13">
            <a:extLst>
              <a:ext uri="{FF2B5EF4-FFF2-40B4-BE49-F238E27FC236}">
                <a16:creationId xmlns:a16="http://schemas.microsoft.com/office/drawing/2014/main" id="{CF61AA0D-B5C0-D449-B4D5-9044F14183EE}"/>
              </a:ext>
            </a:extLst>
          </p:cNvPr>
          <p:cNvSpPr txBox="1"/>
          <p:nvPr/>
        </p:nvSpPr>
        <p:spPr>
          <a:xfrm>
            <a:off x="5784850" y="1566863"/>
            <a:ext cx="3206750" cy="4678204"/>
          </a:xfrm>
          <a:prstGeom prst="rect">
            <a:avLst/>
          </a:prstGeom>
          <a:noFill/>
        </p:spPr>
        <p:txBody>
          <a:bodyPr>
            <a:spAutoFit/>
          </a:bodyPr>
          <a:lstStyle/>
          <a:p>
            <a:pPr eaLnBrk="1" fontAlgn="auto" hangingPunct="1">
              <a:spcBef>
                <a:spcPts val="0"/>
              </a:spcBef>
              <a:spcAft>
                <a:spcPts val="0"/>
              </a:spcAft>
              <a:defRPr/>
            </a:pPr>
            <a:r>
              <a:rPr lang="en-US" sz="2000" b="1" dirty="0" smtClean="0">
                <a:cs typeface="Times New Roman" panose="02020603050405020304" pitchFamily="18" charset="0"/>
              </a:rPr>
              <a:t>28 </a:t>
            </a:r>
            <a:r>
              <a:rPr lang="en-US" sz="2000" b="1" dirty="0">
                <a:cs typeface="Times New Roman" panose="02020603050405020304" pitchFamily="18" charset="0"/>
              </a:rPr>
              <a:t>Ds </a:t>
            </a:r>
            <a:r>
              <a:rPr lang="en-US" sz="2000" b="1" dirty="0" smtClean="0">
                <a:cs typeface="Times New Roman" panose="02020603050405020304" pitchFamily="18" charset="0"/>
              </a:rPr>
              <a:t>and 22 </a:t>
            </a:r>
            <a:r>
              <a:rPr lang="en-US" sz="2000" b="1" dirty="0" err="1">
                <a:cs typeface="Times New Roman" panose="02020603050405020304" pitchFamily="18" charset="0"/>
              </a:rPr>
              <a:t>Rs</a:t>
            </a:r>
            <a:endParaRPr lang="en-US" sz="2000" b="1" dirty="0">
              <a:cs typeface="Times New Roman" panose="02020603050405020304" pitchFamily="18" charset="0"/>
            </a:endParaRPr>
          </a:p>
          <a:p>
            <a:pPr>
              <a:defRPr/>
            </a:pPr>
            <a:r>
              <a:rPr lang="en-US" b="1" dirty="0" smtClean="0">
                <a:cs typeface="Times New Roman" panose="02020603050405020304" pitchFamily="18" charset="0"/>
              </a:rPr>
              <a:t>16 </a:t>
            </a:r>
            <a:r>
              <a:rPr lang="en-US" b="1" dirty="0">
                <a:cs typeface="Times New Roman" panose="02020603050405020304" pitchFamily="18" charset="0"/>
              </a:rPr>
              <a:t>new Democrats </a:t>
            </a:r>
          </a:p>
          <a:p>
            <a:pPr>
              <a:defRPr/>
            </a:pPr>
            <a:r>
              <a:rPr lang="en-US" b="1" dirty="0">
                <a:cs typeface="Times New Roman" panose="02020603050405020304" pitchFamily="18" charset="0"/>
              </a:rPr>
              <a:t>10 new Republicans </a:t>
            </a:r>
            <a:endParaRPr lang="en-US" b="1" dirty="0" smtClean="0">
              <a:cs typeface="Times New Roman" panose="02020603050405020304" pitchFamily="18" charset="0"/>
            </a:endParaRPr>
          </a:p>
          <a:p>
            <a:pPr>
              <a:defRPr/>
            </a:pPr>
            <a:endParaRPr lang="en-US" sz="1650" b="1" dirty="0">
              <a:cs typeface="Times New Roman" panose="02020603050405020304" pitchFamily="18" charset="0"/>
            </a:endParaRPr>
          </a:p>
          <a:p>
            <a:pPr>
              <a:defRPr/>
            </a:pPr>
            <a:r>
              <a:rPr lang="en-US" sz="1650" b="1" dirty="0" smtClean="0">
                <a:cs typeface="Times New Roman" panose="02020603050405020304" pitchFamily="18" charset="0"/>
              </a:rPr>
              <a:t>Lots </a:t>
            </a:r>
            <a:r>
              <a:rPr lang="en-US" sz="1650" b="1" dirty="0">
                <a:cs typeface="Times New Roman" panose="02020603050405020304" pitchFamily="18" charset="0"/>
              </a:rPr>
              <a:t>of Exiting Members:</a:t>
            </a:r>
          </a:p>
          <a:p>
            <a:pPr marL="671513" lvl="1" indent="-214313" eaLnBrk="1" fontAlgn="auto" hangingPunct="1">
              <a:spcBef>
                <a:spcPts val="300"/>
              </a:spcBef>
              <a:spcAft>
                <a:spcPts val="0"/>
              </a:spcAft>
              <a:buClr>
                <a:srgbClr val="4C0000"/>
              </a:buClr>
              <a:buFont typeface="Wingdings" panose="05000000000000000000" pitchFamily="2" charset="2"/>
              <a:buChar char="§"/>
              <a:defRPr/>
            </a:pPr>
            <a:r>
              <a:rPr lang="en-US" sz="1650" dirty="0">
                <a:cs typeface="Times New Roman" panose="02020603050405020304" pitchFamily="18" charset="0"/>
              </a:rPr>
              <a:t>Luke Messer (R-IN)</a:t>
            </a:r>
          </a:p>
          <a:p>
            <a:pPr marL="671513" lvl="1" indent="-214313" eaLnBrk="1" fontAlgn="auto" hangingPunct="1">
              <a:spcBef>
                <a:spcPts val="300"/>
              </a:spcBef>
              <a:spcAft>
                <a:spcPts val="0"/>
              </a:spcAft>
              <a:buClr>
                <a:srgbClr val="4C0000"/>
              </a:buClr>
              <a:buFont typeface="Wingdings" panose="05000000000000000000" pitchFamily="2" charset="2"/>
              <a:buChar char="§"/>
              <a:defRPr/>
            </a:pPr>
            <a:r>
              <a:rPr lang="en-US" sz="1650" dirty="0">
                <a:cs typeface="Times New Roman" panose="02020603050405020304" pitchFamily="18" charset="0"/>
              </a:rPr>
              <a:t>Todd </a:t>
            </a:r>
            <a:r>
              <a:rPr lang="en-US" sz="1650" dirty="0" err="1">
                <a:cs typeface="Times New Roman" panose="02020603050405020304" pitchFamily="18" charset="0"/>
              </a:rPr>
              <a:t>Rokita</a:t>
            </a:r>
            <a:r>
              <a:rPr lang="en-US" sz="1650" dirty="0">
                <a:cs typeface="Times New Roman" panose="02020603050405020304" pitchFamily="18" charset="0"/>
              </a:rPr>
              <a:t> (R-IN)</a:t>
            </a:r>
          </a:p>
          <a:p>
            <a:pPr marL="671513" lvl="1" indent="-214313" eaLnBrk="1" fontAlgn="auto" hangingPunct="1">
              <a:spcBef>
                <a:spcPts val="300"/>
              </a:spcBef>
              <a:spcAft>
                <a:spcPts val="0"/>
              </a:spcAft>
              <a:buClr>
                <a:srgbClr val="4C0000"/>
              </a:buClr>
              <a:buFont typeface="Wingdings" panose="05000000000000000000" pitchFamily="2" charset="2"/>
              <a:buChar char="§"/>
              <a:defRPr/>
            </a:pPr>
            <a:r>
              <a:rPr lang="en-US" sz="1650" dirty="0">
                <a:cs typeface="Times New Roman" panose="02020603050405020304" pitchFamily="18" charset="0"/>
              </a:rPr>
              <a:t>Lou Barletta (R-PA)</a:t>
            </a:r>
          </a:p>
          <a:p>
            <a:pPr marL="671513" lvl="1" indent="-214313" eaLnBrk="1" fontAlgn="auto" hangingPunct="1">
              <a:spcBef>
                <a:spcPts val="300"/>
              </a:spcBef>
              <a:spcAft>
                <a:spcPts val="0"/>
              </a:spcAft>
              <a:buClr>
                <a:srgbClr val="4C0000"/>
              </a:buClr>
              <a:buFont typeface="Wingdings" panose="05000000000000000000" pitchFamily="2" charset="2"/>
              <a:buChar char="§"/>
              <a:defRPr/>
            </a:pPr>
            <a:r>
              <a:rPr lang="en-US" sz="1650" dirty="0">
                <a:cs typeface="Times New Roman" panose="02020603050405020304" pitchFamily="18" charset="0"/>
              </a:rPr>
              <a:t>Tom Garrett (R-VA)</a:t>
            </a:r>
          </a:p>
          <a:p>
            <a:pPr marL="671513" lvl="1" indent="-214313" eaLnBrk="1" fontAlgn="auto" hangingPunct="1">
              <a:spcBef>
                <a:spcPts val="300"/>
              </a:spcBef>
              <a:spcAft>
                <a:spcPts val="0"/>
              </a:spcAft>
              <a:buClr>
                <a:srgbClr val="4C0000"/>
              </a:buClr>
              <a:buFont typeface="Wingdings" panose="05000000000000000000" pitchFamily="2" charset="2"/>
              <a:buChar char="§"/>
              <a:defRPr/>
            </a:pPr>
            <a:r>
              <a:rPr lang="en-US" sz="1650" dirty="0">
                <a:cs typeface="Times New Roman" panose="02020603050405020304" pitchFamily="18" charset="0"/>
              </a:rPr>
              <a:t>Jason Lewis (R-MN)</a:t>
            </a:r>
          </a:p>
          <a:p>
            <a:pPr marL="671513" lvl="1" indent="-214313" eaLnBrk="1" fontAlgn="auto" hangingPunct="1">
              <a:spcBef>
                <a:spcPts val="300"/>
              </a:spcBef>
              <a:spcAft>
                <a:spcPts val="0"/>
              </a:spcAft>
              <a:buClr>
                <a:srgbClr val="4C0000"/>
              </a:buClr>
              <a:buFont typeface="Wingdings" panose="05000000000000000000" pitchFamily="2" charset="2"/>
              <a:buChar char="§"/>
              <a:defRPr/>
            </a:pPr>
            <a:r>
              <a:rPr lang="en-US" sz="1650" dirty="0">
                <a:cs typeface="Times New Roman" panose="02020603050405020304" pitchFamily="18" charset="0"/>
              </a:rPr>
              <a:t>Karen Handel (R-GA)</a:t>
            </a:r>
          </a:p>
          <a:p>
            <a:pPr marL="671513" lvl="1" indent="-214313" eaLnBrk="1" fontAlgn="auto" hangingPunct="1">
              <a:spcBef>
                <a:spcPts val="300"/>
              </a:spcBef>
              <a:spcAft>
                <a:spcPts val="0"/>
              </a:spcAft>
              <a:buClr>
                <a:srgbClr val="4C0000"/>
              </a:buClr>
              <a:buFont typeface="Wingdings" panose="05000000000000000000" pitchFamily="2" charset="2"/>
              <a:buChar char="§"/>
              <a:defRPr/>
            </a:pPr>
            <a:r>
              <a:rPr lang="en-US" sz="1650" dirty="0">
                <a:cs typeface="Times New Roman" panose="02020603050405020304" pitchFamily="18" charset="0"/>
              </a:rPr>
              <a:t>Jared Polis (D-CO)</a:t>
            </a:r>
          </a:p>
          <a:p>
            <a:pPr marL="671513" lvl="1" indent="-214313" eaLnBrk="1" fontAlgn="auto" hangingPunct="1">
              <a:spcBef>
                <a:spcPts val="300"/>
              </a:spcBef>
              <a:spcAft>
                <a:spcPts val="0"/>
              </a:spcAft>
              <a:buClr>
                <a:srgbClr val="4C0000"/>
              </a:buClr>
              <a:buFont typeface="Wingdings" panose="05000000000000000000" pitchFamily="2" charset="2"/>
              <a:buChar char="§"/>
              <a:defRPr/>
            </a:pPr>
            <a:r>
              <a:rPr lang="en-US" sz="1650" dirty="0">
                <a:cs typeface="Times New Roman" panose="02020603050405020304" pitchFamily="18" charset="0"/>
              </a:rPr>
              <a:t>Carole </a:t>
            </a:r>
            <a:r>
              <a:rPr lang="en-US" sz="1650" dirty="0" err="1">
                <a:cs typeface="Times New Roman" panose="02020603050405020304" pitchFamily="18" charset="0"/>
              </a:rPr>
              <a:t>Shea</a:t>
            </a:r>
            <a:r>
              <a:rPr lang="en-US" sz="1650" dirty="0">
                <a:cs typeface="Times New Roman" panose="02020603050405020304" pitchFamily="18" charset="0"/>
              </a:rPr>
              <a:t> Porter (D-NH) </a:t>
            </a:r>
          </a:p>
          <a:p>
            <a:pPr marL="671513" lvl="1" indent="-214313" eaLnBrk="1" fontAlgn="auto" hangingPunct="1">
              <a:spcBef>
                <a:spcPts val="300"/>
              </a:spcBef>
              <a:spcAft>
                <a:spcPts val="0"/>
              </a:spcAft>
              <a:buClr>
                <a:srgbClr val="4C0000"/>
              </a:buClr>
              <a:buFont typeface="Wingdings" panose="05000000000000000000" pitchFamily="2" charset="2"/>
              <a:buChar char="§"/>
              <a:defRPr/>
            </a:pPr>
            <a:r>
              <a:rPr lang="en-US" sz="1650" dirty="0" smtClean="0">
                <a:cs typeface="Times New Roman" panose="02020603050405020304" pitchFamily="18" charset="0"/>
              </a:rPr>
              <a:t>Chrissy </a:t>
            </a:r>
            <a:r>
              <a:rPr lang="en-US" sz="1650" dirty="0" err="1">
                <a:cs typeface="Times New Roman" panose="02020603050405020304" pitchFamily="18" charset="0"/>
              </a:rPr>
              <a:t>Houlahan</a:t>
            </a:r>
            <a:r>
              <a:rPr lang="en-US" sz="1650" dirty="0">
                <a:cs typeface="Times New Roman" panose="02020603050405020304" pitchFamily="18" charset="0"/>
              </a:rPr>
              <a:t> (D-PA)</a:t>
            </a:r>
          </a:p>
          <a:p>
            <a:pPr marL="285750" indent="-285750" eaLnBrk="1" fontAlgn="auto" hangingPunct="1">
              <a:spcBef>
                <a:spcPts val="300"/>
              </a:spcBef>
              <a:spcAft>
                <a:spcPts val="0"/>
              </a:spcAft>
              <a:buClr>
                <a:srgbClr val="4C0000"/>
              </a:buClr>
              <a:buFont typeface="Arial" panose="020B0604020202020204" pitchFamily="34" charset="0"/>
              <a:buChar char="•"/>
              <a:defRPr/>
            </a:pPr>
            <a:endParaRPr lang="en-US" sz="1650" b="1" dirty="0">
              <a:latin typeface="Times New Roman" panose="02020603050405020304" pitchFamily="18" charset="0"/>
              <a:cs typeface="Times New Roman" panose="02020603050405020304" pitchFamily="18" charset="0"/>
            </a:endParaRPr>
          </a:p>
          <a:p>
            <a:pPr marL="214313" indent="-214313" eaLnBrk="1" fontAlgn="auto" hangingPunct="1">
              <a:spcBef>
                <a:spcPts val="300"/>
              </a:spcBef>
              <a:spcAft>
                <a:spcPts val="0"/>
              </a:spcAft>
              <a:buClr>
                <a:srgbClr val="4C0000"/>
              </a:buClr>
              <a:buFont typeface="Wingdings" panose="05000000000000000000" pitchFamily="2" charset="2"/>
              <a:buChar char="§"/>
              <a:defRPr/>
            </a:pPr>
            <a:endParaRPr lang="en-US" sz="1650"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89CDDC54-90A3-3748-8ABF-F4875CC29C49}"/>
              </a:ext>
            </a:extLst>
          </p:cNvPr>
          <p:cNvSpPr txBox="1"/>
          <p:nvPr/>
        </p:nvSpPr>
        <p:spPr>
          <a:xfrm>
            <a:off x="228600" y="3733800"/>
            <a:ext cx="5562600" cy="2046714"/>
          </a:xfrm>
          <a:prstGeom prst="rect">
            <a:avLst/>
          </a:prstGeom>
          <a:noFill/>
        </p:spPr>
        <p:txBody>
          <a:bodyPr>
            <a:spAutoFit/>
          </a:bodyPr>
          <a:lstStyle/>
          <a:p>
            <a:pPr>
              <a:defRPr/>
            </a:pPr>
            <a:r>
              <a:rPr lang="en-US" sz="2000" b="1" dirty="0">
                <a:cs typeface="Times New Roman" panose="02020603050405020304" pitchFamily="18" charset="0"/>
              </a:rPr>
              <a:t>Subcommittee on Higher Education and </a:t>
            </a:r>
            <a:br>
              <a:rPr lang="en-US" sz="2000" b="1" dirty="0">
                <a:cs typeface="Times New Roman" panose="02020603050405020304" pitchFamily="18" charset="0"/>
              </a:rPr>
            </a:br>
            <a:r>
              <a:rPr lang="en-US" sz="2000" b="1" dirty="0">
                <a:cs typeface="Times New Roman" panose="02020603050405020304" pitchFamily="18" charset="0"/>
              </a:rPr>
              <a:t>Workforce Training:</a:t>
            </a:r>
          </a:p>
          <a:p>
            <a:pPr marL="742950" lvl="1" indent="-285750">
              <a:buFont typeface="Wingdings" panose="05000000000000000000" pitchFamily="2" charset="2"/>
              <a:buChar char="§"/>
              <a:defRPr/>
            </a:pPr>
            <a:r>
              <a:rPr lang="en-US" sz="1350" dirty="0" smtClean="0">
                <a:cs typeface="Times New Roman" panose="02020603050405020304" pitchFamily="18" charset="0"/>
              </a:rPr>
              <a:t>Susan </a:t>
            </a:r>
            <a:r>
              <a:rPr lang="en-US" sz="1350" dirty="0">
                <a:cs typeface="Times New Roman" panose="02020603050405020304" pitchFamily="18" charset="0"/>
              </a:rPr>
              <a:t>Davis (D-CA) is C</a:t>
            </a:r>
            <a:r>
              <a:rPr lang="en-US" sz="1350" dirty="0" smtClean="0">
                <a:cs typeface="Times New Roman" panose="02020603050405020304" pitchFamily="18" charset="0"/>
              </a:rPr>
              <a:t>hair</a:t>
            </a:r>
            <a:endParaRPr lang="en-US" sz="1350" dirty="0">
              <a:cs typeface="Times New Roman" panose="02020603050405020304" pitchFamily="18" charset="0"/>
            </a:endParaRPr>
          </a:p>
          <a:p>
            <a:pPr marL="742950" lvl="1" indent="-285750">
              <a:buFont typeface="Wingdings" panose="05000000000000000000" pitchFamily="2" charset="2"/>
              <a:buChar char="§"/>
              <a:defRPr/>
            </a:pPr>
            <a:r>
              <a:rPr lang="en-US" sz="1350" dirty="0">
                <a:cs typeface="Times New Roman" panose="02020603050405020304" pitchFamily="18" charset="0"/>
              </a:rPr>
              <a:t>Brett Guthrie (R-KY) </a:t>
            </a:r>
            <a:r>
              <a:rPr lang="en-US" sz="1350" dirty="0" smtClean="0">
                <a:cs typeface="Times New Roman" panose="02020603050405020304" pitchFamily="18" charset="0"/>
              </a:rPr>
              <a:t> is Ranking </a:t>
            </a:r>
            <a:r>
              <a:rPr lang="en-US" sz="1350" dirty="0">
                <a:cs typeface="Times New Roman" panose="02020603050405020304" pitchFamily="18" charset="0"/>
              </a:rPr>
              <a:t>Member</a:t>
            </a:r>
          </a:p>
          <a:p>
            <a:pPr marL="342900" indent="-342900">
              <a:lnSpc>
                <a:spcPct val="150000"/>
              </a:lnSpc>
              <a:buFont typeface="Wingdings" panose="05000000000000000000" pitchFamily="2" charset="2"/>
              <a:buChar char="§"/>
              <a:defRPr/>
            </a:pPr>
            <a:r>
              <a:rPr lang="en-US" sz="2000" dirty="0">
                <a:cs typeface="Times New Roman" panose="02020603050405020304" pitchFamily="18" charset="0"/>
              </a:rPr>
              <a:t>AIM Higher Act instead of the PROSPER Act </a:t>
            </a:r>
          </a:p>
          <a:p>
            <a:pPr marL="342900" indent="-342900">
              <a:lnSpc>
                <a:spcPct val="150000"/>
              </a:lnSpc>
              <a:buFont typeface="Wingdings" panose="05000000000000000000" pitchFamily="2" charset="2"/>
              <a:buChar char="§"/>
              <a:defRPr/>
            </a:pPr>
            <a:r>
              <a:rPr lang="en-US" sz="2000" dirty="0">
                <a:cs typeface="Times New Roman" panose="02020603050405020304" pitchFamily="18" charset="0"/>
              </a:rPr>
              <a:t>Oversight, Oversight, Oversight</a:t>
            </a:r>
          </a:p>
        </p:txBody>
      </p:sp>
      <p:sp>
        <p:nvSpPr>
          <p:cNvPr id="16" name="Title 1">
            <a:extLst>
              <a:ext uri="{FF2B5EF4-FFF2-40B4-BE49-F238E27FC236}">
                <a16:creationId xmlns:a16="http://schemas.microsoft.com/office/drawing/2014/main" id="{E18B3D3B-5D32-254B-A06B-B1A85DAF96B8}"/>
              </a:ext>
            </a:extLst>
          </p:cNvPr>
          <p:cNvSpPr>
            <a:spLocks noGrp="1"/>
          </p:cNvSpPr>
          <p:nvPr>
            <p:ph type="title"/>
          </p:nvPr>
        </p:nvSpPr>
        <p:spPr/>
        <p:txBody>
          <a:bodyPr>
            <a:normAutofit/>
          </a:bodyPr>
          <a:lstStyle/>
          <a:p>
            <a:pPr eaLnBrk="1" hangingPunct="1"/>
            <a:r>
              <a:rPr lang="en-US" altLang="en-US" sz="4800" b="1" u="sng" dirty="0" smtClean="0">
                <a:latin typeface="+mn-lt"/>
                <a:ea typeface="Calibri" pitchFamily="34" charset="0"/>
                <a:cs typeface="Arial" panose="020B0604020202020204" pitchFamily="34" charset="0"/>
              </a:rPr>
              <a:t>House Remakes Committee</a:t>
            </a:r>
            <a:endParaRPr lang="en-US" altLang="en-US" sz="4800" b="1" u="sng" dirty="0">
              <a:latin typeface="+mn-lt"/>
              <a:ea typeface="Calibri" pitchFamily="34" charset="0"/>
              <a:cs typeface="Arial" panose="020B0604020202020204" pitchFamily="34" charset="0"/>
            </a:endParaRPr>
          </a:p>
        </p:txBody>
      </p:sp>
      <p:pic>
        <p:nvPicPr>
          <p:cNvPr id="17" name="Picture 2" descr="https://foxx.house.gov/UploadedPhotos/LowResolution/96b336b2-9cba-42cd-88b7-29fe063a1da7.jpg">
            <a:extLst>
              <a:ext uri="{FF2B5EF4-FFF2-40B4-BE49-F238E27FC236}">
                <a16:creationId xmlns:a16="http://schemas.microsoft.com/office/drawing/2014/main" id="{664116A6-6B65-9841-80BC-101C6FC4918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5496"/>
          <a:stretch>
            <a:fillRect/>
          </a:stretch>
        </p:blipFill>
        <p:spPr bwMode="auto">
          <a:xfrm>
            <a:off x="3276600" y="1860550"/>
            <a:ext cx="1066800" cy="152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4" descr="Rep. Scott's Official Portrait">
            <a:extLst>
              <a:ext uri="{FF2B5EF4-FFF2-40B4-BE49-F238E27FC236}">
                <a16:creationId xmlns:a16="http://schemas.microsoft.com/office/drawing/2014/main" id="{13400DE8-DD5B-AB44-856B-4EF0B0F0ADD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1881187"/>
            <a:ext cx="1017588" cy="153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95683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mn-lt"/>
              </a:rPr>
              <a:t>New Ds on Ed &amp; L</a:t>
            </a:r>
            <a:endParaRPr lang="en-US" sz="5400" b="1" dirty="0">
              <a:latin typeface="+mn-lt"/>
            </a:endParaRPr>
          </a:p>
        </p:txBody>
      </p:sp>
      <p:sp>
        <p:nvSpPr>
          <p:cNvPr id="3" name="Content Placeholder 2"/>
          <p:cNvSpPr>
            <a:spLocks noGrp="1"/>
          </p:cNvSpPr>
          <p:nvPr>
            <p:ph idx="1"/>
          </p:nvPr>
        </p:nvSpPr>
        <p:spPr>
          <a:xfrm>
            <a:off x="457200" y="1295400"/>
            <a:ext cx="8229600" cy="4786313"/>
          </a:xfrm>
        </p:spPr>
        <p:txBody>
          <a:bodyPr>
            <a:normAutofit fontScale="55000" lnSpcReduction="20000"/>
          </a:bodyPr>
          <a:lstStyle/>
          <a:p>
            <a:pPr marL="0" indent="0">
              <a:lnSpc>
                <a:spcPct val="120000"/>
              </a:lnSpc>
              <a:spcBef>
                <a:spcPts val="0"/>
              </a:spcBef>
              <a:buNone/>
            </a:pPr>
            <a:r>
              <a:rPr lang="en-US" b="1" dirty="0">
                <a:latin typeface="+mn-lt"/>
              </a:rPr>
              <a:t>The new Democratic Members of the Committee on Education and Labor are:</a:t>
            </a:r>
          </a:p>
          <a:p>
            <a:pPr marL="0">
              <a:lnSpc>
                <a:spcPct val="120000"/>
              </a:lnSpc>
              <a:spcBef>
                <a:spcPts val="0"/>
              </a:spcBef>
            </a:pPr>
            <a:r>
              <a:rPr lang="en-US" dirty="0" smtClean="0">
                <a:latin typeface="+mn-lt"/>
              </a:rPr>
              <a:t>Congressman Joaquin Castro (TX-20)</a:t>
            </a:r>
          </a:p>
          <a:p>
            <a:pPr marL="0">
              <a:lnSpc>
                <a:spcPct val="120000"/>
              </a:lnSpc>
              <a:spcBef>
                <a:spcPts val="0"/>
              </a:spcBef>
            </a:pPr>
            <a:r>
              <a:rPr lang="en-US" dirty="0" smtClean="0">
                <a:latin typeface="+mn-lt"/>
              </a:rPr>
              <a:t>Congressman </a:t>
            </a:r>
            <a:r>
              <a:rPr lang="en-US" dirty="0">
                <a:latin typeface="+mn-lt"/>
              </a:rPr>
              <a:t>Josh Harder (CA-10)</a:t>
            </a:r>
          </a:p>
          <a:p>
            <a:pPr marL="0">
              <a:lnSpc>
                <a:spcPct val="120000"/>
              </a:lnSpc>
              <a:spcBef>
                <a:spcPts val="0"/>
              </a:spcBef>
            </a:pPr>
            <a:r>
              <a:rPr lang="en-US" dirty="0" smtClean="0">
                <a:latin typeface="+mn-lt"/>
              </a:rPr>
              <a:t>Congresswoman </a:t>
            </a:r>
            <a:r>
              <a:rPr lang="en-US" dirty="0" err="1">
                <a:latin typeface="+mn-lt"/>
              </a:rPr>
              <a:t>Jahana</a:t>
            </a:r>
            <a:r>
              <a:rPr lang="en-US" dirty="0">
                <a:latin typeface="+mn-lt"/>
              </a:rPr>
              <a:t> Hayes (CT-05)</a:t>
            </a:r>
          </a:p>
          <a:p>
            <a:pPr marL="0">
              <a:lnSpc>
                <a:spcPct val="120000"/>
              </a:lnSpc>
              <a:spcBef>
                <a:spcPts val="0"/>
              </a:spcBef>
            </a:pPr>
            <a:r>
              <a:rPr lang="en-US" dirty="0" smtClean="0">
                <a:latin typeface="+mn-lt"/>
              </a:rPr>
              <a:t>Congresswoman </a:t>
            </a:r>
            <a:r>
              <a:rPr lang="en-US" dirty="0" err="1">
                <a:latin typeface="+mn-lt"/>
              </a:rPr>
              <a:t>Pramila</a:t>
            </a:r>
            <a:r>
              <a:rPr lang="en-US" dirty="0">
                <a:latin typeface="+mn-lt"/>
              </a:rPr>
              <a:t> </a:t>
            </a:r>
            <a:r>
              <a:rPr lang="en-US" dirty="0" err="1">
                <a:latin typeface="+mn-lt"/>
              </a:rPr>
              <a:t>Jayapal</a:t>
            </a:r>
            <a:r>
              <a:rPr lang="en-US" dirty="0">
                <a:latin typeface="+mn-lt"/>
              </a:rPr>
              <a:t> (WA-07)</a:t>
            </a:r>
          </a:p>
          <a:p>
            <a:pPr marL="0">
              <a:lnSpc>
                <a:spcPct val="120000"/>
              </a:lnSpc>
              <a:spcBef>
                <a:spcPts val="0"/>
              </a:spcBef>
            </a:pPr>
            <a:r>
              <a:rPr lang="en-US" dirty="0" smtClean="0">
                <a:latin typeface="+mn-lt"/>
              </a:rPr>
              <a:t>Congresswoman </a:t>
            </a:r>
            <a:r>
              <a:rPr lang="en-US" dirty="0">
                <a:latin typeface="+mn-lt"/>
              </a:rPr>
              <a:t>Susie Lee (NV-03)</a:t>
            </a:r>
          </a:p>
          <a:p>
            <a:pPr marL="0">
              <a:lnSpc>
                <a:spcPct val="120000"/>
              </a:lnSpc>
              <a:spcBef>
                <a:spcPts val="0"/>
              </a:spcBef>
            </a:pPr>
            <a:r>
              <a:rPr lang="en-US" dirty="0" smtClean="0">
                <a:latin typeface="+mn-lt"/>
              </a:rPr>
              <a:t>Congressman </a:t>
            </a:r>
            <a:r>
              <a:rPr lang="en-US" dirty="0">
                <a:latin typeface="+mn-lt"/>
              </a:rPr>
              <a:t>Andy Levin (MI-09)</a:t>
            </a:r>
          </a:p>
          <a:p>
            <a:pPr marL="0">
              <a:lnSpc>
                <a:spcPct val="120000"/>
              </a:lnSpc>
              <a:spcBef>
                <a:spcPts val="0"/>
              </a:spcBef>
            </a:pPr>
            <a:r>
              <a:rPr lang="en-US" dirty="0" smtClean="0">
                <a:latin typeface="+mn-lt"/>
              </a:rPr>
              <a:t>Congresswoman </a:t>
            </a:r>
            <a:r>
              <a:rPr lang="en-US" dirty="0">
                <a:latin typeface="+mn-lt"/>
              </a:rPr>
              <a:t>Lucy </a:t>
            </a:r>
            <a:r>
              <a:rPr lang="en-US" dirty="0" err="1">
                <a:latin typeface="+mn-lt"/>
              </a:rPr>
              <a:t>McBath</a:t>
            </a:r>
            <a:r>
              <a:rPr lang="en-US" dirty="0">
                <a:latin typeface="+mn-lt"/>
              </a:rPr>
              <a:t> (GA-06)</a:t>
            </a:r>
          </a:p>
          <a:p>
            <a:pPr marL="0">
              <a:lnSpc>
                <a:spcPct val="120000"/>
              </a:lnSpc>
              <a:spcBef>
                <a:spcPts val="0"/>
              </a:spcBef>
            </a:pPr>
            <a:r>
              <a:rPr lang="en-US" dirty="0" smtClean="0">
                <a:latin typeface="+mn-lt"/>
              </a:rPr>
              <a:t>Congressman </a:t>
            </a:r>
            <a:r>
              <a:rPr lang="en-US" dirty="0">
                <a:latin typeface="+mn-lt"/>
              </a:rPr>
              <a:t>Joe </a:t>
            </a:r>
            <a:r>
              <a:rPr lang="en-US" dirty="0" err="1">
                <a:latin typeface="+mn-lt"/>
              </a:rPr>
              <a:t>Morelle</a:t>
            </a:r>
            <a:r>
              <a:rPr lang="en-US" dirty="0">
                <a:latin typeface="+mn-lt"/>
              </a:rPr>
              <a:t> (NY-25)</a:t>
            </a:r>
          </a:p>
          <a:p>
            <a:pPr marL="0">
              <a:lnSpc>
                <a:spcPct val="120000"/>
              </a:lnSpc>
              <a:spcBef>
                <a:spcPts val="0"/>
              </a:spcBef>
            </a:pPr>
            <a:r>
              <a:rPr lang="en-US" dirty="0" smtClean="0">
                <a:latin typeface="+mn-lt"/>
              </a:rPr>
              <a:t>Congresswoman </a:t>
            </a:r>
            <a:r>
              <a:rPr lang="en-US" dirty="0" err="1">
                <a:latin typeface="+mn-lt"/>
              </a:rPr>
              <a:t>Ilhan</a:t>
            </a:r>
            <a:r>
              <a:rPr lang="en-US" dirty="0">
                <a:latin typeface="+mn-lt"/>
              </a:rPr>
              <a:t> Omar (MN-05)</a:t>
            </a:r>
          </a:p>
          <a:p>
            <a:pPr marL="0">
              <a:lnSpc>
                <a:spcPct val="120000"/>
              </a:lnSpc>
              <a:spcBef>
                <a:spcPts val="0"/>
              </a:spcBef>
            </a:pPr>
            <a:r>
              <a:rPr lang="en-US" dirty="0" smtClean="0">
                <a:latin typeface="+mn-lt"/>
              </a:rPr>
              <a:t>Congresswoman </a:t>
            </a:r>
            <a:r>
              <a:rPr lang="en-US" dirty="0">
                <a:latin typeface="+mn-lt"/>
              </a:rPr>
              <a:t>Kim </a:t>
            </a:r>
            <a:r>
              <a:rPr lang="en-US" dirty="0" err="1">
                <a:latin typeface="+mn-lt"/>
              </a:rPr>
              <a:t>Schrier</a:t>
            </a:r>
            <a:r>
              <a:rPr lang="en-US" dirty="0">
                <a:latin typeface="+mn-lt"/>
              </a:rPr>
              <a:t> (WA-08)</a:t>
            </a:r>
          </a:p>
          <a:p>
            <a:pPr marL="0">
              <a:lnSpc>
                <a:spcPct val="120000"/>
              </a:lnSpc>
              <a:spcBef>
                <a:spcPts val="0"/>
              </a:spcBef>
            </a:pPr>
            <a:r>
              <a:rPr lang="en-US" dirty="0" smtClean="0">
                <a:latin typeface="+mn-lt"/>
              </a:rPr>
              <a:t>Congresswoman </a:t>
            </a:r>
            <a:r>
              <a:rPr lang="en-US" dirty="0">
                <a:latin typeface="+mn-lt"/>
              </a:rPr>
              <a:t>Donna Shalala (FL-27)</a:t>
            </a:r>
          </a:p>
          <a:p>
            <a:pPr marL="0">
              <a:lnSpc>
                <a:spcPct val="120000"/>
              </a:lnSpc>
              <a:spcBef>
                <a:spcPts val="0"/>
              </a:spcBef>
            </a:pPr>
            <a:r>
              <a:rPr lang="en-US" dirty="0" smtClean="0">
                <a:latin typeface="+mn-lt"/>
              </a:rPr>
              <a:t>Congresswoman </a:t>
            </a:r>
            <a:r>
              <a:rPr lang="en-US" dirty="0">
                <a:latin typeface="+mn-lt"/>
              </a:rPr>
              <a:t>Haley Stevens (MI-11)</a:t>
            </a:r>
          </a:p>
          <a:p>
            <a:pPr marL="0">
              <a:lnSpc>
                <a:spcPct val="120000"/>
              </a:lnSpc>
              <a:spcBef>
                <a:spcPts val="0"/>
              </a:spcBef>
            </a:pPr>
            <a:r>
              <a:rPr lang="en-US" dirty="0" smtClean="0">
                <a:latin typeface="+mn-lt"/>
              </a:rPr>
              <a:t>Congressman </a:t>
            </a:r>
            <a:r>
              <a:rPr lang="en-US" dirty="0">
                <a:latin typeface="+mn-lt"/>
              </a:rPr>
              <a:t>David </a:t>
            </a:r>
            <a:r>
              <a:rPr lang="en-US" dirty="0" err="1">
                <a:latin typeface="+mn-lt"/>
              </a:rPr>
              <a:t>Trone</a:t>
            </a:r>
            <a:r>
              <a:rPr lang="en-US" dirty="0">
                <a:latin typeface="+mn-lt"/>
              </a:rPr>
              <a:t> (MD-06)</a:t>
            </a:r>
          </a:p>
          <a:p>
            <a:pPr marL="0">
              <a:lnSpc>
                <a:spcPct val="120000"/>
              </a:lnSpc>
              <a:spcBef>
                <a:spcPts val="0"/>
              </a:spcBef>
            </a:pPr>
            <a:r>
              <a:rPr lang="en-US" dirty="0" smtClean="0">
                <a:latin typeface="+mn-lt"/>
              </a:rPr>
              <a:t>Congresswoman </a:t>
            </a:r>
            <a:r>
              <a:rPr lang="en-US" dirty="0">
                <a:latin typeface="+mn-lt"/>
              </a:rPr>
              <a:t>Lauren Underwood (IL-14)</a:t>
            </a:r>
          </a:p>
          <a:p>
            <a:pPr marL="0">
              <a:lnSpc>
                <a:spcPct val="120000"/>
              </a:lnSpc>
              <a:spcBef>
                <a:spcPts val="0"/>
              </a:spcBef>
            </a:pPr>
            <a:r>
              <a:rPr lang="en-US" dirty="0" smtClean="0">
                <a:latin typeface="+mn-lt"/>
              </a:rPr>
              <a:t>Congresswoman </a:t>
            </a:r>
            <a:r>
              <a:rPr lang="en-US" dirty="0">
                <a:latin typeface="+mn-lt"/>
              </a:rPr>
              <a:t>Susan Wild (PA-07)</a:t>
            </a:r>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7</a:t>
            </a:fld>
            <a:endParaRPr lang="en-US" dirty="0">
              <a:solidFill>
                <a:prstClr val="white"/>
              </a:solidFill>
            </a:endParaRPr>
          </a:p>
        </p:txBody>
      </p:sp>
      <p:cxnSp>
        <p:nvCxnSpPr>
          <p:cNvPr id="5" name="Straight Connector 4"/>
          <p:cNvCxnSpPr/>
          <p:nvPr/>
        </p:nvCxnSpPr>
        <p:spPr>
          <a:xfrm>
            <a:off x="457200" y="1143000"/>
            <a:ext cx="6858000" cy="0"/>
          </a:xfrm>
          <a:prstGeom prst="line">
            <a:avLst/>
          </a:prstGeom>
          <a:ln w="38100">
            <a:solidFill>
              <a:srgbClr val="42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10897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5400" b="1" dirty="0" smtClean="0">
                <a:latin typeface="+mn-lt"/>
              </a:rPr>
              <a:t>Rs Ed &amp; Labor Members</a:t>
            </a:r>
            <a:endParaRPr lang="en-US" sz="5400" b="1" dirty="0">
              <a:latin typeface="+mn-lt"/>
            </a:endParaRPr>
          </a:p>
        </p:txBody>
      </p:sp>
      <p:sp>
        <p:nvSpPr>
          <p:cNvPr id="4" name="Slide Number Placeholder 3"/>
          <p:cNvSpPr>
            <a:spLocks noGrp="1"/>
          </p:cNvSpPr>
          <p:nvPr>
            <p:ph type="sldNum" sz="quarter" idx="12"/>
          </p:nvPr>
        </p:nvSpPr>
        <p:spPr/>
        <p:txBody>
          <a:bodyPr/>
          <a:lstStyle/>
          <a:p>
            <a:fld id="{5C99F7B6-B6AC-4726-9291-5960819B7215}" type="slidenum">
              <a:rPr lang="en-US" smtClean="0">
                <a:solidFill>
                  <a:prstClr val="white"/>
                </a:solidFill>
              </a:rPr>
              <a:pPr/>
              <a:t>8</a:t>
            </a:fld>
            <a:endParaRPr lang="en-US" dirty="0">
              <a:solidFill>
                <a:prstClr val="white"/>
              </a:solidFill>
            </a:endParaRPr>
          </a:p>
        </p:txBody>
      </p:sp>
      <p:sp>
        <p:nvSpPr>
          <p:cNvPr id="6" name="Content Placeholder 5"/>
          <p:cNvSpPr>
            <a:spLocks noGrp="1"/>
          </p:cNvSpPr>
          <p:nvPr>
            <p:ph sz="half" idx="4294967295"/>
          </p:nvPr>
        </p:nvSpPr>
        <p:spPr>
          <a:xfrm>
            <a:off x="914400" y="1417638"/>
            <a:ext cx="6400800" cy="4525963"/>
          </a:xfrm>
        </p:spPr>
        <p:txBody>
          <a:bodyPr>
            <a:normAutofit fontScale="77500" lnSpcReduction="20000"/>
          </a:bodyPr>
          <a:lstStyle/>
          <a:p>
            <a:pPr marL="0" indent="0">
              <a:buNone/>
            </a:pPr>
            <a:r>
              <a:rPr lang="en-US" b="1" dirty="0"/>
              <a:t>New Republican Members:</a:t>
            </a:r>
          </a:p>
          <a:p>
            <a:r>
              <a:rPr lang="en-US" dirty="0"/>
              <a:t>Rep. Mark Walker, North Carolina</a:t>
            </a:r>
          </a:p>
          <a:p>
            <a:r>
              <a:rPr lang="en-US" dirty="0"/>
              <a:t>Rep. James Comer, Kentucky</a:t>
            </a:r>
          </a:p>
          <a:p>
            <a:r>
              <a:rPr lang="en-US" dirty="0"/>
              <a:t>Rep. Ben Cline, Virginia</a:t>
            </a:r>
          </a:p>
          <a:p>
            <a:r>
              <a:rPr lang="en-US" dirty="0"/>
              <a:t>Rep. Russ Fulcher, Idaho</a:t>
            </a:r>
          </a:p>
          <a:p>
            <a:r>
              <a:rPr lang="en-US" dirty="0"/>
              <a:t>Rep. Van Taylor, Texas</a:t>
            </a:r>
          </a:p>
          <a:p>
            <a:r>
              <a:rPr lang="en-US" dirty="0"/>
              <a:t>Rep. Steve Watkins, Kansas</a:t>
            </a:r>
          </a:p>
          <a:p>
            <a:r>
              <a:rPr lang="en-US" dirty="0"/>
              <a:t>Rep. Ron Wright, Texas</a:t>
            </a:r>
          </a:p>
          <a:p>
            <a:r>
              <a:rPr lang="en-US" dirty="0"/>
              <a:t>Rep. Dan </a:t>
            </a:r>
            <a:r>
              <a:rPr lang="en-US" dirty="0" err="1"/>
              <a:t>Meuser</a:t>
            </a:r>
            <a:r>
              <a:rPr lang="en-US" dirty="0"/>
              <a:t>, Pennsylvania</a:t>
            </a:r>
          </a:p>
          <a:p>
            <a:r>
              <a:rPr lang="en-US" dirty="0"/>
              <a:t>Rep. William Timmons, South Carolina</a:t>
            </a:r>
          </a:p>
          <a:p>
            <a:r>
              <a:rPr lang="en-US" dirty="0"/>
              <a:t>Rep. Dusty Johnson, South Dakota</a:t>
            </a:r>
          </a:p>
          <a:p>
            <a:endParaRPr lang="en-US" dirty="0"/>
          </a:p>
          <a:p>
            <a:endParaRPr lang="en-US" dirty="0"/>
          </a:p>
        </p:txBody>
      </p:sp>
      <p:cxnSp>
        <p:nvCxnSpPr>
          <p:cNvPr id="7" name="Straight Connector 6"/>
          <p:cNvCxnSpPr/>
          <p:nvPr/>
        </p:nvCxnSpPr>
        <p:spPr>
          <a:xfrm>
            <a:off x="457200" y="1143000"/>
            <a:ext cx="6858000" cy="0"/>
          </a:xfrm>
          <a:prstGeom prst="line">
            <a:avLst/>
          </a:prstGeom>
          <a:ln w="38100">
            <a:solidFill>
              <a:srgbClr val="42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13809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cs typeface="Arial" panose="020B0604020202020204" pitchFamily="34" charset="0"/>
              </a:rPr>
              <a:t>Senate: Pretty Much the Same</a:t>
            </a:r>
            <a:endParaRPr lang="en-US" b="1" dirty="0">
              <a:latin typeface="+mn-lt"/>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mn-lt"/>
                <a:cs typeface="Arial" panose="020B0604020202020204" pitchFamily="34" charset="0"/>
              </a:rPr>
              <a:t>Republicans </a:t>
            </a:r>
            <a:r>
              <a:rPr lang="en-US" dirty="0">
                <a:latin typeface="+mn-lt"/>
                <a:cs typeface="Arial" panose="020B0604020202020204" pitchFamily="34" charset="0"/>
              </a:rPr>
              <a:t>gained seats but </a:t>
            </a:r>
            <a:r>
              <a:rPr lang="en-US" dirty="0" smtClean="0">
                <a:latin typeface="+mn-lt"/>
                <a:cs typeface="Arial" panose="020B0604020202020204" pitchFamily="34" charset="0"/>
              </a:rPr>
              <a:t>Democrats </a:t>
            </a:r>
            <a:r>
              <a:rPr lang="en-US" dirty="0">
                <a:latin typeface="+mn-lt"/>
                <a:cs typeface="Arial" panose="020B0604020202020204" pitchFamily="34" charset="0"/>
              </a:rPr>
              <a:t>were </a:t>
            </a:r>
            <a:r>
              <a:rPr lang="en-US" dirty="0" smtClean="0">
                <a:latin typeface="+mn-lt"/>
                <a:cs typeface="Arial" panose="020B0604020202020204" pitchFamily="34" charset="0"/>
              </a:rPr>
              <a:t>defending many more</a:t>
            </a:r>
            <a:endParaRPr lang="en-US" dirty="0">
              <a:latin typeface="+mn-lt"/>
              <a:cs typeface="Arial" panose="020B0604020202020204" pitchFamily="34" charset="0"/>
            </a:endParaRPr>
          </a:p>
          <a:p>
            <a:r>
              <a:rPr lang="en-US" dirty="0">
                <a:latin typeface="+mn-lt"/>
                <a:cs typeface="Arial" panose="020B0604020202020204" pitchFamily="34" charset="0"/>
              </a:rPr>
              <a:t>53 Republicans – Lost 2 Seats, Flipped 4 Seats</a:t>
            </a:r>
          </a:p>
          <a:p>
            <a:r>
              <a:rPr lang="en-US" dirty="0" smtClean="0">
                <a:latin typeface="+mn-lt"/>
                <a:cs typeface="Arial" panose="020B0604020202020204" pitchFamily="34" charset="0"/>
              </a:rPr>
              <a:t>47 </a:t>
            </a:r>
            <a:r>
              <a:rPr lang="en-US" dirty="0">
                <a:latin typeface="+mn-lt"/>
                <a:cs typeface="Arial" panose="020B0604020202020204" pitchFamily="34" charset="0"/>
              </a:rPr>
              <a:t>Democrats – Lost 4 Seats, Flipped 2 </a:t>
            </a:r>
            <a:r>
              <a:rPr lang="en-US" dirty="0" smtClean="0">
                <a:latin typeface="+mn-lt"/>
                <a:cs typeface="Arial" panose="020B0604020202020204" pitchFamily="34" charset="0"/>
              </a:rPr>
              <a:t>Seats</a:t>
            </a:r>
          </a:p>
          <a:p>
            <a:pPr lvl="1"/>
            <a:r>
              <a:rPr lang="en-US" dirty="0" smtClean="0">
                <a:latin typeface="+mn-lt"/>
                <a:cs typeface="Arial" panose="020B0604020202020204" pitchFamily="34" charset="0"/>
              </a:rPr>
              <a:t>States </a:t>
            </a:r>
            <a:r>
              <a:rPr lang="en-US" dirty="0">
                <a:latin typeface="+mn-lt"/>
                <a:cs typeface="Arial" panose="020B0604020202020204" pitchFamily="34" charset="0"/>
              </a:rPr>
              <a:t>that flipped: Florida, Missouri, Indiana, </a:t>
            </a:r>
            <a:br>
              <a:rPr lang="en-US" dirty="0">
                <a:latin typeface="+mn-lt"/>
                <a:cs typeface="Arial" panose="020B0604020202020204" pitchFamily="34" charset="0"/>
              </a:rPr>
            </a:br>
            <a:r>
              <a:rPr lang="en-US" dirty="0">
                <a:latin typeface="+mn-lt"/>
                <a:cs typeface="Arial" panose="020B0604020202020204" pitchFamily="34" charset="0"/>
              </a:rPr>
              <a:t>	</a:t>
            </a:r>
            <a:r>
              <a:rPr lang="en-US" dirty="0" smtClean="0">
                <a:latin typeface="+mn-lt"/>
                <a:cs typeface="Arial" panose="020B0604020202020204" pitchFamily="34" charset="0"/>
              </a:rPr>
              <a:t>North </a:t>
            </a:r>
            <a:r>
              <a:rPr lang="en-US" dirty="0">
                <a:latin typeface="+mn-lt"/>
                <a:cs typeface="Arial" panose="020B0604020202020204" pitchFamily="34" charset="0"/>
              </a:rPr>
              <a:t>Dakota, Nevada, &amp; </a:t>
            </a:r>
            <a:r>
              <a:rPr lang="en-US" dirty="0" smtClean="0">
                <a:latin typeface="+mn-lt"/>
                <a:cs typeface="Arial" panose="020B0604020202020204" pitchFamily="34" charset="0"/>
              </a:rPr>
              <a:t>Arizona</a:t>
            </a:r>
          </a:p>
          <a:p>
            <a:r>
              <a:rPr lang="en-US" dirty="0" smtClean="0">
                <a:latin typeface="+mn-lt"/>
                <a:cs typeface="Arial" panose="020B0604020202020204" pitchFamily="34" charset="0"/>
              </a:rPr>
              <a:t>Democrats </a:t>
            </a:r>
            <a:r>
              <a:rPr lang="en-US" dirty="0">
                <a:latin typeface="+mn-lt"/>
                <a:cs typeface="Arial" panose="020B0604020202020204" pitchFamily="34" charset="0"/>
              </a:rPr>
              <a:t>lost </a:t>
            </a:r>
            <a:r>
              <a:rPr lang="en-US" dirty="0" smtClean="0">
                <a:latin typeface="+mn-lt"/>
                <a:cs typeface="Arial" panose="020B0604020202020204" pitchFamily="34" charset="0"/>
              </a:rPr>
              <a:t>in </a:t>
            </a:r>
            <a:r>
              <a:rPr lang="en-US" dirty="0">
                <a:latin typeface="+mn-lt"/>
                <a:cs typeface="Arial" panose="020B0604020202020204" pitchFamily="34" charset="0"/>
              </a:rPr>
              <a:t>places where President Trump was popular but managed to </a:t>
            </a:r>
            <a:r>
              <a:rPr lang="en-US" dirty="0" smtClean="0">
                <a:latin typeface="+mn-lt"/>
                <a:cs typeface="Arial" panose="020B0604020202020204" pitchFamily="34" charset="0"/>
              </a:rPr>
              <a:t>blunt their losses by winning in West Virginia, Wisconsin</a:t>
            </a:r>
            <a:endParaRPr lang="en-US" dirty="0">
              <a:latin typeface="+mn-lt"/>
              <a:cs typeface="Arial" panose="020B0604020202020204" pitchFamily="34" charset="0"/>
            </a:endParaRPr>
          </a:p>
          <a:p>
            <a:r>
              <a:rPr lang="en-US" dirty="0" smtClean="0">
                <a:latin typeface="+mn-lt"/>
                <a:cs typeface="Arial" panose="020B0604020202020204" pitchFamily="34" charset="0"/>
              </a:rPr>
              <a:t>More </a:t>
            </a:r>
            <a:r>
              <a:rPr lang="en-US" dirty="0">
                <a:latin typeface="+mn-lt"/>
                <a:cs typeface="Arial" panose="020B0604020202020204" pitchFamily="34" charset="0"/>
              </a:rPr>
              <a:t>breathing room for nominations</a:t>
            </a:r>
          </a:p>
          <a:p>
            <a:pPr marL="457200" lvl="1" indent="0">
              <a:buNone/>
            </a:pPr>
            <a:endParaRPr lang="en-US" sz="2800" dirty="0">
              <a:latin typeface="Arial" panose="020B0604020202020204" pitchFamily="34" charset="0"/>
              <a:cs typeface="Arial" panose="020B0604020202020204" pitchFamily="34" charset="0"/>
            </a:endParaRPr>
          </a:p>
          <a:p>
            <a:pPr marL="457200" lvl="1" indent="0">
              <a:buNone/>
            </a:pPr>
            <a:endParaRPr lang="en-US" sz="3200" dirty="0">
              <a:latin typeface="Arial" panose="020B0604020202020204" pitchFamily="34" charset="0"/>
              <a:cs typeface="Arial" panose="020B0604020202020204" pitchFamily="34" charset="0"/>
            </a:endParaRPr>
          </a:p>
          <a:p>
            <a:pPr lvl="1"/>
            <a:endParaRPr lang="en-US" sz="3200" dirty="0">
              <a:latin typeface="Arial" panose="020B0604020202020204" pitchFamily="34" charset="0"/>
              <a:cs typeface="Arial" panose="020B0604020202020204" pitchFamily="34" charset="0"/>
            </a:endParaRPr>
          </a:p>
          <a:p>
            <a:pPr lvl="1"/>
            <a:endParaRPr lang="en-US" sz="3200" dirty="0">
              <a:solidFill>
                <a:schemeClr val="tx1"/>
              </a:solidFill>
              <a:latin typeface="Arial" panose="020B0604020202020204" pitchFamily="34" charset="0"/>
              <a:cs typeface="Arial" panose="020B0604020202020204" pitchFamily="34" charset="0"/>
            </a:endParaRPr>
          </a:p>
        </p:txBody>
      </p:sp>
      <p:cxnSp>
        <p:nvCxnSpPr>
          <p:cNvPr id="4" name="Straight Connector 3"/>
          <p:cNvCxnSpPr/>
          <p:nvPr/>
        </p:nvCxnSpPr>
        <p:spPr>
          <a:xfrm>
            <a:off x="457200" y="1143000"/>
            <a:ext cx="6858000" cy="0"/>
          </a:xfrm>
          <a:prstGeom prst="line">
            <a:avLst/>
          </a:prstGeom>
          <a:ln w="38100">
            <a:solidFill>
              <a:srgbClr val="42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609672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5865</TotalTime>
  <Words>3255</Words>
  <Application>Microsoft Office PowerPoint</Application>
  <PresentationFormat>On-screen Show (4:3)</PresentationFormat>
  <Paragraphs>448</Paragraphs>
  <Slides>43</Slides>
  <Notes>26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43</vt:i4>
      </vt:variant>
    </vt:vector>
  </HeadingPairs>
  <TitlesOfParts>
    <vt:vector size="55" baseType="lpstr">
      <vt:lpstr>MS PGothic</vt:lpstr>
      <vt:lpstr>Arial</vt:lpstr>
      <vt:lpstr>Arial Unicode MS</vt:lpstr>
      <vt:lpstr>Book Antiqua</vt:lpstr>
      <vt:lpstr>Calibri</vt:lpstr>
      <vt:lpstr>Cambria Math</vt:lpstr>
      <vt:lpstr>Palatino Linotype</vt:lpstr>
      <vt:lpstr>Shruti</vt:lpstr>
      <vt:lpstr>Times New Roman</vt:lpstr>
      <vt:lpstr>Wingdings</vt:lpstr>
      <vt:lpstr>Office Theme</vt:lpstr>
      <vt:lpstr>1_Office Theme</vt:lpstr>
      <vt:lpstr>Legislative and Regulatory Issues From Washington PacWest SFS Conference</vt:lpstr>
      <vt:lpstr>Legal Disclaimer</vt:lpstr>
      <vt:lpstr> </vt:lpstr>
      <vt:lpstr>The 116th Congress</vt:lpstr>
      <vt:lpstr>House: Impact Election</vt:lpstr>
      <vt:lpstr>House Remakes Committee</vt:lpstr>
      <vt:lpstr>New Ds on Ed &amp; L</vt:lpstr>
      <vt:lpstr>Rs Ed &amp; Labor Members</vt:lpstr>
      <vt:lpstr>Senate: Pretty Much the Same</vt:lpstr>
      <vt:lpstr>Key People In Senate </vt:lpstr>
      <vt:lpstr>Budget and Appropriations</vt:lpstr>
      <vt:lpstr>President’s FY 2020 Requests</vt:lpstr>
      <vt:lpstr>HEA Reauthorization</vt:lpstr>
      <vt:lpstr>House R’s: PROSPER Act</vt:lpstr>
      <vt:lpstr>House D’s: Aim Higher Act</vt:lpstr>
      <vt:lpstr>Perkins Access, Retention and Completion (ARC) Loan </vt:lpstr>
      <vt:lpstr>PowerPoint Presentation</vt:lpstr>
      <vt:lpstr>Administrative Cost Allowance </vt:lpstr>
      <vt:lpstr>PowerPoint Presentation</vt:lpstr>
      <vt:lpstr>PowerPoint Presentation</vt:lpstr>
      <vt:lpstr>7 Reasons to Continue Servicing….</vt:lpstr>
      <vt:lpstr>PowerPoint Presentation</vt:lpstr>
      <vt:lpstr>Perkins Related Guidance on IFAP</vt:lpstr>
      <vt:lpstr>FISAP Guide Update</vt:lpstr>
      <vt:lpstr>PowerPoint Presentation</vt:lpstr>
      <vt:lpstr>PowerPoint Presentation</vt:lpstr>
      <vt:lpstr>PowerPoint Presentation</vt:lpstr>
      <vt:lpstr>PowerPoint Presentation</vt:lpstr>
      <vt:lpstr>October 4, 2018: Perkins Administrative Responsibilities &amp; Reporting Requirements</vt:lpstr>
      <vt:lpstr>January 11, 2019: Revised Perkins Assignment Form Now Available</vt:lpstr>
      <vt:lpstr>PowerPoint Presentation</vt:lpstr>
      <vt:lpstr>Department of ED -- FSA</vt:lpstr>
      <vt:lpstr>Higher Education Policy People</vt:lpstr>
      <vt:lpstr>Defense to Repayment Rules</vt:lpstr>
      <vt:lpstr>CFPB Collection Rule Revisions</vt:lpstr>
      <vt:lpstr>TCPA: FCC Debates What to Do</vt:lpstr>
      <vt:lpstr>TCPA Regulatory Issues</vt:lpstr>
      <vt:lpstr>Cyber Security</vt:lpstr>
      <vt:lpstr>HEA, TCPA, FDCPA, DTR, GLBA</vt:lpstr>
      <vt:lpstr>Become a Member of COHEAO</vt:lpstr>
      <vt:lpstr>COHEAO Fall Workshop</vt:lpstr>
      <vt:lpstr>Contact Information</vt:lpstr>
      <vt:lpstr>PowerPoint Presentation</vt:lpstr>
    </vt:vector>
  </TitlesOfParts>
  <Company>ConServe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Wadsworth III, Harrison M.</cp:lastModifiedBy>
  <cp:revision>352</cp:revision>
  <cp:lastPrinted>2018-02-23T22:08:51Z</cp:lastPrinted>
  <dcterms:created xsi:type="dcterms:W3CDTF">2015-07-21T18:18:37Z</dcterms:created>
  <dcterms:modified xsi:type="dcterms:W3CDTF">2019-05-14T22:31:29Z</dcterms:modified>
</cp:coreProperties>
</file>