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309" r:id="rId3"/>
    <p:sldId id="275" r:id="rId4"/>
    <p:sldId id="287" r:id="rId5"/>
    <p:sldId id="312" r:id="rId6"/>
    <p:sldId id="311" r:id="rId7"/>
    <p:sldId id="304" r:id="rId8"/>
    <p:sldId id="295" r:id="rId9"/>
    <p:sldId id="296" r:id="rId10"/>
    <p:sldId id="297" r:id="rId11"/>
    <p:sldId id="298" r:id="rId12"/>
    <p:sldId id="313" r:id="rId13"/>
    <p:sldId id="314" r:id="rId14"/>
    <p:sldId id="265" r:id="rId15"/>
    <p:sldId id="299" r:id="rId16"/>
    <p:sldId id="301" r:id="rId17"/>
    <p:sldId id="300" r:id="rId18"/>
    <p:sldId id="302" r:id="rId19"/>
    <p:sldId id="303" r:id="rId20"/>
    <p:sldId id="315" r:id="rId21"/>
    <p:sldId id="278" r:id="rId22"/>
    <p:sldId id="279" r:id="rId23"/>
    <p:sldId id="259" r:id="rId24"/>
    <p:sldId id="269" r:id="rId25"/>
    <p:sldId id="267" r:id="rId26"/>
    <p:sldId id="268" r:id="rId27"/>
    <p:sldId id="276" r:id="rId28"/>
    <p:sldId id="260" r:id="rId29"/>
    <p:sldId id="271" r:id="rId30"/>
    <p:sldId id="270" r:id="rId31"/>
    <p:sldId id="308" r:id="rId32"/>
    <p:sldId id="31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4E7"/>
    <a:srgbClr val="AD8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5593" autoAdjust="0"/>
  </p:normalViewPr>
  <p:slideViewPr>
    <p:cSldViewPr snapToGrid="0">
      <p:cViewPr varScale="1">
        <p:scale>
          <a:sx n="112" d="100"/>
          <a:sy n="112" d="100"/>
        </p:scale>
        <p:origin x="16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82AD4-3E0D-429C-9865-DF7F68829A1B}" type="datetimeFigureOut">
              <a:rPr lang="en-US" smtClean="0"/>
              <a:t>5/1/2017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F537F-EC63-4A12-90D1-2F2794211AC8}" type="slidenum">
              <a:rPr lang="en-US" smtClean="0"/>
              <a:t>‹#›</a:t>
            </a:fld>
            <a:endParaRPr lang="en-US"/>
          </a:p>
        </p:txBody>
      </p:sp>
    </p:spTree>
    <p:extLst>
      <p:ext uri="{BB962C8B-B14F-4D97-AF65-F5344CB8AC3E}">
        <p14:creationId xmlns:p14="http://schemas.microsoft.com/office/powerpoint/2010/main" val="229402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Dividing this up into 2 sections,</a:t>
            </a:r>
            <a:r>
              <a:rPr lang="en-US" baseline="0" dirty="0"/>
              <a:t> compliance and performance because you can’t have one without the other.  You can try, but you won’t be in business very long if you do.</a:t>
            </a:r>
            <a:endParaRPr lang="en-US" dirty="0"/>
          </a:p>
        </p:txBody>
      </p:sp>
      <p:sp>
        <p:nvSpPr>
          <p:cNvPr id="4" name="Slide Number Placeholder 3"/>
          <p:cNvSpPr>
            <a:spLocks noGrp="1"/>
          </p:cNvSpPr>
          <p:nvPr>
            <p:ph type="sldNum" sz="quarter" idx="10"/>
          </p:nvPr>
        </p:nvSpPr>
        <p:spPr/>
        <p:txBody>
          <a:bodyPr/>
          <a:lstStyle/>
          <a:p>
            <a:fld id="{70DF537F-EC63-4A12-90D1-2F2794211AC8}" type="slidenum">
              <a:rPr lang="en-US" smtClean="0"/>
              <a:t>1</a:t>
            </a:fld>
            <a:endParaRPr lang="en-US"/>
          </a:p>
        </p:txBody>
      </p:sp>
    </p:spTree>
    <p:extLst>
      <p:ext uri="{BB962C8B-B14F-4D97-AF65-F5344CB8AC3E}">
        <p14:creationId xmlns:p14="http://schemas.microsoft.com/office/powerpoint/2010/main" val="377212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F537F-EC63-4A12-90D1-2F2794211AC8}" type="slidenum">
              <a:rPr lang="en-US" smtClean="0"/>
              <a:t>3</a:t>
            </a:fld>
            <a:endParaRPr lang="en-US"/>
          </a:p>
        </p:txBody>
      </p:sp>
    </p:spTree>
    <p:extLst>
      <p:ext uri="{BB962C8B-B14F-4D97-AF65-F5344CB8AC3E}">
        <p14:creationId xmlns:p14="http://schemas.microsoft.com/office/powerpoint/2010/main" val="131761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F537F-EC63-4A12-90D1-2F2794211AC8}" type="slidenum">
              <a:rPr lang="en-US" smtClean="0"/>
              <a:t>17</a:t>
            </a:fld>
            <a:endParaRPr lang="en-US"/>
          </a:p>
        </p:txBody>
      </p:sp>
    </p:spTree>
    <p:extLst>
      <p:ext uri="{BB962C8B-B14F-4D97-AF65-F5344CB8AC3E}">
        <p14:creationId xmlns:p14="http://schemas.microsoft.com/office/powerpoint/2010/main" val="196216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F537F-EC63-4A12-90D1-2F2794211AC8}" type="slidenum">
              <a:rPr lang="en-US" smtClean="0"/>
              <a:t>29</a:t>
            </a:fld>
            <a:endParaRPr lang="en-US"/>
          </a:p>
        </p:txBody>
      </p:sp>
    </p:spTree>
    <p:extLst>
      <p:ext uri="{BB962C8B-B14F-4D97-AF65-F5344CB8AC3E}">
        <p14:creationId xmlns:p14="http://schemas.microsoft.com/office/powerpoint/2010/main" val="359670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1A7A4D-F664-467C-91F8-DCCB3D751BD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326180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A7A4D-F664-467C-91F8-DCCB3D751BD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184962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A7A4D-F664-467C-91F8-DCCB3D751BD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275574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A7A4D-F664-467C-91F8-DCCB3D751BD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323012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1A7A4D-F664-467C-91F8-DCCB3D751BD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427961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1A7A4D-F664-467C-91F8-DCCB3D751BDC}"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155411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1A7A4D-F664-467C-91F8-DCCB3D751BDC}"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169127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1A7A4D-F664-467C-91F8-DCCB3D751BDC}"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253125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A7A4D-F664-467C-91F8-DCCB3D751BDC}"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226049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A7A4D-F664-467C-91F8-DCCB3D751BDC}"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346086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A7A4D-F664-467C-91F8-DCCB3D751BDC}"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8ACA7-F9AA-4A63-9D7D-801FE926E7E6}" type="slidenum">
              <a:rPr lang="en-US" smtClean="0"/>
              <a:t>‹#›</a:t>
            </a:fld>
            <a:endParaRPr lang="en-US"/>
          </a:p>
        </p:txBody>
      </p:sp>
    </p:spTree>
    <p:extLst>
      <p:ext uri="{BB962C8B-B14F-4D97-AF65-F5344CB8AC3E}">
        <p14:creationId xmlns:p14="http://schemas.microsoft.com/office/powerpoint/2010/main" val="417424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A7A4D-F664-467C-91F8-DCCB3D751BDC}" type="datetimeFigureOut">
              <a:rPr lang="en-US" smtClean="0"/>
              <a:t>5/1/2017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8ACA7-F9AA-4A63-9D7D-801FE926E7E6}" type="slidenum">
              <a:rPr lang="en-US" smtClean="0"/>
              <a:t>‹#›</a:t>
            </a:fld>
            <a:endParaRPr lang="en-US"/>
          </a:p>
        </p:txBody>
      </p:sp>
    </p:spTree>
    <p:extLst>
      <p:ext uri="{BB962C8B-B14F-4D97-AF65-F5344CB8AC3E}">
        <p14:creationId xmlns:p14="http://schemas.microsoft.com/office/powerpoint/2010/main" val="3926284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law.justia.com/codes/louisiana/2011/rs/title9/rs9-3534" TargetMode="External"/><Relationship Id="rId3" Type="http://schemas.openxmlformats.org/officeDocument/2006/relationships/hyperlink" Target="http://codes.lp.findlaw.com/cacode/CIV/5/d3/4/1.6C/2/s1788.14" TargetMode="External"/><Relationship Id="rId7" Type="http://schemas.openxmlformats.org/officeDocument/2006/relationships/hyperlink" Target="http://kansasstatutes.lesterama.org/Chapter_16a/Article_2/16a-2-507.html" TargetMode="External"/><Relationship Id="rId2" Type="http://schemas.openxmlformats.org/officeDocument/2006/relationships/image" Target="../media/image5.tmp"/><Relationship Id="rId1" Type="http://schemas.openxmlformats.org/officeDocument/2006/relationships/slideLayout" Target="../slideLayouts/slideLayout2.xml"/><Relationship Id="rId6" Type="http://schemas.openxmlformats.org/officeDocument/2006/relationships/hyperlink" Target="http://cca.hawaii.gov/pvl/files/2013/08/hrs_pvl_443b.pdf" TargetMode="External"/><Relationship Id="rId5" Type="http://schemas.openxmlformats.org/officeDocument/2006/relationships/hyperlink" Target="http://www.guamcourts.org/compileroflaws/GCA/14gca/14gc003.PDF" TargetMode="External"/><Relationship Id="rId4" Type="http://schemas.openxmlformats.org/officeDocument/2006/relationships/hyperlink" Target="http://www.cga.ct.gov/2011/pub/chap669.htm#Sec36a-805.htm" TargetMode="External"/><Relationship Id="rId9" Type="http://schemas.openxmlformats.org/officeDocument/2006/relationships/hyperlink" Target="http://www.ncga.state.nc.us/EnactedLegislation/Statutes/HTML/BySection/Chapter_58/GS_58-70-115.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ourtlistener.com/wis/9sui/board-of-regents-v-mussallem/" TargetMode="External"/><Relationship Id="rId3" Type="http://schemas.openxmlformats.org/officeDocument/2006/relationships/hyperlink" Target="http://www.legis.nd.gov/information/acdata/pdf/13-04-02.pdf?20140729150602" TargetMode="External"/><Relationship Id="rId7" Type="http://schemas.openxmlformats.org/officeDocument/2006/relationships/hyperlink" Target="http://www.legis.state.wv.us/wvcode/ChapterEntire.cfm?chap=46a&amp;art=2" TargetMode="External"/><Relationship Id="rId2" Type="http://schemas.openxmlformats.org/officeDocument/2006/relationships/image" Target="../media/image5.tmp"/><Relationship Id="rId1" Type="http://schemas.openxmlformats.org/officeDocument/2006/relationships/slideLayout" Target="../slideLayouts/slideLayout2.xml"/><Relationship Id="rId6" Type="http://schemas.openxmlformats.org/officeDocument/2006/relationships/hyperlink" Target="http://le.utah.gov/code/TITLE12/htm/12_01_001100.htm" TargetMode="External"/><Relationship Id="rId5" Type="http://schemas.openxmlformats.org/officeDocument/2006/relationships/hyperlink" Target="http://www.scstatehouse.gov/code/t37c002.php" TargetMode="External"/><Relationship Id="rId4" Type="http://schemas.openxmlformats.org/officeDocument/2006/relationships/hyperlink" Target="http://www.lexisnexis.com/hottopics/lawsofpuertoric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ispatch.com/content/stories/local/2016/08/16/ohio-sued-over-student-loan-collection-fees.html" TargetMode="External"/><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des.findlaw.com/ca/civil-code/civ-sect-1788-14.html#sthash.oyNvZyrQ.8qRYYvv9.dpuf" TargetMode="External"/><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po.gov/fdsys/granule/CFR-2012-title34-vol4/CFR-2012-title34-vol4-sec682-410" TargetMode="External"/><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7608"/>
            <a:ext cx="9144000" cy="1630392"/>
          </a:xfrm>
          <a:prstGeom prst="rect">
            <a:avLst/>
          </a:prstGeom>
        </p:spPr>
      </p:pic>
      <p:sp>
        <p:nvSpPr>
          <p:cNvPr id="13" name="TextBox 12"/>
          <p:cNvSpPr txBox="1"/>
          <p:nvPr/>
        </p:nvSpPr>
        <p:spPr>
          <a:xfrm>
            <a:off x="-2" y="6596390"/>
            <a:ext cx="9144000" cy="261610"/>
          </a:xfrm>
          <a:prstGeom prst="rect">
            <a:avLst/>
          </a:prstGeom>
          <a:solidFill>
            <a:schemeClr val="tx1"/>
          </a:solidFill>
        </p:spPr>
        <p:txBody>
          <a:bodyPr wrap="square" rtlCol="0">
            <a:spAutoFit/>
          </a:bodyPr>
          <a:lstStyle/>
          <a:p>
            <a:pPr algn="ctr"/>
            <a:endParaRPr lang="en-US" sz="1100" b="1" dirty="0">
              <a:solidFill>
                <a:schemeClr val="bg1"/>
              </a:solidFill>
              <a:latin typeface="SlatePro"/>
            </a:endParaRPr>
          </a:p>
        </p:txBody>
      </p:sp>
      <p:sp>
        <p:nvSpPr>
          <p:cNvPr id="17" name="TextBox 16"/>
          <p:cNvSpPr txBox="1"/>
          <p:nvPr/>
        </p:nvSpPr>
        <p:spPr>
          <a:xfrm>
            <a:off x="718691" y="2211922"/>
            <a:ext cx="7706605" cy="1877437"/>
          </a:xfrm>
          <a:prstGeom prst="rect">
            <a:avLst/>
          </a:prstGeom>
          <a:noFill/>
        </p:spPr>
        <p:txBody>
          <a:bodyPr wrap="square" rtlCol="0">
            <a:spAutoFit/>
          </a:bodyPr>
          <a:lstStyle/>
          <a:p>
            <a:pPr algn="ctr"/>
            <a:r>
              <a:rPr lang="en-US" sz="4400" b="1" dirty="0">
                <a:latin typeface="SlatePro"/>
              </a:rPr>
              <a:t>Collections Best Practices </a:t>
            </a:r>
            <a:r>
              <a:rPr lang="en-US" sz="2800" b="1" dirty="0">
                <a:latin typeface="SlatePro"/>
              </a:rPr>
              <a:t>Compliance + Performance</a:t>
            </a:r>
            <a:endParaRPr lang="en-US" sz="4400" b="1" dirty="0">
              <a:latin typeface="SlatePro"/>
            </a:endParaRPr>
          </a:p>
          <a:p>
            <a:pPr algn="ctr"/>
            <a:endParaRPr lang="en-US" sz="4400" b="1" dirty="0">
              <a:latin typeface="SlatePro"/>
            </a:endParaRPr>
          </a:p>
        </p:txBody>
      </p:sp>
      <p:sp>
        <p:nvSpPr>
          <p:cNvPr id="18" name="TextBox 17"/>
          <p:cNvSpPr txBox="1"/>
          <p:nvPr/>
        </p:nvSpPr>
        <p:spPr>
          <a:xfrm>
            <a:off x="1941295" y="3342888"/>
            <a:ext cx="5261399" cy="1200329"/>
          </a:xfrm>
          <a:prstGeom prst="rect">
            <a:avLst/>
          </a:prstGeom>
          <a:noFill/>
        </p:spPr>
        <p:txBody>
          <a:bodyPr wrap="square" rtlCol="0">
            <a:spAutoFit/>
          </a:bodyPr>
          <a:lstStyle/>
          <a:p>
            <a:pPr algn="ctr"/>
            <a:r>
              <a:rPr lang="en-US" sz="2400" b="1" dirty="0">
                <a:latin typeface="SlatePro"/>
              </a:rPr>
              <a:t>Brian Hill </a:t>
            </a:r>
          </a:p>
          <a:p>
            <a:pPr algn="ctr"/>
            <a:r>
              <a:rPr lang="en-US" sz="2400" b="1" dirty="0">
                <a:latin typeface="SlatePro"/>
              </a:rPr>
              <a:t>President </a:t>
            </a:r>
          </a:p>
          <a:p>
            <a:pPr algn="ctr"/>
            <a:r>
              <a:rPr lang="en-US" sz="2400" b="1" dirty="0">
                <a:latin typeface="SlatePro"/>
              </a:rPr>
              <a:t>General Revenue Corporation</a:t>
            </a:r>
          </a:p>
        </p:txBody>
      </p:sp>
      <p:sp>
        <p:nvSpPr>
          <p:cNvPr id="19" name="TextBox 18"/>
          <p:cNvSpPr txBox="1"/>
          <p:nvPr/>
        </p:nvSpPr>
        <p:spPr>
          <a:xfrm>
            <a:off x="0" y="0"/>
            <a:ext cx="9144000" cy="261610"/>
          </a:xfrm>
          <a:prstGeom prst="rect">
            <a:avLst/>
          </a:prstGeom>
          <a:solidFill>
            <a:schemeClr val="tx1"/>
          </a:solidFill>
        </p:spPr>
        <p:txBody>
          <a:bodyPr wrap="square" rtlCol="0">
            <a:spAutoFit/>
          </a:bodyPr>
          <a:lstStyle/>
          <a:p>
            <a:pPr algn="ctr"/>
            <a:endParaRPr lang="en-US" sz="1100" b="1" dirty="0">
              <a:solidFill>
                <a:schemeClr val="bg1"/>
              </a:solidFill>
              <a:latin typeface="SlatePro"/>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0951" y="355275"/>
            <a:ext cx="2946100" cy="802924"/>
          </a:xfrm>
          <a:prstGeom prst="rect">
            <a:avLst/>
          </a:prstGeom>
        </p:spPr>
      </p:pic>
    </p:spTree>
    <p:extLst>
      <p:ext uri="{BB962C8B-B14F-4D97-AF65-F5344CB8AC3E}">
        <p14:creationId xmlns:p14="http://schemas.microsoft.com/office/powerpoint/2010/main" val="220765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646331"/>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Collection Costs Case Law</a:t>
            </a:r>
            <a:endParaRPr lang="en-US" sz="2400" b="1" dirty="0">
              <a:latin typeface="SlatePro"/>
              <a:ea typeface="Calibri" panose="020F0502020204030204" pitchFamily="34" charset="0"/>
              <a:cs typeface="Times New Roman" panose="02020603050405020304" pitchFamily="18" charset="0"/>
            </a:endParaRPr>
          </a:p>
        </p:txBody>
      </p:sp>
      <p:sp>
        <p:nvSpPr>
          <p:cNvPr id="4" name="Rectangle 3"/>
          <p:cNvSpPr/>
          <p:nvPr/>
        </p:nvSpPr>
        <p:spPr>
          <a:xfrm>
            <a:off x="333374" y="1304388"/>
            <a:ext cx="8426030" cy="4708981"/>
          </a:xfrm>
          <a:prstGeom prst="rect">
            <a:avLst/>
          </a:prstGeom>
        </p:spPr>
        <p:txBody>
          <a:bodyPr wrap="square">
            <a:spAutoFit/>
          </a:bodyPr>
          <a:lstStyle/>
          <a:p>
            <a:pPr marL="457200" indent="-457200">
              <a:buAutoNum type="arabicPeriod"/>
            </a:pPr>
            <a:r>
              <a:rPr lang="en-US" sz="2000" i="1" dirty="0">
                <a:latin typeface="SlatePro"/>
              </a:rPr>
              <a:t>Kojetin v. C U Recovery, Inc</a:t>
            </a:r>
            <a:r>
              <a:rPr lang="en-US" sz="2000" dirty="0">
                <a:latin typeface="SlatePro"/>
              </a:rPr>
              <a:t>., 212 </a:t>
            </a:r>
            <a:r>
              <a:rPr lang="en-US" sz="2000" dirty="0" err="1">
                <a:latin typeface="SlatePro"/>
              </a:rPr>
              <a:t>F.3d</a:t>
            </a:r>
            <a:r>
              <a:rPr lang="en-US" sz="2000" dirty="0">
                <a:latin typeface="SlatePro"/>
              </a:rPr>
              <a:t> 1318 (8th Cir. 2000), collection costs must be specifically laid out in the agreement between the creditor and debtor; </a:t>
            </a:r>
            <a:r>
              <a:rPr lang="en-US" sz="2000" u="sng" dirty="0">
                <a:latin typeface="SlatePro"/>
              </a:rPr>
              <a:t>must be related to actual costs of collection</a:t>
            </a:r>
            <a:r>
              <a:rPr lang="en-US" sz="2000" dirty="0">
                <a:latin typeface="SlatePro"/>
              </a:rPr>
              <a:t>.</a:t>
            </a:r>
          </a:p>
          <a:p>
            <a:endParaRPr lang="en-US" sz="2000" dirty="0">
              <a:latin typeface="SlatePro"/>
            </a:endParaRPr>
          </a:p>
          <a:p>
            <a:endParaRPr lang="en-US" sz="2000" dirty="0">
              <a:latin typeface="SlatePro"/>
            </a:endParaRPr>
          </a:p>
          <a:p>
            <a:pPr marL="457200" indent="-457200">
              <a:buAutoNum type="arabicPeriod" startAt="2"/>
            </a:pPr>
            <a:r>
              <a:rPr lang="en-US" sz="2000" i="1" dirty="0">
                <a:latin typeface="SlatePro"/>
              </a:rPr>
              <a:t>Seeger v. </a:t>
            </a:r>
            <a:r>
              <a:rPr lang="en-US" sz="2000" i="1" dirty="0" err="1">
                <a:latin typeface="SlatePro"/>
              </a:rPr>
              <a:t>AFNI</a:t>
            </a:r>
            <a:r>
              <a:rPr lang="en-US" sz="2000" i="1" dirty="0">
                <a:latin typeface="SlatePro"/>
              </a:rPr>
              <a:t>, Inc</a:t>
            </a:r>
            <a:r>
              <a:rPr lang="en-US" sz="2000" dirty="0">
                <a:latin typeface="SlatePro"/>
              </a:rPr>
              <a:t>., 548 </a:t>
            </a:r>
            <a:r>
              <a:rPr lang="en-US" sz="2000" dirty="0" err="1">
                <a:latin typeface="SlatePro"/>
              </a:rPr>
              <a:t>F.3d</a:t>
            </a:r>
            <a:r>
              <a:rPr lang="en-US" sz="2000" dirty="0">
                <a:latin typeface="SlatePro"/>
              </a:rPr>
              <a:t> 1107, 1113 (7th Cir. 2008), percentage-based collection fee permissible under </a:t>
            </a:r>
            <a:r>
              <a:rPr lang="en-US" sz="2000" dirty="0" err="1">
                <a:latin typeface="SlatePro"/>
              </a:rPr>
              <a:t>FDCPA</a:t>
            </a:r>
            <a:r>
              <a:rPr lang="en-US" sz="2000" dirty="0">
                <a:latin typeface="SlatePro"/>
              </a:rPr>
              <a:t> if collection costs allowable under state law </a:t>
            </a:r>
            <a:r>
              <a:rPr lang="en-US" sz="2000" u="sng" dirty="0">
                <a:latin typeface="SlatePro"/>
              </a:rPr>
              <a:t>and contract that creates debt also includes language authorizing the fee</a:t>
            </a:r>
            <a:r>
              <a:rPr lang="en-US" sz="2000" dirty="0">
                <a:latin typeface="SlatePro"/>
              </a:rPr>
              <a:t>. </a:t>
            </a:r>
          </a:p>
          <a:p>
            <a:pPr marL="457200" indent="-457200">
              <a:buAutoNum type="arabicPeriod" startAt="2"/>
            </a:pPr>
            <a:endParaRPr lang="en-US" sz="2000" dirty="0">
              <a:latin typeface="SlatePro"/>
            </a:endParaRPr>
          </a:p>
          <a:p>
            <a:endParaRPr lang="en-US" sz="2000" dirty="0">
              <a:latin typeface="SlatePro"/>
            </a:endParaRPr>
          </a:p>
          <a:p>
            <a:pPr marL="457200" indent="-457200">
              <a:buAutoNum type="arabicPeriod" startAt="3"/>
            </a:pPr>
            <a:r>
              <a:rPr lang="en-US" sz="2000" i="1" dirty="0">
                <a:latin typeface="SlatePro"/>
              </a:rPr>
              <a:t>Bradley v. Franklin Collection Service, Inc.</a:t>
            </a:r>
            <a:r>
              <a:rPr lang="en-US" sz="2000" dirty="0">
                <a:latin typeface="SlatePro"/>
              </a:rPr>
              <a:t>, 739 </a:t>
            </a:r>
            <a:r>
              <a:rPr lang="en-US" sz="2000" dirty="0" err="1">
                <a:latin typeface="SlatePro"/>
              </a:rPr>
              <a:t>F.3d</a:t>
            </a:r>
            <a:r>
              <a:rPr lang="en-US" sz="2000" dirty="0">
                <a:latin typeface="SlatePro"/>
              </a:rPr>
              <a:t> 606 (11th Cir. 2014). Court holds that written agreement must specify exact percentage of collection costs.</a:t>
            </a:r>
          </a:p>
        </p:txBody>
      </p:sp>
    </p:spTree>
    <p:extLst>
      <p:ext uri="{BB962C8B-B14F-4D97-AF65-F5344CB8AC3E}">
        <p14:creationId xmlns:p14="http://schemas.microsoft.com/office/powerpoint/2010/main" val="165741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646331"/>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Elements of a Written Agreement</a:t>
            </a:r>
            <a:endParaRPr lang="en-US" sz="2400" b="1" dirty="0">
              <a:latin typeface="SlatePro"/>
              <a:ea typeface="Calibri" panose="020F0502020204030204" pitchFamily="34" charset="0"/>
              <a:cs typeface="Times New Roman" panose="02020603050405020304" pitchFamily="18" charset="0"/>
            </a:endParaRPr>
          </a:p>
        </p:txBody>
      </p:sp>
      <p:sp>
        <p:nvSpPr>
          <p:cNvPr id="3" name="Rectangle 2"/>
          <p:cNvSpPr/>
          <p:nvPr/>
        </p:nvSpPr>
        <p:spPr>
          <a:xfrm>
            <a:off x="333374" y="1064873"/>
            <a:ext cx="8515350" cy="5016758"/>
          </a:xfrm>
          <a:prstGeom prst="rect">
            <a:avLst/>
          </a:prstGeom>
        </p:spPr>
        <p:txBody>
          <a:bodyPr wrap="square">
            <a:spAutoFit/>
          </a:bodyPr>
          <a:lstStyle/>
          <a:p>
            <a:pPr lvl="0"/>
            <a:r>
              <a:rPr lang="en-US" sz="2000" i="1" dirty="0">
                <a:latin typeface="SlatePro"/>
              </a:rPr>
              <a:t>To recover the maximum allowable collection costs in states that permit such costs, you should include the following in your written agreement;</a:t>
            </a:r>
          </a:p>
          <a:p>
            <a:pPr lvl="0"/>
            <a:endParaRPr lang="en-US" sz="2000" dirty="0">
              <a:latin typeface="SlatePro"/>
            </a:endParaRPr>
          </a:p>
          <a:p>
            <a:pPr marL="342900" lvl="0" indent="-342900">
              <a:buFont typeface="Arial" panose="020B0604020202020204" pitchFamily="34" charset="0"/>
              <a:buChar char="•"/>
            </a:pPr>
            <a:r>
              <a:rPr lang="en-US" sz="2000" dirty="0">
                <a:latin typeface="SlatePro"/>
              </a:rPr>
              <a:t>The terms of the loan or the extension of credit. </a:t>
            </a:r>
          </a:p>
          <a:p>
            <a:pPr marL="342900" lvl="0" indent="-342900">
              <a:buFont typeface="Arial" panose="020B0604020202020204" pitchFamily="34" charset="0"/>
              <a:buChar char="•"/>
            </a:pPr>
            <a:r>
              <a:rPr lang="en-US" sz="2000" dirty="0">
                <a:latin typeface="SlatePro"/>
              </a:rPr>
              <a:t>The repayment terms. </a:t>
            </a:r>
          </a:p>
          <a:p>
            <a:pPr marL="342900" lvl="0" indent="-342900">
              <a:buFont typeface="Arial" panose="020B0604020202020204" pitchFamily="34" charset="0"/>
              <a:buChar char="•"/>
            </a:pPr>
            <a:r>
              <a:rPr lang="en-US" sz="2000" dirty="0">
                <a:latin typeface="SlatePro"/>
              </a:rPr>
              <a:t>The conditions of default.</a:t>
            </a:r>
          </a:p>
          <a:p>
            <a:pPr marL="342900" lvl="0" indent="-342900">
              <a:buFont typeface="Arial" panose="020B0604020202020204" pitchFamily="34" charset="0"/>
              <a:buChar char="•"/>
            </a:pPr>
            <a:r>
              <a:rPr lang="en-US" sz="2000" dirty="0">
                <a:latin typeface="SlatePro"/>
              </a:rPr>
              <a:t>The CONSEQUENCES of default laid out in VERY SPECIFIC detail. Written agreement must specify whether collection costs will be added if the student defaults and at what percentage. </a:t>
            </a:r>
          </a:p>
          <a:p>
            <a:pPr marL="342900" lvl="0" indent="-342900">
              <a:buFont typeface="Arial" panose="020B0604020202020204" pitchFamily="34" charset="0"/>
              <a:buChar char="•"/>
            </a:pPr>
            <a:r>
              <a:rPr lang="en-US" sz="2000" dirty="0">
                <a:latin typeface="SlatePro"/>
              </a:rPr>
              <a:t>If there are internal collection fees, you should disclose them separately because some states, like KS, regulate those fees separately. </a:t>
            </a:r>
          </a:p>
          <a:p>
            <a:pPr marL="342900" lvl="0" indent="-342900">
              <a:buFont typeface="Arial" panose="020B0604020202020204" pitchFamily="34" charset="0"/>
              <a:buChar char="•"/>
            </a:pPr>
            <a:r>
              <a:rPr lang="en-US" sz="2000" dirty="0">
                <a:latin typeface="SlatePro"/>
              </a:rPr>
              <a:t>Late fees or other fees attached to default, or additional legal fees if you choose to enforce the written agreement in court. </a:t>
            </a:r>
          </a:p>
          <a:p>
            <a:pPr marL="342900" indent="-342900">
              <a:buFont typeface="Arial" panose="020B0604020202020204" pitchFamily="34" charset="0"/>
              <a:buChar char="•"/>
            </a:pPr>
            <a:r>
              <a:rPr lang="en-US" sz="2000" dirty="0">
                <a:latin typeface="SlatePro"/>
              </a:rPr>
              <a:t>Written agreement may be electronic, but to validate the debt the signature should be printable. </a:t>
            </a:r>
          </a:p>
        </p:txBody>
      </p:sp>
    </p:spTree>
    <p:extLst>
      <p:ext uri="{BB962C8B-B14F-4D97-AF65-F5344CB8AC3E}">
        <p14:creationId xmlns:p14="http://schemas.microsoft.com/office/powerpoint/2010/main" val="111017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333374" y="194105"/>
            <a:ext cx="8515350" cy="1052514"/>
          </a:xfrm>
        </p:spPr>
        <p:txBody>
          <a:bodyPr>
            <a:normAutofit/>
          </a:bodyPr>
          <a:lstStyle/>
          <a:p>
            <a:r>
              <a:rPr lang="en-US" sz="3600" b="1" dirty="0">
                <a:latin typeface="SlatePro"/>
              </a:rPr>
              <a:t>Financial Responsibility Agreement</a:t>
            </a: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1566" y="1096908"/>
            <a:ext cx="8547158" cy="4711546"/>
          </a:xfrm>
          <a:prstGeom prst="rect">
            <a:avLst/>
          </a:prstGeom>
          <a:noFill/>
        </p:spPr>
        <p:txBody>
          <a:bodyPr wrap="square" rtlCol="0">
            <a:spAutoFit/>
          </a:bodyPr>
          <a:lstStyle/>
          <a:p>
            <a:pPr marL="8659" marR="36367">
              <a:spcBef>
                <a:spcPts val="491"/>
              </a:spcBef>
            </a:pPr>
            <a:r>
              <a:rPr lang="en-US" spc="-44" dirty="0">
                <a:latin typeface="Times New Roman" panose="02020603050405020304" pitchFamily="18" charset="0"/>
                <a:cs typeface="Times New Roman" panose="02020603050405020304" pitchFamily="18" charset="0"/>
              </a:rPr>
              <a:t>         </a:t>
            </a:r>
          </a:p>
          <a:p>
            <a:pPr marL="294409" marR="36367" indent="-285750">
              <a:spcBef>
                <a:spcPts val="491"/>
              </a:spcBef>
              <a:buFont typeface="Wingdings" panose="05000000000000000000" pitchFamily="2" charset="2"/>
              <a:buChar char="Ø"/>
            </a:pPr>
            <a:r>
              <a:rPr lang="en-US" sz="1600" spc="-44" dirty="0">
                <a:latin typeface="SlatePro"/>
                <a:cs typeface="Times New Roman" panose="02020603050405020304" pitchFamily="18" charset="0"/>
              </a:rPr>
              <a:t>A</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fi</a:t>
            </a:r>
            <a:r>
              <a:rPr lang="en-US" sz="1600" spc="10" dirty="0">
                <a:latin typeface="SlatePro"/>
                <a:cs typeface="Times New Roman" panose="02020603050405020304" pitchFamily="18" charset="0"/>
              </a:rPr>
              <a:t>nancia</a:t>
            </a:r>
            <a:r>
              <a:rPr lang="en-US" sz="1600" spc="3" dirty="0">
                <a:latin typeface="SlatePro"/>
                <a:cs typeface="Times New Roman" panose="02020603050405020304" pitchFamily="18" charset="0"/>
              </a:rPr>
              <a:t>l</a:t>
            </a:r>
            <a:r>
              <a:rPr lang="en-US" sz="1600" spc="7" dirty="0">
                <a:latin typeface="SlatePro"/>
                <a:cs typeface="Times New Roman" panose="02020603050405020304" pitchFamily="18" charset="0"/>
              </a:rPr>
              <a:t> </a:t>
            </a:r>
            <a:r>
              <a:rPr lang="en-US" sz="1600" spc="14" dirty="0">
                <a:latin typeface="SlatePro"/>
                <a:cs typeface="Times New Roman" panose="02020603050405020304" pitchFamily="18" charset="0"/>
              </a:rPr>
              <a:t>r</a:t>
            </a:r>
            <a:r>
              <a:rPr lang="en-US" sz="1600" spc="7" dirty="0">
                <a:latin typeface="SlatePro"/>
                <a:cs typeface="Times New Roman" panose="02020603050405020304" pitchFamily="18" charset="0"/>
              </a:rPr>
              <a:t>esponsibilit</a:t>
            </a:r>
            <a:r>
              <a:rPr lang="en-US" sz="1600" dirty="0">
                <a:latin typeface="SlatePro"/>
                <a:cs typeface="Times New Roman" panose="02020603050405020304" pitchFamily="18" charset="0"/>
              </a:rPr>
              <a:t>y</a:t>
            </a:r>
            <a:r>
              <a:rPr lang="en-US" sz="1600" spc="7" dirty="0">
                <a:latin typeface="SlatePro"/>
                <a:cs typeface="Times New Roman" panose="02020603050405020304" pitchFamily="18" charset="0"/>
              </a:rPr>
              <a:t> </a:t>
            </a:r>
            <a:r>
              <a:rPr lang="en-US" sz="1600" dirty="0">
                <a:latin typeface="SlatePro"/>
                <a:cs typeface="Times New Roman" panose="02020603050405020304" pitchFamily="18" charset="0"/>
              </a:rPr>
              <a:t>ag</a:t>
            </a:r>
            <a:r>
              <a:rPr lang="en-US" sz="1600" spc="-7" dirty="0">
                <a:latin typeface="SlatePro"/>
                <a:cs typeface="Times New Roman" panose="02020603050405020304" pitchFamily="18" charset="0"/>
              </a:rPr>
              <a:t>r</a:t>
            </a:r>
            <a:r>
              <a:rPr lang="en-US" sz="1600" spc="17" dirty="0">
                <a:latin typeface="SlatePro"/>
                <a:cs typeface="Times New Roman" panose="02020603050405020304" pitchFamily="18" charset="0"/>
              </a:rPr>
              <a:t>eemen</a:t>
            </a:r>
            <a:r>
              <a:rPr lang="en-US" sz="1600" spc="7" dirty="0">
                <a:latin typeface="SlatePro"/>
                <a:cs typeface="Times New Roman" panose="02020603050405020304" pitchFamily="18" charset="0"/>
              </a:rPr>
              <a:t>t </a:t>
            </a:r>
            <a:r>
              <a:rPr lang="en-US" sz="1600" spc="31" dirty="0">
                <a:latin typeface="SlatePro"/>
                <a:cs typeface="Times New Roman" panose="02020603050405020304" pitchFamily="18" charset="0"/>
              </a:rPr>
              <a:t>p</a:t>
            </a:r>
            <a:r>
              <a:rPr lang="en-US" sz="1600" spc="14" dirty="0">
                <a:latin typeface="SlatePro"/>
                <a:cs typeface="Times New Roman" panose="02020603050405020304" pitchFamily="18" charset="0"/>
              </a:rPr>
              <a:t>r</a:t>
            </a:r>
            <a:r>
              <a:rPr lang="en-US" sz="1600" spc="3" dirty="0">
                <a:latin typeface="SlatePro"/>
                <a:cs typeface="Times New Roman" panose="02020603050405020304" pitchFamily="18" charset="0"/>
              </a:rPr>
              <a:t>o</a:t>
            </a:r>
            <a:r>
              <a:rPr lang="en-US" sz="1600" spc="-3" dirty="0">
                <a:latin typeface="SlatePro"/>
                <a:cs typeface="Times New Roman" panose="02020603050405020304" pitchFamily="18" charset="0"/>
              </a:rPr>
              <a:t>vide</a:t>
            </a:r>
            <a:r>
              <a:rPr lang="en-US" sz="1600" spc="-10" dirty="0">
                <a:latin typeface="SlatePro"/>
                <a:cs typeface="Times New Roman" panose="02020603050405020304" pitchFamily="18" charset="0"/>
              </a:rPr>
              <a:t>s</a:t>
            </a:r>
            <a:r>
              <a:rPr lang="en-US" sz="1600" spc="7" dirty="0">
                <a:latin typeface="SlatePro"/>
                <a:cs typeface="Times New Roman" panose="02020603050405020304" pitchFamily="18" charset="0"/>
              </a:rPr>
              <a:t> </a:t>
            </a:r>
            <a:r>
              <a:rPr lang="en-US" sz="1600" spc="14" dirty="0">
                <a:latin typeface="SlatePro"/>
                <a:cs typeface="Times New Roman" panose="02020603050405020304" pitchFamily="18" charset="0"/>
              </a:rPr>
              <a:t>r</a:t>
            </a:r>
            <a:r>
              <a:rPr lang="en-US" sz="1600" spc="-10" dirty="0">
                <a:latin typeface="SlatePro"/>
                <a:cs typeface="Times New Roman" panose="02020603050405020304" pitchFamily="18" charset="0"/>
              </a:rPr>
              <a:t>ele</a:t>
            </a:r>
            <a:r>
              <a:rPr lang="en-US" sz="1600" spc="-24" dirty="0">
                <a:latin typeface="SlatePro"/>
                <a:cs typeface="Times New Roman" panose="02020603050405020304" pitchFamily="18" charset="0"/>
              </a:rPr>
              <a:t>v</a:t>
            </a:r>
            <a:r>
              <a:rPr lang="en-US" sz="1600" spc="31" dirty="0">
                <a:latin typeface="SlatePro"/>
                <a:cs typeface="Times New Roman" panose="02020603050405020304" pitchFamily="18" charset="0"/>
              </a:rPr>
              <a:t>an</a:t>
            </a:r>
            <a:r>
              <a:rPr lang="en-US" sz="1600" spc="14" dirty="0">
                <a:latin typeface="SlatePro"/>
                <a:cs typeface="Times New Roman" panose="02020603050405020304" pitchFamily="18" charset="0"/>
              </a:rPr>
              <a:t>t</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information</a:t>
            </a:r>
            <a:r>
              <a:rPr lang="en-US" sz="1600" spc="7" dirty="0">
                <a:latin typeface="SlatePro"/>
                <a:cs typeface="Times New Roman" panose="02020603050405020304" pitchFamily="18" charset="0"/>
              </a:rPr>
              <a:t> </a:t>
            </a:r>
            <a:r>
              <a:rPr lang="en-US" sz="1600" spc="24" dirty="0">
                <a:latin typeface="SlatePro"/>
                <a:cs typeface="Times New Roman" panose="02020603050405020304" pitchFamily="18" charset="0"/>
              </a:rPr>
              <a:t>abou</a:t>
            </a:r>
            <a:r>
              <a:rPr lang="en-US" sz="1600" spc="10" dirty="0">
                <a:latin typeface="SlatePro"/>
                <a:cs typeface="Times New Roman" panose="02020603050405020304" pitchFamily="18" charset="0"/>
              </a:rPr>
              <a:t>t</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o</a:t>
            </a:r>
            <a:r>
              <a:rPr lang="en-US" sz="1600" spc="-27" dirty="0">
                <a:latin typeface="SlatePro"/>
                <a:cs typeface="Times New Roman" panose="02020603050405020304" pitchFamily="18" charset="0"/>
              </a:rPr>
              <a:t>ffi</a:t>
            </a:r>
            <a:r>
              <a:rPr lang="en-US" sz="1600" spc="-3" dirty="0">
                <a:latin typeface="SlatePro"/>
                <a:cs typeface="Times New Roman" panose="02020603050405020304" pitchFamily="18" charset="0"/>
              </a:rPr>
              <a:t>cia</a:t>
            </a:r>
            <a:r>
              <a:rPr lang="en-US" sz="1600" spc="-10" dirty="0">
                <a:latin typeface="SlatePro"/>
                <a:cs typeface="Times New Roman" panose="02020603050405020304" pitchFamily="18" charset="0"/>
              </a:rPr>
              <a:t>l</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institutiona</a:t>
            </a:r>
            <a:r>
              <a:rPr lang="en-US" sz="1600" spc="7" dirty="0">
                <a:latin typeface="SlatePro"/>
                <a:cs typeface="Times New Roman" panose="02020603050405020304" pitchFamily="18" charset="0"/>
              </a:rPr>
              <a:t>l </a:t>
            </a:r>
            <a:r>
              <a:rPr lang="en-US" sz="1600" dirty="0">
                <a:latin typeface="SlatePro"/>
                <a:cs typeface="Times New Roman" panose="02020603050405020304" pitchFamily="18" charset="0"/>
              </a:rPr>
              <a:t>policie</a:t>
            </a:r>
            <a:r>
              <a:rPr lang="en-US" sz="1600" spc="-7" dirty="0">
                <a:latin typeface="SlatePro"/>
                <a:cs typeface="Times New Roman" panose="02020603050405020304" pitchFamily="18" charset="0"/>
              </a:rPr>
              <a:t>s</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t</a:t>
            </a:r>
            <a:r>
              <a:rPr lang="en-US" sz="1600" spc="27" dirty="0">
                <a:latin typeface="SlatePro"/>
                <a:cs typeface="Times New Roman" panose="02020603050405020304" pitchFamily="18" charset="0"/>
              </a:rPr>
              <a:t>o</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student</a:t>
            </a:r>
            <a:r>
              <a:rPr lang="en-US" sz="1600" spc="10" dirty="0">
                <a:latin typeface="SlatePro"/>
                <a:cs typeface="Times New Roman" panose="02020603050405020304" pitchFamily="18" charset="0"/>
              </a:rPr>
              <a:t>s</a:t>
            </a:r>
            <a:r>
              <a:rPr lang="en-US" sz="1600" spc="7" dirty="0">
                <a:latin typeface="SlatePro"/>
                <a:cs typeface="Times New Roman" panose="02020603050405020304" pitchFamily="18" charset="0"/>
              </a:rPr>
              <a:t> </a:t>
            </a:r>
            <a:r>
              <a:rPr lang="en-US" sz="1600" spc="24" dirty="0">
                <a:latin typeface="SlatePro"/>
                <a:cs typeface="Times New Roman" panose="02020603050405020304" pitchFamily="18" charset="0"/>
              </a:rPr>
              <a:t>an</a:t>
            </a:r>
            <a:r>
              <a:rPr lang="en-US" sz="1600" spc="20" dirty="0">
                <a:latin typeface="SlatePro"/>
                <a:cs typeface="Times New Roman" panose="02020603050405020304" pitchFamily="18" charset="0"/>
              </a:rPr>
              <a:t>d</a:t>
            </a:r>
            <a:r>
              <a:rPr lang="en-US" sz="1600" spc="7" dirty="0">
                <a:latin typeface="SlatePro"/>
                <a:cs typeface="Times New Roman" panose="02020603050405020304" pitchFamily="18" charset="0"/>
              </a:rPr>
              <a:t> </a:t>
            </a:r>
            <a:r>
              <a:rPr lang="en-US" sz="1600" spc="10" dirty="0">
                <a:latin typeface="SlatePro"/>
                <a:cs typeface="Times New Roman" panose="02020603050405020304" pitchFamily="18" charset="0"/>
              </a:rPr>
              <a:t>contractuall</a:t>
            </a:r>
            <a:r>
              <a:rPr lang="en-US" sz="1600" spc="7" dirty="0">
                <a:latin typeface="SlatePro"/>
                <a:cs typeface="Times New Roman" panose="02020603050405020304" pitchFamily="18" charset="0"/>
              </a:rPr>
              <a:t>y </a:t>
            </a:r>
            <a:r>
              <a:rPr lang="en-US" sz="1600" spc="17" dirty="0">
                <a:latin typeface="SlatePro"/>
                <a:cs typeface="Times New Roman" panose="02020603050405020304" pitchFamily="18" charset="0"/>
              </a:rPr>
              <a:t>bind</a:t>
            </a:r>
            <a:r>
              <a:rPr lang="en-US" sz="1600" spc="10" dirty="0">
                <a:latin typeface="SlatePro"/>
                <a:cs typeface="Times New Roman" panose="02020603050405020304" pitchFamily="18" charset="0"/>
              </a:rPr>
              <a:t>s</a:t>
            </a:r>
            <a:r>
              <a:rPr lang="en-US" sz="1600" spc="7" dirty="0">
                <a:latin typeface="SlatePro"/>
                <a:cs typeface="Times New Roman" panose="02020603050405020304" pitchFamily="18" charset="0"/>
              </a:rPr>
              <a:t> </a:t>
            </a:r>
            <a:r>
              <a:rPr lang="en-US" sz="1600" spc="24" dirty="0">
                <a:latin typeface="SlatePro"/>
                <a:cs typeface="Times New Roman" panose="02020603050405020304" pitchFamily="18" charset="0"/>
              </a:rPr>
              <a:t>the</a:t>
            </a:r>
            <a:r>
              <a:rPr lang="en-US" sz="1600" spc="34" dirty="0">
                <a:latin typeface="SlatePro"/>
                <a:cs typeface="Times New Roman" panose="02020603050405020304" pitchFamily="18" charset="0"/>
              </a:rPr>
              <a:t>m</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t</a:t>
            </a:r>
            <a:r>
              <a:rPr lang="en-US" sz="1600" spc="27" dirty="0">
                <a:latin typeface="SlatePro"/>
                <a:cs typeface="Times New Roman" panose="02020603050405020304" pitchFamily="18" charset="0"/>
              </a:rPr>
              <a:t>o</a:t>
            </a:r>
            <a:r>
              <a:rPr lang="en-US" sz="1600" spc="7" dirty="0">
                <a:latin typeface="SlatePro"/>
                <a:cs typeface="Times New Roman" panose="02020603050405020304" pitchFamily="18" charset="0"/>
              </a:rPr>
              <a:t> </a:t>
            </a:r>
            <a:r>
              <a:rPr lang="en-US" sz="1600" spc="10" dirty="0">
                <a:latin typeface="SlatePro"/>
                <a:cs typeface="Times New Roman" panose="02020603050405020304" pitchFamily="18" charset="0"/>
              </a:rPr>
              <a:t>thos</a:t>
            </a:r>
            <a:r>
              <a:rPr lang="en-US" sz="1600" spc="7" dirty="0">
                <a:latin typeface="SlatePro"/>
                <a:cs typeface="Times New Roman" panose="02020603050405020304" pitchFamily="18" charset="0"/>
              </a:rPr>
              <a:t>e </a:t>
            </a:r>
            <a:r>
              <a:rPr lang="en-US" sz="1600" dirty="0">
                <a:latin typeface="SlatePro"/>
                <a:cs typeface="Times New Roman" panose="02020603050405020304" pitchFamily="18" charset="0"/>
              </a:rPr>
              <a:t>policies</a:t>
            </a:r>
            <a:r>
              <a:rPr lang="en-US" sz="1600" spc="-3" dirty="0">
                <a:latin typeface="SlatePro"/>
                <a:cs typeface="Times New Roman" panose="02020603050405020304" pitchFamily="18" charset="0"/>
              </a:rPr>
              <a:t>.</a:t>
            </a:r>
            <a:r>
              <a:rPr lang="en-US" sz="1600" spc="7" dirty="0">
                <a:latin typeface="SlatePro"/>
                <a:cs typeface="Times New Roman" panose="02020603050405020304" pitchFamily="18" charset="0"/>
              </a:rPr>
              <a:t> </a:t>
            </a:r>
            <a:r>
              <a:rPr lang="en-US" sz="1600" spc="3" dirty="0">
                <a:latin typeface="SlatePro"/>
                <a:cs typeface="Times New Roman" panose="02020603050405020304" pitchFamily="18" charset="0"/>
              </a:rPr>
              <a:t>I</a:t>
            </a:r>
            <a:r>
              <a:rPr lang="en-US" sz="1600" spc="34" dirty="0">
                <a:latin typeface="SlatePro"/>
                <a:cs typeface="Times New Roman" panose="02020603050405020304" pitchFamily="18" charset="0"/>
              </a:rPr>
              <a:t>t</a:t>
            </a:r>
            <a:r>
              <a:rPr lang="en-US" sz="1600" spc="7" dirty="0">
                <a:latin typeface="SlatePro"/>
                <a:cs typeface="Times New Roman" panose="02020603050405020304" pitchFamily="18" charset="0"/>
              </a:rPr>
              <a:t> </a:t>
            </a:r>
            <a:r>
              <a:rPr lang="en-US" sz="1600" spc="-10" dirty="0">
                <a:latin typeface="SlatePro"/>
                <a:cs typeface="Times New Roman" panose="02020603050405020304" pitchFamily="18" charset="0"/>
              </a:rPr>
              <a:t>i</a:t>
            </a:r>
            <a:r>
              <a:rPr lang="en-US" sz="1600" spc="-20" dirty="0">
                <a:latin typeface="SlatePro"/>
                <a:cs typeface="Times New Roman" panose="02020603050405020304" pitchFamily="18" charset="0"/>
              </a:rPr>
              <a:t>s</a:t>
            </a:r>
            <a:r>
              <a:rPr lang="en-US" sz="1600" spc="7" dirty="0">
                <a:latin typeface="SlatePro"/>
                <a:cs typeface="Times New Roman" panose="02020603050405020304" pitchFamily="18" charset="0"/>
              </a:rPr>
              <a:t> </a:t>
            </a:r>
            <a:r>
              <a:rPr lang="en-US" sz="1600" spc="24" dirty="0">
                <a:latin typeface="SlatePro"/>
                <a:cs typeface="Times New Roman" panose="02020603050405020304" pitchFamily="18" charset="0"/>
              </a:rPr>
              <a:t>intende</a:t>
            </a:r>
            <a:r>
              <a:rPr lang="en-US" sz="1600" spc="20" dirty="0">
                <a:latin typeface="SlatePro"/>
                <a:cs typeface="Times New Roman" panose="02020603050405020304" pitchFamily="18" charset="0"/>
              </a:rPr>
              <a:t>d</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t</a:t>
            </a:r>
            <a:r>
              <a:rPr lang="en-US" sz="1600" spc="27" dirty="0">
                <a:latin typeface="SlatePro"/>
                <a:cs typeface="Times New Roman" panose="02020603050405020304" pitchFamily="18" charset="0"/>
              </a:rPr>
              <a:t>o</a:t>
            </a:r>
            <a:r>
              <a:rPr lang="en-US" sz="1600" spc="7" dirty="0">
                <a:latin typeface="SlatePro"/>
                <a:cs typeface="Times New Roman" panose="02020603050405020304" pitchFamily="18" charset="0"/>
              </a:rPr>
              <a:t> </a:t>
            </a:r>
            <a:r>
              <a:rPr lang="en-US" sz="1600" spc="24" dirty="0">
                <a:latin typeface="SlatePro"/>
                <a:cs typeface="Times New Roman" panose="02020603050405020304" pitchFamily="18" charset="0"/>
              </a:rPr>
              <a:t>poten</a:t>
            </a:r>
            <a:r>
              <a:rPr lang="en-US" sz="1600" dirty="0">
                <a:latin typeface="SlatePro"/>
                <a:cs typeface="Times New Roman" panose="02020603050405020304" pitchFamily="18" charset="0"/>
              </a:rPr>
              <a:t>tiall</a:t>
            </a:r>
            <a:r>
              <a:rPr lang="en-US" sz="1600" spc="-7" dirty="0">
                <a:latin typeface="SlatePro"/>
                <a:cs typeface="Times New Roman" panose="02020603050405020304" pitchFamily="18" charset="0"/>
              </a:rPr>
              <a:t>y</a:t>
            </a:r>
            <a:r>
              <a:rPr lang="en-US" sz="1600" spc="7" dirty="0">
                <a:latin typeface="SlatePro"/>
                <a:cs typeface="Times New Roman" panose="02020603050405020304" pitchFamily="18" charset="0"/>
              </a:rPr>
              <a:t> </a:t>
            </a:r>
            <a:r>
              <a:rPr lang="en-US" sz="1600" spc="31" dirty="0">
                <a:latin typeface="SlatePro"/>
                <a:cs typeface="Times New Roman" panose="02020603050405020304" pitchFamily="18" charset="0"/>
              </a:rPr>
              <a:t>p</a:t>
            </a:r>
            <a:r>
              <a:rPr lang="en-US" sz="1600" spc="14" dirty="0">
                <a:latin typeface="SlatePro"/>
                <a:cs typeface="Times New Roman" panose="02020603050405020304" pitchFamily="18" charset="0"/>
              </a:rPr>
              <a:t>r</a:t>
            </a:r>
            <a:r>
              <a:rPr lang="en-US" sz="1600" spc="17" dirty="0">
                <a:latin typeface="SlatePro"/>
                <a:cs typeface="Times New Roman" panose="02020603050405020304" pitchFamily="18" charset="0"/>
              </a:rPr>
              <a:t>otec</a:t>
            </a:r>
            <a:r>
              <a:rPr lang="en-US" sz="1600" spc="7" dirty="0">
                <a:latin typeface="SlatePro"/>
                <a:cs typeface="Times New Roman" panose="02020603050405020304" pitchFamily="18" charset="0"/>
              </a:rPr>
              <a:t>t </a:t>
            </a:r>
            <a:r>
              <a:rPr lang="en-US" sz="1600" spc="24" dirty="0">
                <a:latin typeface="SlatePro"/>
                <a:cs typeface="Times New Roman" panose="02020603050405020304" pitchFamily="18" charset="0"/>
              </a:rPr>
              <a:t>studen</a:t>
            </a:r>
            <a:r>
              <a:rPr lang="en-US" sz="1600" spc="10" dirty="0">
                <a:latin typeface="SlatePro"/>
                <a:cs typeface="Times New Roman" panose="02020603050405020304" pitchFamily="18" charset="0"/>
              </a:rPr>
              <a:t>t</a:t>
            </a:r>
            <a:r>
              <a:rPr lang="en-US" sz="1600" spc="7" dirty="0">
                <a:latin typeface="SlatePro"/>
                <a:cs typeface="Times New Roman" panose="02020603050405020304" pitchFamily="18" charset="0"/>
              </a:rPr>
              <a:t> </a:t>
            </a:r>
            <a:r>
              <a:rPr lang="en-US" sz="1600" spc="14" dirty="0">
                <a:latin typeface="SlatePro"/>
                <a:cs typeface="Times New Roman" panose="02020603050405020304" pitchFamily="18" charset="0"/>
              </a:rPr>
              <a:t>debt</a:t>
            </a:r>
            <a:r>
              <a:rPr lang="en-US" sz="1600" spc="7" dirty="0">
                <a:latin typeface="SlatePro"/>
                <a:cs typeface="Times New Roman" panose="02020603050405020304" pitchFamily="18" charset="0"/>
              </a:rPr>
              <a:t>s </a:t>
            </a:r>
            <a:r>
              <a:rPr lang="en-US" sz="1600" dirty="0">
                <a:latin typeface="SlatePro"/>
                <a:cs typeface="Times New Roman" panose="02020603050405020304" pitchFamily="18" charset="0"/>
              </a:rPr>
              <a:t>f</a:t>
            </a:r>
            <a:r>
              <a:rPr lang="en-US" sz="1600" spc="-3" dirty="0">
                <a:latin typeface="SlatePro"/>
                <a:cs typeface="Times New Roman" panose="02020603050405020304" pitchFamily="18" charset="0"/>
              </a:rPr>
              <a:t>r</a:t>
            </a:r>
            <a:r>
              <a:rPr lang="en-US" sz="1600" spc="27" dirty="0">
                <a:latin typeface="SlatePro"/>
                <a:cs typeface="Times New Roman" panose="02020603050405020304" pitchFamily="18" charset="0"/>
              </a:rPr>
              <a:t>o</a:t>
            </a:r>
            <a:r>
              <a:rPr lang="en-US" sz="1600" spc="31" dirty="0">
                <a:latin typeface="SlatePro"/>
                <a:cs typeface="Times New Roman" panose="02020603050405020304" pitchFamily="18" charset="0"/>
              </a:rPr>
              <a:t>m</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bankruptc</a:t>
            </a:r>
            <a:r>
              <a:rPr lang="en-US" sz="1600" spc="10" dirty="0">
                <a:latin typeface="SlatePro"/>
                <a:cs typeface="Times New Roman" panose="02020603050405020304" pitchFamily="18" charset="0"/>
              </a:rPr>
              <a:t>y</a:t>
            </a:r>
            <a:r>
              <a:rPr lang="en-US" sz="1600" spc="7" dirty="0">
                <a:latin typeface="SlatePro"/>
                <a:cs typeface="Times New Roman" panose="02020603050405020304" pitchFamily="18" charset="0"/>
              </a:rPr>
              <a:t> </a:t>
            </a:r>
            <a:r>
              <a:rPr lang="en-US" sz="1600" dirty="0">
                <a:latin typeface="SlatePro"/>
                <a:cs typeface="Times New Roman" panose="02020603050405020304" pitchFamily="18" charset="0"/>
              </a:rPr>
              <a:t>discharg</a:t>
            </a:r>
            <a:r>
              <a:rPr lang="en-US" sz="1600" spc="-3" dirty="0">
                <a:latin typeface="SlatePro"/>
                <a:cs typeface="Times New Roman" panose="02020603050405020304" pitchFamily="18" charset="0"/>
              </a:rPr>
              <a:t>e</a:t>
            </a:r>
            <a:r>
              <a:rPr lang="en-US" sz="1600" spc="7" dirty="0">
                <a:latin typeface="SlatePro"/>
                <a:cs typeface="Times New Roman" panose="02020603050405020304" pitchFamily="18" charset="0"/>
              </a:rPr>
              <a:t> </a:t>
            </a:r>
            <a:r>
              <a:rPr lang="en-US" sz="1600" spc="24" dirty="0">
                <a:latin typeface="SlatePro"/>
                <a:cs typeface="Times New Roman" panose="02020603050405020304" pitchFamily="18" charset="0"/>
              </a:rPr>
              <a:t>an</a:t>
            </a:r>
            <a:r>
              <a:rPr lang="en-US" sz="1600" spc="20" dirty="0">
                <a:latin typeface="SlatePro"/>
                <a:cs typeface="Times New Roman" panose="02020603050405020304" pitchFamily="18" charset="0"/>
              </a:rPr>
              <a:t>d</a:t>
            </a:r>
            <a:r>
              <a:rPr lang="en-US" sz="1600" spc="7" dirty="0">
                <a:latin typeface="SlatePro"/>
                <a:cs typeface="Times New Roman" panose="02020603050405020304" pitchFamily="18" charset="0"/>
              </a:rPr>
              <a:t> </a:t>
            </a:r>
            <a:r>
              <a:rPr lang="en-US" sz="1600" dirty="0">
                <a:latin typeface="SlatePro"/>
                <a:cs typeface="Times New Roman" panose="02020603050405020304" pitchFamily="18" charset="0"/>
              </a:rPr>
              <a:t>se</a:t>
            </a:r>
            <a:r>
              <a:rPr lang="en-US" sz="1600" spc="-3" dirty="0">
                <a:latin typeface="SlatePro"/>
                <a:cs typeface="Times New Roman" panose="02020603050405020304" pitchFamily="18" charset="0"/>
              </a:rPr>
              <a:t>t</a:t>
            </a:r>
            <a:r>
              <a:rPr lang="en-US" sz="1600" spc="7" dirty="0">
                <a:latin typeface="SlatePro"/>
                <a:cs typeface="Times New Roman" panose="02020603050405020304" pitchFamily="18" charset="0"/>
              </a:rPr>
              <a:t> </a:t>
            </a:r>
            <a:r>
              <a:rPr lang="en-US" sz="1600" spc="10" dirty="0">
                <a:latin typeface="SlatePro"/>
                <a:cs typeface="Times New Roman" panose="02020603050405020304" pitchFamily="18" charset="0"/>
              </a:rPr>
              <a:t>parameter</a:t>
            </a:r>
            <a:r>
              <a:rPr lang="en-US" sz="1600" spc="3" dirty="0">
                <a:latin typeface="SlatePro"/>
                <a:cs typeface="Times New Roman" panose="02020603050405020304" pitchFamily="18" charset="0"/>
              </a:rPr>
              <a:t>s</a:t>
            </a:r>
            <a:r>
              <a:rPr lang="en-US" sz="1600" spc="7" dirty="0">
                <a:latin typeface="SlatePro"/>
                <a:cs typeface="Times New Roman" panose="02020603050405020304" pitchFamily="18" charset="0"/>
              </a:rPr>
              <a:t> fo</a:t>
            </a:r>
            <a:r>
              <a:rPr lang="en-US" sz="1600" dirty="0">
                <a:latin typeface="SlatePro"/>
                <a:cs typeface="Times New Roman" panose="02020603050405020304" pitchFamily="18" charset="0"/>
              </a:rPr>
              <a:t>r</a:t>
            </a:r>
            <a:r>
              <a:rPr lang="en-US" sz="1600" spc="7" dirty="0">
                <a:latin typeface="SlatePro"/>
                <a:cs typeface="Times New Roman" panose="02020603050405020304" pitchFamily="18" charset="0"/>
              </a:rPr>
              <a:t> </a:t>
            </a:r>
            <a:r>
              <a:rPr lang="en-US" sz="1600" spc="17" dirty="0">
                <a:latin typeface="SlatePro"/>
                <a:cs typeface="Times New Roman" panose="02020603050405020304" pitchFamily="18" charset="0"/>
              </a:rPr>
              <a:t>interna</a:t>
            </a:r>
            <a:r>
              <a:rPr lang="en-US" sz="1600" spc="7" dirty="0">
                <a:latin typeface="SlatePro"/>
                <a:cs typeface="Times New Roman" panose="02020603050405020304" pitchFamily="18" charset="0"/>
              </a:rPr>
              <a:t>l </a:t>
            </a:r>
            <a:r>
              <a:rPr lang="en-US" sz="1600" spc="24" dirty="0">
                <a:latin typeface="SlatePro"/>
                <a:cs typeface="Times New Roman" panose="02020603050405020304" pitchFamily="18" charset="0"/>
              </a:rPr>
              <a:t>an</a:t>
            </a:r>
            <a:r>
              <a:rPr lang="en-US" sz="1600" spc="20" dirty="0">
                <a:latin typeface="SlatePro"/>
                <a:cs typeface="Times New Roman" panose="02020603050405020304" pitchFamily="18" charset="0"/>
              </a:rPr>
              <a:t>d</a:t>
            </a:r>
            <a:r>
              <a:rPr lang="en-US" sz="1600" spc="7" dirty="0">
                <a:latin typeface="SlatePro"/>
                <a:cs typeface="Times New Roman" panose="02020603050405020304" pitchFamily="18" charset="0"/>
              </a:rPr>
              <a:t> external </a:t>
            </a:r>
            <a:r>
              <a:rPr lang="en-US" sz="1600" spc="10" dirty="0">
                <a:latin typeface="SlatePro"/>
                <a:cs typeface="Times New Roman" panose="02020603050405020304" pitchFamily="18" charset="0"/>
              </a:rPr>
              <a:t>collectio</a:t>
            </a:r>
            <a:r>
              <a:rPr lang="en-US" sz="1600" spc="3" dirty="0">
                <a:latin typeface="SlatePro"/>
                <a:cs typeface="Times New Roman" panose="02020603050405020304" pitchFamily="18" charset="0"/>
              </a:rPr>
              <a:t>n</a:t>
            </a:r>
            <a:r>
              <a:rPr lang="en-US" sz="1600" spc="7" dirty="0">
                <a:latin typeface="SlatePro"/>
                <a:cs typeface="Times New Roman" panose="02020603050405020304" pitchFamily="18" charset="0"/>
              </a:rPr>
              <a:t> </a:t>
            </a:r>
            <a:r>
              <a:rPr lang="en-US" sz="1600" spc="-10" dirty="0">
                <a:latin typeface="SlatePro"/>
                <a:cs typeface="Times New Roman" panose="02020603050405020304" pitchFamily="18" charset="0"/>
              </a:rPr>
              <a:t>e</a:t>
            </a:r>
            <a:r>
              <a:rPr lang="en-US" sz="1600" spc="-24" dirty="0">
                <a:latin typeface="SlatePro"/>
                <a:cs typeface="Times New Roman" panose="02020603050405020304" pitchFamily="18" charset="0"/>
              </a:rPr>
              <a:t>ff</a:t>
            </a:r>
            <a:r>
              <a:rPr lang="en-US" sz="1600" spc="17" dirty="0">
                <a:latin typeface="SlatePro"/>
                <a:cs typeface="Times New Roman" panose="02020603050405020304" pitchFamily="18" charset="0"/>
              </a:rPr>
              <a:t>or</a:t>
            </a:r>
            <a:r>
              <a:rPr lang="en-US" sz="1600" spc="7" dirty="0">
                <a:latin typeface="SlatePro"/>
                <a:cs typeface="Times New Roman" panose="02020603050405020304" pitchFamily="18" charset="0"/>
              </a:rPr>
              <a:t>t</a:t>
            </a:r>
            <a:r>
              <a:rPr lang="en-US" sz="1600" dirty="0">
                <a:latin typeface="SlatePro"/>
                <a:cs typeface="Times New Roman" panose="02020603050405020304" pitchFamily="18" charset="0"/>
              </a:rPr>
              <a:t>s</a:t>
            </a:r>
            <a:r>
              <a:rPr lang="en-US" sz="1600" spc="7" dirty="0">
                <a:latin typeface="SlatePro"/>
                <a:cs typeface="Times New Roman" panose="02020603050405020304" pitchFamily="18" charset="0"/>
              </a:rPr>
              <a:t> </a:t>
            </a:r>
            <a:endParaRPr lang="en-US" sz="1600" spc="17" dirty="0">
              <a:latin typeface="SlatePro"/>
              <a:cs typeface="Times New Roman" panose="02020603050405020304" pitchFamily="18" charset="0"/>
            </a:endParaRPr>
          </a:p>
          <a:p>
            <a:pPr marL="86156">
              <a:spcBef>
                <a:spcPts val="307"/>
              </a:spcBef>
              <a:tabLst>
                <a:tab pos="147201" algn="l"/>
              </a:tabLst>
            </a:pPr>
            <a:endParaRPr lang="en-US" sz="700" spc="31" dirty="0">
              <a:latin typeface="SlatePro"/>
              <a:cs typeface="Times New Roman" panose="02020603050405020304" pitchFamily="18" charset="0"/>
            </a:endParaRPr>
          </a:p>
          <a:p>
            <a:pPr marL="285750" indent="-285750">
              <a:spcBef>
                <a:spcPts val="307"/>
              </a:spcBef>
              <a:buFont typeface="Wingdings" panose="05000000000000000000" pitchFamily="2" charset="2"/>
              <a:buChar char="Ø"/>
              <a:tabLst>
                <a:tab pos="147201" algn="l"/>
              </a:tabLst>
            </a:pPr>
            <a:r>
              <a:rPr lang="en-US" sz="1600" spc="41" dirty="0">
                <a:solidFill>
                  <a:prstClr val="black"/>
                </a:solidFill>
                <a:latin typeface="SlatePro"/>
                <a:cs typeface="Times New Roman" panose="02020603050405020304" pitchFamily="18" charset="0"/>
              </a:rPr>
              <a:t>M</a:t>
            </a:r>
            <a:r>
              <a:rPr lang="en-US" sz="1600" spc="7" dirty="0">
                <a:solidFill>
                  <a:prstClr val="black"/>
                </a:solidFill>
                <a:latin typeface="SlatePro"/>
                <a:cs typeface="Times New Roman" panose="02020603050405020304" pitchFamily="18" charset="0"/>
              </a:rPr>
              <a:t>ember</a:t>
            </a:r>
            <a:r>
              <a:rPr lang="en-US" sz="1600" dirty="0">
                <a:solidFill>
                  <a:prstClr val="black"/>
                </a:solidFill>
                <a:latin typeface="SlatePro"/>
                <a:cs typeface="Times New Roman" panose="02020603050405020304" pitchFamily="18" charset="0"/>
              </a:rPr>
              <a:t>s</a:t>
            </a:r>
            <a:r>
              <a:rPr lang="en-US" sz="1600" spc="7" dirty="0">
                <a:solidFill>
                  <a:prstClr val="black"/>
                </a:solidFill>
                <a:latin typeface="SlatePro"/>
                <a:cs typeface="Times New Roman" panose="02020603050405020304" pitchFamily="18" charset="0"/>
              </a:rPr>
              <a:t> a</a:t>
            </a:r>
            <a:r>
              <a:rPr lang="en-US" sz="1600" dirty="0">
                <a:solidFill>
                  <a:prstClr val="black"/>
                </a:solidFill>
                <a:latin typeface="SlatePro"/>
                <a:cs typeface="Times New Roman" panose="02020603050405020304" pitchFamily="18" charset="0"/>
              </a:rPr>
              <a:t>r</a:t>
            </a:r>
            <a:r>
              <a:rPr lang="en-US" sz="1600" spc="-17" dirty="0">
                <a:solidFill>
                  <a:prstClr val="black"/>
                </a:solidFill>
                <a:latin typeface="SlatePro"/>
                <a:cs typeface="Times New Roman" panose="02020603050405020304" pitchFamily="18" charset="0"/>
              </a:rPr>
              <a:t>e</a:t>
            </a:r>
            <a:r>
              <a:rPr lang="en-US" sz="1600" spc="7" dirty="0">
                <a:solidFill>
                  <a:prstClr val="black"/>
                </a:solidFill>
                <a:latin typeface="SlatePro"/>
                <a:cs typeface="Times New Roman" panose="02020603050405020304" pitchFamily="18" charset="0"/>
              </a:rPr>
              <a:t> </a:t>
            </a:r>
            <a:r>
              <a:rPr lang="en-US" sz="1600" spc="10" dirty="0">
                <a:solidFill>
                  <a:prstClr val="black"/>
                </a:solidFill>
                <a:latin typeface="SlatePro"/>
                <a:cs typeface="Times New Roman" panose="02020603050405020304" pitchFamily="18" charset="0"/>
              </a:rPr>
              <a:t>encourage</a:t>
            </a:r>
            <a:r>
              <a:rPr lang="en-US" sz="1600" spc="3" dirty="0">
                <a:solidFill>
                  <a:prstClr val="black"/>
                </a:solidFill>
                <a:latin typeface="SlatePro"/>
                <a:cs typeface="Times New Roman" panose="02020603050405020304" pitchFamily="18" charset="0"/>
              </a:rPr>
              <a:t>d</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t</a:t>
            </a:r>
            <a:r>
              <a:rPr lang="en-US" sz="1600" spc="27" dirty="0">
                <a:solidFill>
                  <a:prstClr val="black"/>
                </a:solidFill>
                <a:latin typeface="SlatePro"/>
                <a:cs typeface="Times New Roman" panose="02020603050405020304" pitchFamily="18" charset="0"/>
              </a:rPr>
              <a:t>o</a:t>
            </a:r>
            <a:r>
              <a:rPr lang="en-US" sz="1600" spc="7" dirty="0">
                <a:solidFill>
                  <a:prstClr val="black"/>
                </a:solidFill>
                <a:latin typeface="SlatePro"/>
                <a:cs typeface="Times New Roman" panose="02020603050405020304" pitchFamily="18" charset="0"/>
              </a:rPr>
              <a:t> </a:t>
            </a:r>
            <a:r>
              <a:rPr lang="en-US" sz="1600" spc="10" dirty="0">
                <a:solidFill>
                  <a:prstClr val="black"/>
                </a:solidFill>
                <a:latin typeface="SlatePro"/>
                <a:cs typeface="Times New Roman" panose="02020603050405020304" pitchFamily="18" charset="0"/>
              </a:rPr>
              <a:t>conside</a:t>
            </a:r>
            <a:r>
              <a:rPr lang="en-US" sz="1600" dirty="0">
                <a:solidFill>
                  <a:prstClr val="black"/>
                </a:solidFill>
                <a:latin typeface="SlatePro"/>
                <a:cs typeface="Times New Roman" panose="02020603050405020304" pitchFamily="18" charset="0"/>
              </a:rPr>
              <a:t>r</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requirin</a:t>
            </a:r>
            <a:r>
              <a:rPr lang="en-US" sz="1600" spc="7" dirty="0">
                <a:solidFill>
                  <a:prstClr val="black"/>
                </a:solidFill>
                <a:latin typeface="SlatePro"/>
                <a:cs typeface="Times New Roman" panose="02020603050405020304" pitchFamily="18" charset="0"/>
              </a:rPr>
              <a:t>g </a:t>
            </a:r>
            <a:r>
              <a:rPr lang="en-US" sz="1600" spc="17" dirty="0">
                <a:solidFill>
                  <a:prstClr val="black"/>
                </a:solidFill>
                <a:latin typeface="SlatePro"/>
                <a:cs typeface="Times New Roman" panose="02020603050405020304" pitchFamily="18" charset="0"/>
              </a:rPr>
              <a:t>student</a:t>
            </a:r>
            <a:r>
              <a:rPr lang="en-US" sz="1600" spc="10" dirty="0">
                <a:solidFill>
                  <a:prstClr val="black"/>
                </a:solidFill>
                <a:latin typeface="SlatePro"/>
                <a:cs typeface="Times New Roman" panose="02020603050405020304" pitchFamily="18" charset="0"/>
              </a:rPr>
              <a:t>s</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t</a:t>
            </a:r>
            <a:r>
              <a:rPr lang="en-US" sz="1600" spc="27" dirty="0">
                <a:solidFill>
                  <a:prstClr val="black"/>
                </a:solidFill>
                <a:latin typeface="SlatePro"/>
                <a:cs typeface="Times New Roman" panose="02020603050405020304" pitchFamily="18" charset="0"/>
              </a:rPr>
              <a:t>o</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sig</a:t>
            </a:r>
            <a:r>
              <a:rPr lang="en-US" sz="1600" spc="-3" dirty="0">
                <a:solidFill>
                  <a:prstClr val="black"/>
                </a:solidFill>
                <a:latin typeface="SlatePro"/>
                <a:cs typeface="Times New Roman" panose="02020603050405020304" pitchFamily="18" charset="0"/>
              </a:rPr>
              <a:t>n</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a</a:t>
            </a:r>
            <a:r>
              <a:rPr lang="en-US" sz="1600" spc="14" dirty="0">
                <a:solidFill>
                  <a:prstClr val="black"/>
                </a:solidFill>
                <a:latin typeface="SlatePro"/>
                <a:cs typeface="Times New Roman" panose="02020603050405020304" pitchFamily="18" charset="0"/>
              </a:rPr>
              <a:t>n</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ag</a:t>
            </a:r>
            <a:r>
              <a:rPr lang="en-US" sz="1600" spc="-7" dirty="0">
                <a:solidFill>
                  <a:prstClr val="black"/>
                </a:solidFill>
                <a:latin typeface="SlatePro"/>
                <a:cs typeface="Times New Roman" panose="02020603050405020304" pitchFamily="18" charset="0"/>
              </a:rPr>
              <a:t>r</a:t>
            </a:r>
            <a:r>
              <a:rPr lang="en-US" sz="1600" spc="17" dirty="0">
                <a:solidFill>
                  <a:prstClr val="black"/>
                </a:solidFill>
                <a:latin typeface="SlatePro"/>
                <a:cs typeface="Times New Roman" panose="02020603050405020304" pitchFamily="18" charset="0"/>
              </a:rPr>
              <a:t>eemen</a:t>
            </a:r>
            <a:r>
              <a:rPr lang="en-US" sz="1600" spc="7" dirty="0">
                <a:solidFill>
                  <a:prstClr val="black"/>
                </a:solidFill>
                <a:latin typeface="SlatePro"/>
                <a:cs typeface="Times New Roman" panose="02020603050405020304" pitchFamily="18" charset="0"/>
              </a:rPr>
              <a:t>t </a:t>
            </a:r>
            <a:r>
              <a:rPr lang="en-US" sz="1600" spc="17" dirty="0">
                <a:solidFill>
                  <a:prstClr val="black"/>
                </a:solidFill>
                <a:latin typeface="SlatePro"/>
                <a:cs typeface="Times New Roman" panose="02020603050405020304" pitchFamily="18" charset="0"/>
              </a:rPr>
              <a:t>prio</a:t>
            </a:r>
            <a:r>
              <a:rPr lang="en-US" sz="1600" spc="10" dirty="0">
                <a:solidFill>
                  <a:prstClr val="black"/>
                </a:solidFill>
                <a:latin typeface="SlatePro"/>
                <a:cs typeface="Times New Roman" panose="02020603050405020304" pitchFamily="18" charset="0"/>
              </a:rPr>
              <a:t>r</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t</a:t>
            </a:r>
            <a:r>
              <a:rPr lang="en-US" sz="1600" spc="27" dirty="0">
                <a:solidFill>
                  <a:prstClr val="black"/>
                </a:solidFill>
                <a:latin typeface="SlatePro"/>
                <a:cs typeface="Times New Roman" panose="02020603050405020304" pitchFamily="18" charset="0"/>
              </a:rPr>
              <a:t>o</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r</a:t>
            </a:r>
            <a:r>
              <a:rPr lang="en-US" sz="1600" dirty="0">
                <a:solidFill>
                  <a:prstClr val="black"/>
                </a:solidFill>
                <a:latin typeface="SlatePro"/>
                <a:cs typeface="Times New Roman" panose="02020603050405020304" pitchFamily="18" charset="0"/>
              </a:rPr>
              <a:t>egistering </a:t>
            </a:r>
            <a:r>
              <a:rPr lang="en-US" sz="1600" spc="7" dirty="0">
                <a:solidFill>
                  <a:prstClr val="black"/>
                </a:solidFill>
                <a:latin typeface="SlatePro"/>
                <a:cs typeface="Times New Roman" panose="02020603050405020304" pitchFamily="18" charset="0"/>
              </a:rPr>
              <a:t>fo</a:t>
            </a:r>
            <a:r>
              <a:rPr lang="en-US" sz="1600" dirty="0">
                <a:solidFill>
                  <a:prstClr val="black"/>
                </a:solidFill>
                <a:latin typeface="SlatePro"/>
                <a:cs typeface="Times New Roman" panose="02020603050405020304" pitchFamily="18" charset="0"/>
              </a:rPr>
              <a:t>r</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classe</a:t>
            </a:r>
            <a:r>
              <a:rPr lang="en-US" sz="1600" spc="-20" dirty="0">
                <a:solidFill>
                  <a:prstClr val="black"/>
                </a:solidFill>
                <a:latin typeface="SlatePro"/>
                <a:cs typeface="Times New Roman" panose="02020603050405020304" pitchFamily="18" charset="0"/>
              </a:rPr>
              <a:t>s</a:t>
            </a:r>
            <a:r>
              <a:rPr lang="en-US" sz="1600" spc="7" dirty="0">
                <a:solidFill>
                  <a:prstClr val="black"/>
                </a:solidFill>
                <a:latin typeface="SlatePro"/>
                <a:cs typeface="Times New Roman" panose="02020603050405020304" pitchFamily="18" charset="0"/>
              </a:rPr>
              <a:t> </a:t>
            </a:r>
            <a:r>
              <a:rPr lang="en-US" sz="1600" spc="24" dirty="0">
                <a:solidFill>
                  <a:prstClr val="black"/>
                </a:solidFill>
                <a:latin typeface="SlatePro"/>
                <a:cs typeface="Times New Roman" panose="02020603050405020304" pitchFamily="18" charset="0"/>
              </a:rPr>
              <a:t>an</a:t>
            </a:r>
            <a:r>
              <a:rPr lang="en-US" sz="1600" spc="20" dirty="0">
                <a:solidFill>
                  <a:prstClr val="black"/>
                </a:solidFill>
                <a:latin typeface="SlatePro"/>
                <a:cs typeface="Times New Roman" panose="02020603050405020304" pitchFamily="18" charset="0"/>
              </a:rPr>
              <a:t>d</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periodicall</a:t>
            </a:r>
            <a:r>
              <a:rPr lang="en-US" sz="1600" spc="-3" dirty="0">
                <a:solidFill>
                  <a:prstClr val="black"/>
                </a:solidFill>
                <a:latin typeface="SlatePro"/>
                <a:cs typeface="Times New Roman" panose="02020603050405020304" pitchFamily="18" charset="0"/>
              </a:rPr>
              <a:t>y</a:t>
            </a:r>
            <a:r>
              <a:rPr lang="en-US" sz="1600" spc="7" dirty="0">
                <a:solidFill>
                  <a:prstClr val="black"/>
                </a:solidFill>
                <a:latin typeface="SlatePro"/>
                <a:cs typeface="Times New Roman" panose="02020603050405020304" pitchFamily="18" charset="0"/>
              </a:rPr>
              <a:t> </a:t>
            </a:r>
            <a:r>
              <a:rPr lang="en-US" sz="1600" spc="24" dirty="0">
                <a:solidFill>
                  <a:prstClr val="black"/>
                </a:solidFill>
                <a:latin typeface="SlatePro"/>
                <a:cs typeface="Times New Roman" panose="02020603050405020304" pitchFamily="18" charset="0"/>
              </a:rPr>
              <a:t>the</a:t>
            </a:r>
            <a:r>
              <a:rPr lang="en-US" sz="1600" spc="14" dirty="0">
                <a:solidFill>
                  <a:prstClr val="black"/>
                </a:solidFill>
                <a:latin typeface="SlatePro"/>
                <a:cs typeface="Times New Roman" panose="02020603050405020304" pitchFamily="18" charset="0"/>
              </a:rPr>
              <a:t>r</a:t>
            </a:r>
            <a:r>
              <a:rPr lang="en-US" sz="1600" dirty="0">
                <a:solidFill>
                  <a:prstClr val="black"/>
                </a:solidFill>
                <a:latin typeface="SlatePro"/>
                <a:cs typeface="Times New Roman" panose="02020603050405020304" pitchFamily="18" charset="0"/>
              </a:rPr>
              <a:t>eafte</a:t>
            </a:r>
            <a:r>
              <a:rPr lang="en-US" sz="1600" spc="-44" dirty="0">
                <a:solidFill>
                  <a:prstClr val="black"/>
                </a:solidFill>
                <a:latin typeface="SlatePro"/>
                <a:cs typeface="Times New Roman" panose="02020603050405020304" pitchFamily="18" charset="0"/>
              </a:rPr>
              <a:t>r</a:t>
            </a:r>
            <a:r>
              <a:rPr lang="en-US" sz="1600" spc="10" dirty="0">
                <a:solidFill>
                  <a:prstClr val="black"/>
                </a:solidFill>
                <a:latin typeface="SlatePro"/>
                <a:cs typeface="Times New Roman" panose="02020603050405020304" pitchFamily="18" charset="0"/>
              </a:rPr>
              <a:t>.</a:t>
            </a:r>
            <a:r>
              <a:rPr lang="en-US" sz="1600" spc="7" dirty="0">
                <a:solidFill>
                  <a:prstClr val="black"/>
                </a:solidFill>
                <a:latin typeface="SlatePro"/>
                <a:cs typeface="Times New Roman" panose="02020603050405020304" pitchFamily="18" charset="0"/>
              </a:rPr>
              <a:t> </a:t>
            </a:r>
            <a:r>
              <a:rPr lang="en-US" sz="1600" spc="10" dirty="0">
                <a:solidFill>
                  <a:prstClr val="black"/>
                </a:solidFill>
                <a:latin typeface="SlatePro"/>
                <a:cs typeface="Times New Roman" panose="02020603050405020304" pitchFamily="18" charset="0"/>
              </a:rPr>
              <a:t>Th</a:t>
            </a:r>
            <a:r>
              <a:rPr lang="en-US" sz="1600" spc="-17" dirty="0">
                <a:solidFill>
                  <a:prstClr val="black"/>
                </a:solidFill>
                <a:latin typeface="SlatePro"/>
                <a:cs typeface="Times New Roman" panose="02020603050405020304" pitchFamily="18" charset="0"/>
              </a:rPr>
              <a:t>e</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institutio</a:t>
            </a:r>
            <a:r>
              <a:rPr lang="en-US" sz="1600" spc="20" dirty="0">
                <a:solidFill>
                  <a:prstClr val="black"/>
                </a:solidFill>
                <a:latin typeface="SlatePro"/>
                <a:cs typeface="Times New Roman" panose="02020603050405020304" pitchFamily="18" charset="0"/>
              </a:rPr>
              <a:t>n</a:t>
            </a:r>
            <a:r>
              <a:rPr lang="en-US" sz="1600" spc="7" dirty="0">
                <a:solidFill>
                  <a:prstClr val="black"/>
                </a:solidFill>
                <a:latin typeface="SlatePro"/>
                <a:cs typeface="Times New Roman" panose="02020603050405020304" pitchFamily="18" charset="0"/>
              </a:rPr>
              <a:t> </a:t>
            </a:r>
            <a:r>
              <a:rPr lang="en-US" sz="1600" spc="-3" dirty="0">
                <a:solidFill>
                  <a:prstClr val="black"/>
                </a:solidFill>
                <a:latin typeface="SlatePro"/>
                <a:cs typeface="Times New Roman" panose="02020603050405020304" pitchFamily="18" charset="0"/>
              </a:rPr>
              <a:t>wil</a:t>
            </a:r>
            <a:r>
              <a:rPr lang="en-US" sz="1600" spc="-7" dirty="0">
                <a:solidFill>
                  <a:prstClr val="black"/>
                </a:solidFill>
                <a:latin typeface="SlatePro"/>
                <a:cs typeface="Times New Roman" panose="02020603050405020304" pitchFamily="18" charset="0"/>
              </a:rPr>
              <a:t>l</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nee</a:t>
            </a:r>
            <a:r>
              <a:rPr lang="en-US" sz="1600" spc="10" dirty="0">
                <a:solidFill>
                  <a:prstClr val="black"/>
                </a:solidFill>
                <a:latin typeface="SlatePro"/>
                <a:cs typeface="Times New Roman" panose="02020603050405020304" pitchFamily="18" charset="0"/>
              </a:rPr>
              <a:t>d</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t</a:t>
            </a:r>
            <a:r>
              <a:rPr lang="en-US" sz="1600" spc="27" dirty="0">
                <a:solidFill>
                  <a:prstClr val="black"/>
                </a:solidFill>
                <a:latin typeface="SlatePro"/>
                <a:cs typeface="Times New Roman" panose="02020603050405020304" pitchFamily="18" charset="0"/>
              </a:rPr>
              <a:t>o</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determin</a:t>
            </a:r>
            <a:r>
              <a:rPr lang="en-US" sz="1600" spc="10" dirty="0">
                <a:solidFill>
                  <a:prstClr val="black"/>
                </a:solidFill>
                <a:latin typeface="SlatePro"/>
                <a:cs typeface="Times New Roman" panose="02020603050405020304" pitchFamily="18" charset="0"/>
              </a:rPr>
              <a:t>e</a:t>
            </a:r>
            <a:r>
              <a:rPr lang="en-US" sz="1600" spc="7" dirty="0">
                <a:solidFill>
                  <a:prstClr val="black"/>
                </a:solidFill>
                <a:latin typeface="SlatePro"/>
                <a:cs typeface="Times New Roman" panose="02020603050405020304" pitchFamily="18" charset="0"/>
              </a:rPr>
              <a:t> </a:t>
            </a:r>
            <a:r>
              <a:rPr lang="en-US" sz="1600" spc="27" dirty="0">
                <a:solidFill>
                  <a:prstClr val="black"/>
                </a:solidFill>
                <a:latin typeface="SlatePro"/>
                <a:cs typeface="Times New Roman" panose="02020603050405020304" pitchFamily="18" charset="0"/>
              </a:rPr>
              <a:t>h</a:t>
            </a:r>
            <a:r>
              <a:rPr lang="en-US" sz="1600" spc="17" dirty="0">
                <a:solidFill>
                  <a:prstClr val="black"/>
                </a:solidFill>
                <a:latin typeface="SlatePro"/>
                <a:cs typeface="Times New Roman" panose="02020603050405020304" pitchFamily="18" charset="0"/>
              </a:rPr>
              <a:t>o</a:t>
            </a:r>
            <a:r>
              <a:rPr lang="en-US" sz="1600" spc="-14" dirty="0">
                <a:solidFill>
                  <a:prstClr val="black"/>
                </a:solidFill>
                <a:latin typeface="SlatePro"/>
                <a:cs typeface="Times New Roman" panose="02020603050405020304" pitchFamily="18" charset="0"/>
              </a:rPr>
              <a:t>w</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ofte</a:t>
            </a:r>
            <a:r>
              <a:rPr lang="en-US" sz="1600" spc="10" dirty="0">
                <a:solidFill>
                  <a:prstClr val="black"/>
                </a:solidFill>
                <a:latin typeface="SlatePro"/>
                <a:cs typeface="Times New Roman" panose="02020603050405020304" pitchFamily="18" charset="0"/>
              </a:rPr>
              <a:t>n</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students</a:t>
            </a:r>
            <a:r>
              <a:rPr lang="en-US" sz="1600" spc="14" dirty="0">
                <a:solidFill>
                  <a:prstClr val="black"/>
                </a:solidFill>
                <a:latin typeface="SlatePro"/>
                <a:cs typeface="Times New Roman" panose="02020603050405020304" pitchFamily="18" charset="0"/>
              </a:rPr>
              <a:t> </a:t>
            </a:r>
            <a:r>
              <a:rPr lang="en-US" sz="1600" spc="7" dirty="0">
                <a:solidFill>
                  <a:prstClr val="black"/>
                </a:solidFill>
                <a:latin typeface="SlatePro"/>
                <a:cs typeface="Times New Roman" panose="02020603050405020304" pitchFamily="18" charset="0"/>
              </a:rPr>
              <a:t>a</a:t>
            </a:r>
            <a:r>
              <a:rPr lang="en-US" sz="1600" dirty="0">
                <a:solidFill>
                  <a:prstClr val="black"/>
                </a:solidFill>
                <a:latin typeface="SlatePro"/>
                <a:cs typeface="Times New Roman" panose="02020603050405020304" pitchFamily="18" charset="0"/>
              </a:rPr>
              <a:t>r</a:t>
            </a:r>
            <a:r>
              <a:rPr lang="en-US" sz="1600" spc="-17" dirty="0">
                <a:solidFill>
                  <a:prstClr val="black"/>
                </a:solidFill>
                <a:latin typeface="SlatePro"/>
                <a:cs typeface="Times New Roman" panose="02020603050405020304" pitchFamily="18" charset="0"/>
              </a:rPr>
              <a:t>e</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aske</a:t>
            </a:r>
            <a:r>
              <a:rPr lang="en-US" sz="1600" spc="-7" dirty="0">
                <a:solidFill>
                  <a:prstClr val="black"/>
                </a:solidFill>
                <a:latin typeface="SlatePro"/>
                <a:cs typeface="Times New Roman" panose="02020603050405020304" pitchFamily="18" charset="0"/>
              </a:rPr>
              <a:t>d</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t</a:t>
            </a:r>
            <a:r>
              <a:rPr lang="en-US" sz="1600" spc="27" dirty="0">
                <a:solidFill>
                  <a:prstClr val="black"/>
                </a:solidFill>
                <a:latin typeface="SlatePro"/>
                <a:cs typeface="Times New Roman" panose="02020603050405020304" pitchFamily="18" charset="0"/>
              </a:rPr>
              <a:t>o</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r</a:t>
            </a:r>
            <a:r>
              <a:rPr lang="en-US" sz="1600" spc="-7" dirty="0">
                <a:solidFill>
                  <a:prstClr val="black"/>
                </a:solidFill>
                <a:latin typeface="SlatePro"/>
                <a:cs typeface="Times New Roman" panose="02020603050405020304" pitchFamily="18" charset="0"/>
              </a:rPr>
              <a:t>ea</a:t>
            </a:r>
            <a:r>
              <a:rPr lang="en-US" sz="1600" spc="-27" dirty="0">
                <a:solidFill>
                  <a:prstClr val="black"/>
                </a:solidFill>
                <a:latin typeface="SlatePro"/>
                <a:cs typeface="Times New Roman" panose="02020603050405020304" pitchFamily="18" charset="0"/>
              </a:rPr>
              <a:t>ffi</a:t>
            </a:r>
            <a:r>
              <a:rPr lang="en-US" sz="1600" spc="17" dirty="0">
                <a:solidFill>
                  <a:prstClr val="black"/>
                </a:solidFill>
                <a:latin typeface="SlatePro"/>
                <a:cs typeface="Times New Roman" panose="02020603050405020304" pitchFamily="18" charset="0"/>
              </a:rPr>
              <a:t>r</a:t>
            </a:r>
            <a:r>
              <a:rPr lang="en-US" sz="1600" spc="37" dirty="0">
                <a:solidFill>
                  <a:prstClr val="black"/>
                </a:solidFill>
                <a:latin typeface="SlatePro"/>
                <a:cs typeface="Times New Roman" panose="02020603050405020304" pitchFamily="18" charset="0"/>
              </a:rPr>
              <a:t>m</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the</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fi</a:t>
            </a:r>
            <a:r>
              <a:rPr lang="en-US" sz="1600" spc="10" dirty="0">
                <a:solidFill>
                  <a:prstClr val="black"/>
                </a:solidFill>
                <a:latin typeface="SlatePro"/>
                <a:cs typeface="Times New Roman" panose="02020603050405020304" pitchFamily="18" charset="0"/>
              </a:rPr>
              <a:t>nancia</a:t>
            </a:r>
            <a:r>
              <a:rPr lang="en-US" sz="1600" spc="3" dirty="0">
                <a:solidFill>
                  <a:prstClr val="black"/>
                </a:solidFill>
                <a:latin typeface="SlatePro"/>
                <a:cs typeface="Times New Roman" panose="02020603050405020304" pitchFamily="18" charset="0"/>
              </a:rPr>
              <a:t>l</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r</a:t>
            </a:r>
            <a:r>
              <a:rPr lang="en-US" sz="1600" spc="7" dirty="0">
                <a:solidFill>
                  <a:prstClr val="black"/>
                </a:solidFill>
                <a:latin typeface="SlatePro"/>
                <a:cs typeface="Times New Roman" panose="02020603050405020304" pitchFamily="18" charset="0"/>
              </a:rPr>
              <a:t>esponsibilit</a:t>
            </a:r>
            <a:r>
              <a:rPr lang="en-US" sz="1600" dirty="0">
                <a:solidFill>
                  <a:prstClr val="black"/>
                </a:solidFill>
                <a:latin typeface="SlatePro"/>
                <a:cs typeface="Times New Roman" panose="02020603050405020304" pitchFamily="18" charset="0"/>
              </a:rPr>
              <a:t>y</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ag</a:t>
            </a:r>
            <a:r>
              <a:rPr lang="en-US" sz="1600" spc="-7" dirty="0">
                <a:solidFill>
                  <a:prstClr val="black"/>
                </a:solidFill>
                <a:latin typeface="SlatePro"/>
                <a:cs typeface="Times New Roman" panose="02020603050405020304" pitchFamily="18" charset="0"/>
              </a:rPr>
              <a:t>r</a:t>
            </a:r>
            <a:r>
              <a:rPr lang="en-US" sz="1600" spc="17" dirty="0">
                <a:solidFill>
                  <a:prstClr val="black"/>
                </a:solidFill>
                <a:latin typeface="SlatePro"/>
                <a:cs typeface="Times New Roman" panose="02020603050405020304" pitchFamily="18" charset="0"/>
              </a:rPr>
              <a:t>eement</a:t>
            </a:r>
            <a:r>
              <a:rPr lang="en-US" sz="1600" spc="3" dirty="0">
                <a:solidFill>
                  <a:prstClr val="black"/>
                </a:solidFill>
                <a:latin typeface="SlatePro"/>
                <a:cs typeface="Times New Roman" panose="02020603050405020304" pitchFamily="18" charset="0"/>
              </a:rPr>
              <a:t>,</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takin</a:t>
            </a:r>
            <a:r>
              <a:rPr lang="en-US" sz="1600" spc="10" dirty="0">
                <a:solidFill>
                  <a:prstClr val="black"/>
                </a:solidFill>
                <a:latin typeface="SlatePro"/>
                <a:cs typeface="Times New Roman" panose="02020603050405020304" pitchFamily="18" charset="0"/>
              </a:rPr>
              <a:t>g</a:t>
            </a:r>
            <a:r>
              <a:rPr lang="en-US" sz="1600" spc="7" dirty="0">
                <a:solidFill>
                  <a:prstClr val="black"/>
                </a:solidFill>
                <a:latin typeface="SlatePro"/>
                <a:cs typeface="Times New Roman" panose="02020603050405020304" pitchFamily="18" charset="0"/>
              </a:rPr>
              <a:t> </a:t>
            </a:r>
            <a:r>
              <a:rPr lang="en-US" sz="1600" spc="24" dirty="0">
                <a:solidFill>
                  <a:prstClr val="black"/>
                </a:solidFill>
                <a:latin typeface="SlatePro"/>
                <a:cs typeface="Times New Roman" panose="02020603050405020304" pitchFamily="18" charset="0"/>
              </a:rPr>
              <a:t>int</a:t>
            </a:r>
            <a:r>
              <a:rPr lang="en-US" sz="1600" spc="27" dirty="0">
                <a:solidFill>
                  <a:prstClr val="black"/>
                </a:solidFill>
                <a:latin typeface="SlatePro"/>
                <a:cs typeface="Times New Roman" panose="02020603050405020304" pitchFamily="18" charset="0"/>
              </a:rPr>
              <a:t>o</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accoun</a:t>
            </a:r>
            <a:r>
              <a:rPr lang="en-US" sz="1600" spc="7" dirty="0">
                <a:solidFill>
                  <a:prstClr val="black"/>
                </a:solidFill>
                <a:latin typeface="SlatePro"/>
                <a:cs typeface="Times New Roman" panose="02020603050405020304" pitchFamily="18" charset="0"/>
              </a:rPr>
              <a:t>t stat</a:t>
            </a:r>
            <a:r>
              <a:rPr lang="en-US" sz="1600" dirty="0">
                <a:solidFill>
                  <a:prstClr val="black"/>
                </a:solidFill>
                <a:latin typeface="SlatePro"/>
                <a:cs typeface="Times New Roman" panose="02020603050405020304" pitchFamily="18" charset="0"/>
              </a:rPr>
              <a:t>e</a:t>
            </a:r>
            <a:r>
              <a:rPr lang="en-US" sz="1600" spc="7" dirty="0">
                <a:solidFill>
                  <a:prstClr val="black"/>
                </a:solidFill>
                <a:latin typeface="SlatePro"/>
                <a:cs typeface="Times New Roman" panose="02020603050405020304" pitchFamily="18" charset="0"/>
              </a:rPr>
              <a:t> </a:t>
            </a:r>
            <a:r>
              <a:rPr lang="en-US" sz="1600" spc="-3" dirty="0">
                <a:solidFill>
                  <a:prstClr val="black"/>
                </a:solidFill>
                <a:latin typeface="SlatePro"/>
                <a:cs typeface="Times New Roman" panose="02020603050405020304" pitchFamily="18" charset="0"/>
              </a:rPr>
              <a:t>la</a:t>
            </a:r>
            <a:r>
              <a:rPr lang="en-US" sz="1600" spc="-68" dirty="0">
                <a:solidFill>
                  <a:prstClr val="black"/>
                </a:solidFill>
                <a:latin typeface="SlatePro"/>
                <a:cs typeface="Times New Roman" panose="02020603050405020304" pitchFamily="18" charset="0"/>
              </a:rPr>
              <a:t>w</a:t>
            </a:r>
            <a:r>
              <a:rPr lang="en-US" sz="1600" spc="10" dirty="0">
                <a:solidFill>
                  <a:prstClr val="black"/>
                </a:solidFill>
                <a:latin typeface="SlatePro"/>
                <a:cs typeface="Times New Roman" panose="02020603050405020304" pitchFamily="18" charset="0"/>
              </a:rPr>
              <a:t>,</a:t>
            </a:r>
            <a:r>
              <a:rPr lang="en-US" sz="1600" spc="7" dirty="0">
                <a:solidFill>
                  <a:prstClr val="black"/>
                </a:solidFill>
                <a:latin typeface="SlatePro"/>
                <a:cs typeface="Times New Roman" panose="02020603050405020304" pitchFamily="18" charset="0"/>
              </a:rPr>
              <a:t> </a:t>
            </a:r>
            <a:r>
              <a:rPr lang="en-US" sz="1600" spc="10" dirty="0">
                <a:solidFill>
                  <a:prstClr val="black"/>
                </a:solidFill>
                <a:latin typeface="SlatePro"/>
                <a:cs typeface="Times New Roman" panose="02020603050405020304" pitchFamily="18" charset="0"/>
              </a:rPr>
              <a:t>char</a:t>
            </a:r>
            <a:r>
              <a:rPr lang="en-US" sz="1600" dirty="0">
                <a:solidFill>
                  <a:prstClr val="black"/>
                </a:solidFill>
                <a:latin typeface="SlatePro"/>
                <a:cs typeface="Times New Roman" panose="02020603050405020304" pitchFamily="18" charset="0"/>
              </a:rPr>
              <a:t>acteristic</a:t>
            </a:r>
            <a:r>
              <a:rPr lang="en-US" sz="1600" spc="-7" dirty="0">
                <a:solidFill>
                  <a:prstClr val="black"/>
                </a:solidFill>
                <a:latin typeface="SlatePro"/>
                <a:cs typeface="Times New Roman" panose="02020603050405020304" pitchFamily="18" charset="0"/>
              </a:rPr>
              <a:t>s</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o</a:t>
            </a:r>
            <a:r>
              <a:rPr lang="en-US" sz="1600" spc="-3" dirty="0">
                <a:solidFill>
                  <a:prstClr val="black"/>
                </a:solidFill>
                <a:latin typeface="SlatePro"/>
                <a:cs typeface="Times New Roman" panose="02020603050405020304" pitchFamily="18" charset="0"/>
              </a:rPr>
              <a:t>f</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the</a:t>
            </a:r>
            <a:r>
              <a:rPr lang="en-US" sz="1600" spc="7" dirty="0">
                <a:solidFill>
                  <a:prstClr val="black"/>
                </a:solidFill>
                <a:latin typeface="SlatePro"/>
                <a:cs typeface="Times New Roman" panose="02020603050405020304" pitchFamily="18" charset="0"/>
              </a:rPr>
              <a:t> </a:t>
            </a:r>
            <a:r>
              <a:rPr lang="en-US" sz="1600" spc="24" dirty="0">
                <a:solidFill>
                  <a:prstClr val="black"/>
                </a:solidFill>
                <a:latin typeface="SlatePro"/>
                <a:cs typeface="Times New Roman" panose="02020603050405020304" pitchFamily="18" charset="0"/>
              </a:rPr>
              <a:t>studen</a:t>
            </a:r>
            <a:r>
              <a:rPr lang="en-US" sz="1600" spc="10" dirty="0">
                <a:solidFill>
                  <a:prstClr val="black"/>
                </a:solidFill>
                <a:latin typeface="SlatePro"/>
                <a:cs typeface="Times New Roman" panose="02020603050405020304" pitchFamily="18" charset="0"/>
              </a:rPr>
              <a:t>t</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population</a:t>
            </a:r>
            <a:r>
              <a:rPr lang="en-US" sz="1600" spc="7" dirty="0">
                <a:solidFill>
                  <a:prstClr val="black"/>
                </a:solidFill>
                <a:latin typeface="SlatePro"/>
                <a:cs typeface="Times New Roman" panose="02020603050405020304" pitchFamily="18" charset="0"/>
              </a:rPr>
              <a:t>, </a:t>
            </a:r>
            <a:r>
              <a:rPr lang="en-US" sz="1600" spc="24" dirty="0">
                <a:solidFill>
                  <a:prstClr val="black"/>
                </a:solidFill>
                <a:latin typeface="SlatePro"/>
                <a:cs typeface="Times New Roman" panose="02020603050405020304" pitchFamily="18" charset="0"/>
              </a:rPr>
              <a:t>an</a:t>
            </a:r>
            <a:r>
              <a:rPr lang="en-US" sz="1600" spc="20" dirty="0">
                <a:solidFill>
                  <a:prstClr val="black"/>
                </a:solidFill>
                <a:latin typeface="SlatePro"/>
                <a:cs typeface="Times New Roman" panose="02020603050405020304" pitchFamily="18" charset="0"/>
              </a:rPr>
              <a:t>d</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coo</a:t>
            </a:r>
            <a:r>
              <a:rPr lang="en-US" sz="1600" dirty="0">
                <a:solidFill>
                  <a:prstClr val="black"/>
                </a:solidFill>
                <a:latin typeface="SlatePro"/>
                <a:cs typeface="Times New Roman" panose="02020603050405020304" pitchFamily="18" charset="0"/>
              </a:rPr>
              <a:t>r</a:t>
            </a:r>
            <a:r>
              <a:rPr lang="en-US" sz="1600" spc="24" dirty="0">
                <a:solidFill>
                  <a:prstClr val="black"/>
                </a:solidFill>
                <a:latin typeface="SlatePro"/>
                <a:cs typeface="Times New Roman" panose="02020603050405020304" pitchFamily="18" charset="0"/>
              </a:rPr>
              <a:t>dinatio</a:t>
            </a:r>
            <a:r>
              <a:rPr lang="en-US" sz="1600" spc="20" dirty="0">
                <a:solidFill>
                  <a:prstClr val="black"/>
                </a:solidFill>
                <a:latin typeface="SlatePro"/>
                <a:cs typeface="Times New Roman" panose="02020603050405020304" pitchFamily="18" charset="0"/>
              </a:rPr>
              <a:t>n</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wit</a:t>
            </a:r>
            <a:r>
              <a:rPr lang="en-US" sz="1600" spc="14" dirty="0">
                <a:solidFill>
                  <a:prstClr val="black"/>
                </a:solidFill>
                <a:latin typeface="SlatePro"/>
                <a:cs typeface="Times New Roman" panose="02020603050405020304" pitchFamily="18" charset="0"/>
              </a:rPr>
              <a:t>h</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othe</a:t>
            </a:r>
            <a:r>
              <a:rPr lang="en-US" sz="1600" spc="10" dirty="0">
                <a:solidFill>
                  <a:prstClr val="black"/>
                </a:solidFill>
                <a:latin typeface="SlatePro"/>
                <a:cs typeface="Times New Roman" panose="02020603050405020304" pitchFamily="18" charset="0"/>
              </a:rPr>
              <a:t>r</a:t>
            </a:r>
            <a:r>
              <a:rPr lang="en-US" sz="1600" spc="7" dirty="0">
                <a:solidFill>
                  <a:prstClr val="black"/>
                </a:solidFill>
                <a:latin typeface="SlatePro"/>
                <a:cs typeface="Times New Roman" panose="02020603050405020304" pitchFamily="18" charset="0"/>
              </a:rPr>
              <a:t> </a:t>
            </a:r>
            <a:r>
              <a:rPr lang="en-US" sz="1600" spc="31" dirty="0">
                <a:solidFill>
                  <a:prstClr val="black"/>
                </a:solidFill>
                <a:latin typeface="SlatePro"/>
                <a:cs typeface="Times New Roman" panose="02020603050405020304" pitchFamily="18" charset="0"/>
              </a:rPr>
              <a:t>p</a:t>
            </a:r>
            <a:r>
              <a:rPr lang="en-US" sz="1600" spc="14" dirty="0">
                <a:solidFill>
                  <a:prstClr val="black"/>
                </a:solidFill>
                <a:latin typeface="SlatePro"/>
                <a:cs typeface="Times New Roman" panose="02020603050405020304" pitchFamily="18" charset="0"/>
              </a:rPr>
              <a:t>r</a:t>
            </a:r>
            <a:r>
              <a:rPr lang="en-US" sz="1600" spc="-10" dirty="0">
                <a:solidFill>
                  <a:prstClr val="black"/>
                </a:solidFill>
                <a:latin typeface="SlatePro"/>
                <a:cs typeface="Times New Roman" panose="02020603050405020304" pitchFamily="18" charset="0"/>
              </a:rPr>
              <a:t>ocesses.</a:t>
            </a:r>
            <a:r>
              <a:rPr lang="en-US" sz="1600" spc="7" dirty="0">
                <a:solidFill>
                  <a:prstClr val="black"/>
                </a:solidFill>
                <a:latin typeface="SlatePro"/>
                <a:cs typeface="Times New Roman" panose="02020603050405020304" pitchFamily="18" charset="0"/>
              </a:rPr>
              <a:t> </a:t>
            </a:r>
            <a:r>
              <a:rPr lang="en-US" sz="1600" spc="44" dirty="0">
                <a:solidFill>
                  <a:prstClr val="black"/>
                </a:solidFill>
                <a:latin typeface="SlatePro"/>
                <a:cs typeface="Times New Roman" panose="02020603050405020304" pitchFamily="18" charset="0"/>
              </a:rPr>
              <a:t>C</a:t>
            </a:r>
            <a:r>
              <a:rPr lang="en-US" sz="1600" spc="27" dirty="0">
                <a:solidFill>
                  <a:prstClr val="black"/>
                </a:solidFill>
                <a:latin typeface="SlatePro"/>
                <a:cs typeface="Times New Roman" panose="02020603050405020304" pitchFamily="18" charset="0"/>
              </a:rPr>
              <a:t>ur</a:t>
            </a:r>
            <a:r>
              <a:rPr lang="en-US" sz="1600" spc="17" dirty="0">
                <a:solidFill>
                  <a:prstClr val="black"/>
                </a:solidFill>
                <a:latin typeface="SlatePro"/>
                <a:cs typeface="Times New Roman" panose="02020603050405020304" pitchFamily="18" charset="0"/>
              </a:rPr>
              <a:t>r</a:t>
            </a:r>
            <a:r>
              <a:rPr lang="en-US" sz="1600" spc="27" dirty="0">
                <a:solidFill>
                  <a:prstClr val="black"/>
                </a:solidFill>
                <a:latin typeface="SlatePro"/>
                <a:cs typeface="Times New Roman" panose="02020603050405020304" pitchFamily="18" charset="0"/>
              </a:rPr>
              <a:t>en</a:t>
            </a:r>
            <a:r>
              <a:rPr lang="en-US" sz="1600" spc="14" dirty="0">
                <a:solidFill>
                  <a:prstClr val="black"/>
                </a:solidFill>
                <a:latin typeface="SlatePro"/>
                <a:cs typeface="Times New Roman" panose="02020603050405020304" pitchFamily="18" charset="0"/>
              </a:rPr>
              <a:t>t</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practices </a:t>
            </a:r>
            <a:r>
              <a:rPr lang="en-US" sz="1600" spc="-31" dirty="0">
                <a:solidFill>
                  <a:prstClr val="black"/>
                </a:solidFill>
                <a:latin typeface="SlatePro"/>
                <a:cs typeface="Times New Roman" panose="02020603050405020304" pitchFamily="18" charset="0"/>
              </a:rPr>
              <a:t>v</a:t>
            </a:r>
            <a:r>
              <a:rPr lang="en-US" sz="1600" spc="7" dirty="0">
                <a:solidFill>
                  <a:prstClr val="black"/>
                </a:solidFill>
                <a:latin typeface="SlatePro"/>
                <a:cs typeface="Times New Roman" panose="02020603050405020304" pitchFamily="18" charset="0"/>
              </a:rPr>
              <a:t>a</a:t>
            </a:r>
            <a:r>
              <a:rPr lang="en-US" sz="1600" spc="20" dirty="0">
                <a:solidFill>
                  <a:prstClr val="black"/>
                </a:solidFill>
                <a:latin typeface="SlatePro"/>
                <a:cs typeface="Times New Roman" panose="02020603050405020304" pitchFamily="18" charset="0"/>
              </a:rPr>
              <a:t>r</a:t>
            </a:r>
            <a:r>
              <a:rPr lang="en-US" sz="1600" spc="-27" dirty="0">
                <a:solidFill>
                  <a:prstClr val="black"/>
                </a:solidFill>
                <a:latin typeface="SlatePro"/>
                <a:cs typeface="Times New Roman" panose="02020603050405020304" pitchFamily="18" charset="0"/>
              </a:rPr>
              <a:t>y</a:t>
            </a:r>
            <a:r>
              <a:rPr lang="en-US" sz="1600" spc="7" dirty="0">
                <a:solidFill>
                  <a:prstClr val="black"/>
                </a:solidFill>
                <a:latin typeface="SlatePro"/>
                <a:cs typeface="Times New Roman" panose="02020603050405020304" pitchFamily="18" charset="0"/>
              </a:rPr>
              <a:t> </a:t>
            </a:r>
            <a:r>
              <a:rPr lang="en-US" sz="1600" dirty="0">
                <a:solidFill>
                  <a:prstClr val="black"/>
                </a:solidFill>
                <a:latin typeface="SlatePro"/>
                <a:cs typeface="Times New Roman" panose="02020603050405020304" pitchFamily="18" charset="0"/>
              </a:rPr>
              <a:t>widel</a:t>
            </a:r>
            <a:r>
              <a:rPr lang="en-US" sz="1600" spc="-68" dirty="0">
                <a:solidFill>
                  <a:prstClr val="black"/>
                </a:solidFill>
                <a:latin typeface="SlatePro"/>
                <a:cs typeface="Times New Roman" panose="02020603050405020304" pitchFamily="18" charset="0"/>
              </a:rPr>
              <a:t>y by institution.  </a:t>
            </a:r>
          </a:p>
          <a:p>
            <a:pPr>
              <a:spcBef>
                <a:spcPts val="307"/>
              </a:spcBef>
              <a:tabLst>
                <a:tab pos="147201" algn="l"/>
              </a:tabLst>
            </a:pPr>
            <a:endParaRPr lang="en-US" sz="1600" spc="-68" dirty="0">
              <a:solidFill>
                <a:prstClr val="black"/>
              </a:solidFill>
              <a:latin typeface="SlatePro"/>
              <a:cs typeface="Times New Roman" panose="02020603050405020304" pitchFamily="18" charset="0"/>
            </a:endParaRPr>
          </a:p>
          <a:p>
            <a:pPr marL="285750" indent="-285750">
              <a:spcBef>
                <a:spcPts val="307"/>
              </a:spcBef>
              <a:buFont typeface="Wingdings" panose="05000000000000000000" pitchFamily="2" charset="2"/>
              <a:buChar char="Ø"/>
              <a:tabLst>
                <a:tab pos="147201" algn="l"/>
              </a:tabLst>
            </a:pPr>
            <a:r>
              <a:rPr lang="en-US" sz="1600" spc="61" dirty="0">
                <a:solidFill>
                  <a:prstClr val="black"/>
                </a:solidFill>
                <a:latin typeface="SlatePro"/>
                <a:cs typeface="Times New Roman" panose="02020603050405020304" pitchFamily="18" charset="0"/>
              </a:rPr>
              <a:t>N</a:t>
            </a:r>
            <a:r>
              <a:rPr lang="en-US" sz="1600" spc="10" dirty="0">
                <a:solidFill>
                  <a:prstClr val="black"/>
                </a:solidFill>
                <a:latin typeface="SlatePro"/>
                <a:cs typeface="Times New Roman" panose="02020603050405020304" pitchFamily="18" charset="0"/>
              </a:rPr>
              <a:t>o</a:t>
            </a:r>
            <a:r>
              <a:rPr lang="en-US" sz="1600" spc="7" dirty="0">
                <a:solidFill>
                  <a:prstClr val="black"/>
                </a:solidFill>
                <a:latin typeface="SlatePro"/>
                <a:cs typeface="Times New Roman" panose="02020603050405020304" pitchFamily="18" charset="0"/>
              </a:rPr>
              <a:t> </a:t>
            </a:r>
            <a:r>
              <a:rPr lang="en-US" sz="1600" spc="24" dirty="0">
                <a:solidFill>
                  <a:prstClr val="black"/>
                </a:solidFill>
                <a:latin typeface="SlatePro"/>
                <a:cs typeface="Times New Roman" panose="02020603050405020304" pitchFamily="18" charset="0"/>
              </a:rPr>
              <a:t>matte</a:t>
            </a:r>
            <a:r>
              <a:rPr lang="en-US" sz="1600" spc="10" dirty="0">
                <a:solidFill>
                  <a:prstClr val="black"/>
                </a:solidFill>
                <a:latin typeface="SlatePro"/>
                <a:cs typeface="Times New Roman" panose="02020603050405020304" pitchFamily="18" charset="0"/>
              </a:rPr>
              <a:t>r</a:t>
            </a:r>
            <a:r>
              <a:rPr lang="en-US" sz="1600" spc="7" dirty="0">
                <a:solidFill>
                  <a:prstClr val="black"/>
                </a:solidFill>
                <a:latin typeface="SlatePro"/>
                <a:cs typeface="Times New Roman" panose="02020603050405020304" pitchFamily="18" charset="0"/>
              </a:rPr>
              <a:t> </a:t>
            </a:r>
            <a:r>
              <a:rPr lang="en-US" sz="1600" spc="27" dirty="0">
                <a:solidFill>
                  <a:prstClr val="black"/>
                </a:solidFill>
                <a:latin typeface="SlatePro"/>
                <a:cs typeface="Times New Roman" panose="02020603050405020304" pitchFamily="18" charset="0"/>
              </a:rPr>
              <a:t>h</a:t>
            </a:r>
            <a:r>
              <a:rPr lang="en-US" sz="1600" spc="17" dirty="0">
                <a:solidFill>
                  <a:prstClr val="black"/>
                </a:solidFill>
                <a:latin typeface="SlatePro"/>
                <a:cs typeface="Times New Roman" panose="02020603050405020304" pitchFamily="18" charset="0"/>
              </a:rPr>
              <a:t>o</a:t>
            </a:r>
            <a:r>
              <a:rPr lang="en-US" sz="1600" spc="-14" dirty="0">
                <a:solidFill>
                  <a:prstClr val="black"/>
                </a:solidFill>
                <a:latin typeface="SlatePro"/>
                <a:cs typeface="Times New Roman" panose="02020603050405020304" pitchFamily="18" charset="0"/>
              </a:rPr>
              <a:t>w</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a</a:t>
            </a:r>
            <a:r>
              <a:rPr lang="en-US" sz="1600" spc="14" dirty="0">
                <a:solidFill>
                  <a:prstClr val="black"/>
                </a:solidFill>
                <a:latin typeface="SlatePro"/>
                <a:cs typeface="Times New Roman" panose="02020603050405020304" pitchFamily="18" charset="0"/>
              </a:rPr>
              <a:t>n</a:t>
            </a:r>
            <a:r>
              <a:rPr lang="en-US" sz="1600" spc="7" dirty="0">
                <a:solidFill>
                  <a:prstClr val="black"/>
                </a:solidFill>
                <a:latin typeface="SlatePro"/>
                <a:cs typeface="Times New Roman" panose="02020603050405020304" pitchFamily="18" charset="0"/>
              </a:rPr>
              <a:t> </a:t>
            </a:r>
            <a:r>
              <a:rPr lang="en-US" sz="1600" spc="17" dirty="0">
                <a:solidFill>
                  <a:prstClr val="black"/>
                </a:solidFill>
                <a:latin typeface="SlatePro"/>
                <a:cs typeface="Times New Roman" panose="02020603050405020304" pitchFamily="18" charset="0"/>
              </a:rPr>
              <a:t>institutio</a:t>
            </a:r>
            <a:r>
              <a:rPr lang="en-US" sz="1600" spc="20" dirty="0">
                <a:solidFill>
                  <a:prstClr val="black"/>
                </a:solidFill>
                <a:latin typeface="SlatePro"/>
                <a:cs typeface="Times New Roman" panose="02020603050405020304" pitchFamily="18" charset="0"/>
              </a:rPr>
              <a:t>n</a:t>
            </a:r>
            <a:r>
              <a:rPr lang="en-US" sz="1600" spc="7" dirty="0">
                <a:solidFill>
                  <a:prstClr val="black"/>
                </a:solidFill>
                <a:latin typeface="SlatePro"/>
                <a:cs typeface="Times New Roman" panose="02020603050405020304" pitchFamily="18" charset="0"/>
              </a:rPr>
              <a:t> </a:t>
            </a:r>
            <a:r>
              <a:rPr lang="en-US" sz="1600" spc="10" dirty="0">
                <a:solidFill>
                  <a:prstClr val="black"/>
                </a:solidFill>
                <a:latin typeface="SlatePro"/>
                <a:cs typeface="Times New Roman" panose="02020603050405020304" pitchFamily="18" charset="0"/>
              </a:rPr>
              <a:t>handle</a:t>
            </a:r>
            <a:r>
              <a:rPr lang="en-US" sz="1600" spc="3" dirty="0">
                <a:solidFill>
                  <a:prstClr val="black"/>
                </a:solidFill>
                <a:latin typeface="SlatePro"/>
                <a:cs typeface="Times New Roman" panose="02020603050405020304" pitchFamily="18" charset="0"/>
              </a:rPr>
              <a:t>s</a:t>
            </a:r>
            <a:r>
              <a:rPr lang="en-US" sz="1600" spc="7" dirty="0">
                <a:solidFill>
                  <a:prstClr val="black"/>
                </a:solidFill>
                <a:latin typeface="SlatePro"/>
                <a:cs typeface="Times New Roman" panose="02020603050405020304" pitchFamily="18" charset="0"/>
              </a:rPr>
              <a:t> </a:t>
            </a:r>
            <a:r>
              <a:rPr lang="en-US" sz="1600" spc="14" dirty="0">
                <a:solidFill>
                  <a:prstClr val="black"/>
                </a:solidFill>
                <a:latin typeface="SlatePro"/>
                <a:cs typeface="Times New Roman" panose="02020603050405020304" pitchFamily="18" charset="0"/>
              </a:rPr>
              <a:t>thi</a:t>
            </a:r>
            <a:r>
              <a:rPr lang="en-US" sz="1600" spc="7" dirty="0">
                <a:solidFill>
                  <a:prstClr val="black"/>
                </a:solidFill>
                <a:latin typeface="SlatePro"/>
                <a:cs typeface="Times New Roman" panose="02020603050405020304" pitchFamily="18" charset="0"/>
              </a:rPr>
              <a:t>s </a:t>
            </a:r>
            <a:r>
              <a:rPr lang="en-US" sz="1600" spc="-3" dirty="0">
                <a:solidFill>
                  <a:prstClr val="black"/>
                </a:solidFill>
                <a:latin typeface="SlatePro"/>
                <a:cs typeface="Times New Roman" panose="02020603050405020304" pitchFamily="18" charset="0"/>
              </a:rPr>
              <a:t>issue</a:t>
            </a:r>
            <a:r>
              <a:rPr lang="en-US" sz="1600" spc="-7" dirty="0">
                <a:solidFill>
                  <a:prstClr val="black"/>
                </a:solidFill>
                <a:latin typeface="SlatePro"/>
                <a:cs typeface="Times New Roman" panose="02020603050405020304" pitchFamily="18" charset="0"/>
              </a:rPr>
              <a:t>,</a:t>
            </a:r>
            <a:r>
              <a:rPr lang="en-US" sz="1600"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the</a:t>
            </a:r>
            <a:r>
              <a:rPr lang="en-US" sz="1600" b="1" spc="7" dirty="0">
                <a:solidFill>
                  <a:prstClr val="black"/>
                </a:solidFill>
                <a:latin typeface="SlatePro"/>
                <a:cs typeface="Times New Roman" panose="02020603050405020304" pitchFamily="18" charset="0"/>
              </a:rPr>
              <a:t> </a:t>
            </a:r>
            <a:r>
              <a:rPr lang="en-US" sz="1600" b="1" spc="-10" dirty="0">
                <a:solidFill>
                  <a:prstClr val="black"/>
                </a:solidFill>
                <a:latin typeface="SlatePro"/>
                <a:cs typeface="Times New Roman" panose="02020603050405020304" pitchFamily="18" charset="0"/>
              </a:rPr>
              <a:t>legal</a:t>
            </a:r>
            <a:r>
              <a:rPr lang="en-US" sz="1600" b="1" spc="7" dirty="0">
                <a:solidFill>
                  <a:prstClr val="black"/>
                </a:solidFill>
                <a:latin typeface="SlatePro"/>
                <a:cs typeface="Times New Roman" panose="02020603050405020304" pitchFamily="18" charset="0"/>
              </a:rPr>
              <a:t> </a:t>
            </a:r>
            <a:r>
              <a:rPr lang="en-US" sz="1600" b="1" spc="-3" dirty="0">
                <a:solidFill>
                  <a:prstClr val="black"/>
                </a:solidFill>
                <a:latin typeface="SlatePro"/>
                <a:cs typeface="Times New Roman" panose="02020603050405020304" pitchFamily="18" charset="0"/>
              </a:rPr>
              <a:t>goa</a:t>
            </a:r>
            <a:r>
              <a:rPr lang="en-US" sz="1600" b="1" spc="-7" dirty="0">
                <a:solidFill>
                  <a:prstClr val="black"/>
                </a:solidFill>
                <a:latin typeface="SlatePro"/>
                <a:cs typeface="Times New Roman" panose="02020603050405020304" pitchFamily="18" charset="0"/>
              </a:rPr>
              <a:t>l</a:t>
            </a:r>
            <a:r>
              <a:rPr lang="en-US" sz="1600" b="1" spc="7" dirty="0">
                <a:solidFill>
                  <a:prstClr val="black"/>
                </a:solidFill>
                <a:latin typeface="SlatePro"/>
                <a:cs typeface="Times New Roman" panose="02020603050405020304" pitchFamily="18" charset="0"/>
              </a:rPr>
              <a:t> </a:t>
            </a:r>
            <a:r>
              <a:rPr lang="en-US" sz="1600" b="1" spc="14" dirty="0">
                <a:solidFill>
                  <a:prstClr val="black"/>
                </a:solidFill>
                <a:latin typeface="SlatePro"/>
                <a:cs typeface="Times New Roman" panose="02020603050405020304" pitchFamily="18" charset="0"/>
              </a:rPr>
              <a:t>r</a:t>
            </a:r>
            <a:r>
              <a:rPr lang="en-US" sz="1600" b="1" spc="10" dirty="0">
                <a:solidFill>
                  <a:prstClr val="black"/>
                </a:solidFill>
                <a:latin typeface="SlatePro"/>
                <a:cs typeface="Times New Roman" panose="02020603050405020304" pitchFamily="18" charset="0"/>
              </a:rPr>
              <a:t>emain</a:t>
            </a:r>
            <a:r>
              <a:rPr lang="en-US" sz="1600" b="1" dirty="0">
                <a:solidFill>
                  <a:prstClr val="black"/>
                </a:solidFill>
                <a:latin typeface="SlatePro"/>
                <a:cs typeface="Times New Roman" panose="02020603050405020304" pitchFamily="18" charset="0"/>
              </a:rPr>
              <a:t>s:</a:t>
            </a:r>
            <a:r>
              <a:rPr lang="en-US" sz="1600" b="1" spc="7" dirty="0">
                <a:solidFill>
                  <a:prstClr val="black"/>
                </a:solidFill>
                <a:latin typeface="SlatePro"/>
                <a:cs typeface="Times New Roman" panose="02020603050405020304" pitchFamily="18" charset="0"/>
              </a:rPr>
              <a:t> </a:t>
            </a:r>
            <a:r>
              <a:rPr lang="en-US" sz="1600" b="1" spc="-10" dirty="0">
                <a:solidFill>
                  <a:prstClr val="black"/>
                </a:solidFill>
                <a:latin typeface="SlatePro"/>
                <a:cs typeface="Times New Roman" panose="02020603050405020304" pitchFamily="18" charset="0"/>
              </a:rPr>
              <a:t>a</a:t>
            </a:r>
            <a:r>
              <a:rPr lang="en-US" sz="1600" b="1" spc="7" dirty="0">
                <a:solidFill>
                  <a:prstClr val="black"/>
                </a:solidFill>
                <a:latin typeface="SlatePro"/>
                <a:cs typeface="Times New Roman" panose="02020603050405020304" pitchFamily="18" charset="0"/>
              </a:rPr>
              <a:t> </a:t>
            </a:r>
            <a:r>
              <a:rPr lang="en-US" sz="1600" b="1" spc="-3" dirty="0">
                <a:solidFill>
                  <a:prstClr val="black"/>
                </a:solidFill>
                <a:latin typeface="SlatePro"/>
                <a:cs typeface="Times New Roman" panose="02020603050405020304" pitchFamily="18" charset="0"/>
              </a:rPr>
              <a:t>clear</a:t>
            </a:r>
            <a:r>
              <a:rPr lang="en-US" sz="1600" b="1"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contrac</a:t>
            </a:r>
            <a:r>
              <a:rPr lang="en-US" sz="1600" b="1" spc="7" dirty="0">
                <a:solidFill>
                  <a:prstClr val="black"/>
                </a:solidFill>
                <a:latin typeface="SlatePro"/>
                <a:cs typeface="Times New Roman" panose="02020603050405020304" pitchFamily="18" charset="0"/>
              </a:rPr>
              <a:t>t </a:t>
            </a:r>
            <a:r>
              <a:rPr lang="en-US" sz="1600" b="1" spc="31" dirty="0">
                <a:solidFill>
                  <a:prstClr val="black"/>
                </a:solidFill>
                <a:latin typeface="SlatePro"/>
                <a:cs typeface="Times New Roman" panose="02020603050405020304" pitchFamily="18" charset="0"/>
              </a:rPr>
              <a:t>tha</a:t>
            </a:r>
            <a:r>
              <a:rPr lang="en-US" sz="1600" b="1" spc="17" dirty="0">
                <a:solidFill>
                  <a:prstClr val="black"/>
                </a:solidFill>
                <a:latin typeface="SlatePro"/>
                <a:cs typeface="Times New Roman" panose="02020603050405020304" pitchFamily="18" charset="0"/>
              </a:rPr>
              <a:t>t</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bind</a:t>
            </a:r>
            <a:r>
              <a:rPr lang="en-US" sz="1600" b="1" spc="10" dirty="0">
                <a:solidFill>
                  <a:prstClr val="black"/>
                </a:solidFill>
                <a:latin typeface="SlatePro"/>
                <a:cs typeface="Times New Roman" panose="02020603050405020304" pitchFamily="18" charset="0"/>
              </a:rPr>
              <a:t>s</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the</a:t>
            </a:r>
            <a:r>
              <a:rPr lang="en-US" sz="1600" b="1" spc="7" dirty="0">
                <a:solidFill>
                  <a:prstClr val="black"/>
                </a:solidFill>
                <a:latin typeface="SlatePro"/>
                <a:cs typeface="Times New Roman" panose="02020603050405020304" pitchFamily="18" charset="0"/>
              </a:rPr>
              <a:t> </a:t>
            </a:r>
            <a:r>
              <a:rPr lang="en-US" sz="1600" b="1" spc="24" dirty="0">
                <a:solidFill>
                  <a:prstClr val="black"/>
                </a:solidFill>
                <a:latin typeface="SlatePro"/>
                <a:cs typeface="Times New Roman" panose="02020603050405020304" pitchFamily="18" charset="0"/>
              </a:rPr>
              <a:t>studen</a:t>
            </a:r>
            <a:r>
              <a:rPr lang="en-US" sz="1600" b="1" spc="10" dirty="0">
                <a:solidFill>
                  <a:prstClr val="black"/>
                </a:solidFill>
                <a:latin typeface="SlatePro"/>
                <a:cs typeface="Times New Roman" panose="02020603050405020304" pitchFamily="18" charset="0"/>
              </a:rPr>
              <a:t>t</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t</a:t>
            </a:r>
            <a:r>
              <a:rPr lang="en-US" sz="1600" b="1" spc="27" dirty="0">
                <a:solidFill>
                  <a:prstClr val="black"/>
                </a:solidFill>
                <a:latin typeface="SlatePro"/>
                <a:cs typeface="Times New Roman" panose="02020603050405020304" pitchFamily="18" charset="0"/>
              </a:rPr>
              <a:t>o</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the</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mos</a:t>
            </a:r>
            <a:r>
              <a:rPr lang="en-US" sz="1600" b="1" spc="7" dirty="0">
                <a:solidFill>
                  <a:prstClr val="black"/>
                </a:solidFill>
                <a:latin typeface="SlatePro"/>
                <a:cs typeface="Times New Roman" panose="02020603050405020304" pitchFamily="18" charset="0"/>
              </a:rPr>
              <a:t>t </a:t>
            </a:r>
            <a:r>
              <a:rPr lang="en-US" sz="1600" b="1" spc="17" dirty="0">
                <a:solidFill>
                  <a:prstClr val="black"/>
                </a:solidFill>
                <a:latin typeface="SlatePro"/>
                <a:cs typeface="Times New Roman" panose="02020603050405020304" pitchFamily="18" charset="0"/>
              </a:rPr>
              <a:t>cur</a:t>
            </a:r>
            <a:r>
              <a:rPr lang="en-US" sz="1600" b="1" spc="7" dirty="0">
                <a:solidFill>
                  <a:prstClr val="black"/>
                </a:solidFill>
                <a:latin typeface="SlatePro"/>
                <a:cs typeface="Times New Roman" panose="02020603050405020304" pitchFamily="18" charset="0"/>
              </a:rPr>
              <a:t>r</a:t>
            </a:r>
            <a:r>
              <a:rPr lang="en-US" sz="1600" b="1" spc="27" dirty="0">
                <a:solidFill>
                  <a:prstClr val="black"/>
                </a:solidFill>
                <a:latin typeface="SlatePro"/>
                <a:cs typeface="Times New Roman" panose="02020603050405020304" pitchFamily="18" charset="0"/>
              </a:rPr>
              <a:t>en</a:t>
            </a:r>
            <a:r>
              <a:rPr lang="en-US" sz="1600" b="1" spc="14" dirty="0">
                <a:solidFill>
                  <a:prstClr val="black"/>
                </a:solidFill>
                <a:latin typeface="SlatePro"/>
                <a:cs typeface="Times New Roman" panose="02020603050405020304" pitchFamily="18" charset="0"/>
              </a:rPr>
              <a:t>t</a:t>
            </a:r>
            <a:r>
              <a:rPr lang="en-US" sz="1600" b="1" spc="7" dirty="0">
                <a:solidFill>
                  <a:prstClr val="black"/>
                </a:solidFill>
                <a:latin typeface="SlatePro"/>
                <a:cs typeface="Times New Roman" panose="02020603050405020304" pitchFamily="18" charset="0"/>
              </a:rPr>
              <a:t> </a:t>
            </a:r>
            <a:r>
              <a:rPr lang="en-US" sz="1600" b="1" dirty="0">
                <a:solidFill>
                  <a:prstClr val="black"/>
                </a:solidFill>
                <a:latin typeface="SlatePro"/>
                <a:cs typeface="Times New Roman" panose="02020603050405020304" pitchFamily="18" charset="0"/>
              </a:rPr>
              <a:t>policie</a:t>
            </a:r>
            <a:r>
              <a:rPr lang="en-US" sz="1600" b="1" spc="-7" dirty="0">
                <a:solidFill>
                  <a:prstClr val="black"/>
                </a:solidFill>
                <a:latin typeface="SlatePro"/>
                <a:cs typeface="Times New Roman" panose="02020603050405020304" pitchFamily="18" charset="0"/>
              </a:rPr>
              <a:t>s</a:t>
            </a:r>
            <a:r>
              <a:rPr lang="en-US" sz="1600" b="1" spc="7" dirty="0">
                <a:solidFill>
                  <a:prstClr val="black"/>
                </a:solidFill>
                <a:latin typeface="SlatePro"/>
                <a:cs typeface="Times New Roman" panose="02020603050405020304" pitchFamily="18" charset="0"/>
              </a:rPr>
              <a:t> </a:t>
            </a:r>
            <a:r>
              <a:rPr lang="en-US" sz="1600" b="1" dirty="0">
                <a:solidFill>
                  <a:prstClr val="black"/>
                </a:solidFill>
                <a:latin typeface="SlatePro"/>
                <a:cs typeface="Times New Roman" panose="02020603050405020304" pitchFamily="18" charset="0"/>
              </a:rPr>
              <a:t>o</a:t>
            </a:r>
            <a:r>
              <a:rPr lang="en-US" sz="1600" b="1" spc="-3" dirty="0">
                <a:solidFill>
                  <a:prstClr val="black"/>
                </a:solidFill>
                <a:latin typeface="SlatePro"/>
                <a:cs typeface="Times New Roman" panose="02020603050405020304" pitchFamily="18" charset="0"/>
              </a:rPr>
              <a:t>f</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the</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institutio</a:t>
            </a:r>
            <a:r>
              <a:rPr lang="en-US" sz="1600" b="1" spc="20" dirty="0">
                <a:solidFill>
                  <a:prstClr val="black"/>
                </a:solidFill>
                <a:latin typeface="SlatePro"/>
                <a:cs typeface="Times New Roman" panose="02020603050405020304" pitchFamily="18" charset="0"/>
              </a:rPr>
              <a:t>n</a:t>
            </a:r>
            <a:r>
              <a:rPr lang="en-US" sz="1600" b="1" spc="7" dirty="0">
                <a:solidFill>
                  <a:prstClr val="black"/>
                </a:solidFill>
                <a:latin typeface="SlatePro"/>
                <a:cs typeface="Times New Roman" panose="02020603050405020304" pitchFamily="18" charset="0"/>
              </a:rPr>
              <a:t> </a:t>
            </a:r>
            <a:r>
              <a:rPr lang="en-US" sz="1600" b="1" spc="24" dirty="0">
                <a:solidFill>
                  <a:prstClr val="black"/>
                </a:solidFill>
                <a:latin typeface="SlatePro"/>
                <a:cs typeface="Times New Roman" panose="02020603050405020304" pitchFamily="18" charset="0"/>
              </a:rPr>
              <a:t>an</a:t>
            </a:r>
            <a:r>
              <a:rPr lang="en-US" sz="1600" b="1" spc="20" dirty="0">
                <a:solidFill>
                  <a:prstClr val="black"/>
                </a:solidFill>
                <a:latin typeface="SlatePro"/>
                <a:cs typeface="Times New Roman" panose="02020603050405020304" pitchFamily="18" charset="0"/>
              </a:rPr>
              <a:t>d</a:t>
            </a:r>
            <a:r>
              <a:rPr lang="en-US" sz="1600" b="1" spc="7" dirty="0">
                <a:solidFill>
                  <a:prstClr val="black"/>
                </a:solidFill>
                <a:latin typeface="SlatePro"/>
                <a:cs typeface="Times New Roman" panose="02020603050405020304" pitchFamily="18" charset="0"/>
              </a:rPr>
              <a:t> </a:t>
            </a:r>
            <a:r>
              <a:rPr lang="en-US" sz="1600" b="1" dirty="0">
                <a:solidFill>
                  <a:prstClr val="black"/>
                </a:solidFill>
                <a:latin typeface="SlatePro"/>
                <a:cs typeface="Times New Roman" panose="02020603050405020304" pitchFamily="18" charset="0"/>
              </a:rPr>
              <a:t>c</a:t>
            </a:r>
            <a:r>
              <a:rPr lang="en-US" sz="1600" b="1" spc="-10" dirty="0">
                <a:solidFill>
                  <a:prstClr val="black"/>
                </a:solidFill>
                <a:latin typeface="SlatePro"/>
                <a:cs typeface="Times New Roman" panose="02020603050405020304" pitchFamily="18" charset="0"/>
              </a:rPr>
              <a:t>o</a:t>
            </a:r>
            <a:r>
              <a:rPr lang="en-US" sz="1600" b="1" spc="-31" dirty="0">
                <a:solidFill>
                  <a:prstClr val="black"/>
                </a:solidFill>
                <a:latin typeface="SlatePro"/>
                <a:cs typeface="Times New Roman" panose="02020603050405020304" pitchFamily="18" charset="0"/>
              </a:rPr>
              <a:t>v</a:t>
            </a:r>
            <a:r>
              <a:rPr lang="en-US" sz="1600" b="1" spc="-7" dirty="0">
                <a:solidFill>
                  <a:prstClr val="black"/>
                </a:solidFill>
                <a:latin typeface="SlatePro"/>
                <a:cs typeface="Times New Roman" panose="02020603050405020304" pitchFamily="18" charset="0"/>
              </a:rPr>
              <a:t>er</a:t>
            </a:r>
            <a:r>
              <a:rPr lang="en-US" sz="1600" b="1" spc="-14" dirty="0">
                <a:solidFill>
                  <a:prstClr val="black"/>
                </a:solidFill>
                <a:latin typeface="SlatePro"/>
                <a:cs typeface="Times New Roman" panose="02020603050405020304" pitchFamily="18" charset="0"/>
              </a:rPr>
              <a:t>s</a:t>
            </a:r>
            <a:r>
              <a:rPr lang="en-US" sz="1600" b="1" spc="7" dirty="0">
                <a:solidFill>
                  <a:prstClr val="black"/>
                </a:solidFill>
                <a:latin typeface="SlatePro"/>
                <a:cs typeface="Times New Roman" panose="02020603050405020304" pitchFamily="18" charset="0"/>
              </a:rPr>
              <a:t> </a:t>
            </a:r>
            <a:r>
              <a:rPr lang="en-US" sz="1600" b="1" spc="-7" dirty="0">
                <a:solidFill>
                  <a:prstClr val="black"/>
                </a:solidFill>
                <a:latin typeface="SlatePro"/>
                <a:cs typeface="Times New Roman" panose="02020603050405020304" pitchFamily="18" charset="0"/>
              </a:rPr>
              <a:t>al</a:t>
            </a:r>
            <a:r>
              <a:rPr lang="en-US" sz="1600" b="1" spc="-10" dirty="0">
                <a:solidFill>
                  <a:prstClr val="black"/>
                </a:solidFill>
                <a:latin typeface="SlatePro"/>
                <a:cs typeface="Times New Roman" panose="02020603050405020304" pitchFamily="18" charset="0"/>
              </a:rPr>
              <a:t>l</a:t>
            </a:r>
            <a:r>
              <a:rPr lang="en-US" sz="1600" b="1" spc="7" dirty="0">
                <a:solidFill>
                  <a:prstClr val="black"/>
                </a:solidFill>
                <a:latin typeface="SlatePro"/>
                <a:cs typeface="Times New Roman" panose="02020603050405020304" pitchFamily="18" charset="0"/>
              </a:rPr>
              <a:t> </a:t>
            </a:r>
            <a:r>
              <a:rPr lang="en-US" sz="1600" b="1" dirty="0">
                <a:solidFill>
                  <a:prstClr val="black"/>
                </a:solidFill>
                <a:latin typeface="SlatePro"/>
                <a:cs typeface="Times New Roman" panose="02020603050405020304" pitchFamily="18" charset="0"/>
              </a:rPr>
              <a:t>o</a:t>
            </a:r>
            <a:r>
              <a:rPr lang="en-US" sz="1600" b="1" spc="-3" dirty="0">
                <a:solidFill>
                  <a:prstClr val="black"/>
                </a:solidFill>
                <a:latin typeface="SlatePro"/>
                <a:cs typeface="Times New Roman" panose="02020603050405020304" pitchFamily="18" charset="0"/>
              </a:rPr>
              <a:t>f</a:t>
            </a:r>
            <a:r>
              <a:rPr lang="en-US" sz="1600" b="1" spc="7" dirty="0">
                <a:solidFill>
                  <a:prstClr val="black"/>
                </a:solidFill>
                <a:latin typeface="SlatePro"/>
                <a:cs typeface="Times New Roman" panose="02020603050405020304" pitchFamily="18" charset="0"/>
              </a:rPr>
              <a:t> </a:t>
            </a:r>
            <a:r>
              <a:rPr lang="en-US" sz="1600" b="1" spc="24" dirty="0">
                <a:solidFill>
                  <a:prstClr val="black"/>
                </a:solidFill>
                <a:latin typeface="SlatePro"/>
                <a:cs typeface="Times New Roman" panose="02020603050405020304" pitchFamily="18" charset="0"/>
              </a:rPr>
              <a:t>the</a:t>
            </a:r>
            <a:r>
              <a:rPr lang="en-US" sz="1600" b="1" spc="17" dirty="0">
                <a:solidFill>
                  <a:prstClr val="black"/>
                </a:solidFill>
                <a:latin typeface="SlatePro"/>
                <a:cs typeface="Times New Roman" panose="02020603050405020304" pitchFamily="18" charset="0"/>
              </a:rPr>
              <a:t> </a:t>
            </a:r>
            <a:r>
              <a:rPr lang="en-US" sz="1600" b="1" spc="24" dirty="0">
                <a:solidFill>
                  <a:prstClr val="black"/>
                </a:solidFill>
                <a:latin typeface="SlatePro"/>
                <a:cs typeface="Times New Roman" panose="02020603050405020304" pitchFamily="18" charset="0"/>
              </a:rPr>
              <a:t>amount</a:t>
            </a:r>
            <a:r>
              <a:rPr lang="en-US" sz="1600" b="1" spc="14" dirty="0">
                <a:solidFill>
                  <a:prstClr val="black"/>
                </a:solidFill>
                <a:latin typeface="SlatePro"/>
                <a:cs typeface="Times New Roman" panose="02020603050405020304" pitchFamily="18" charset="0"/>
              </a:rPr>
              <a:t>s</a:t>
            </a:r>
            <a:r>
              <a:rPr lang="en-US" sz="1600" b="1" spc="7" dirty="0">
                <a:solidFill>
                  <a:prstClr val="black"/>
                </a:solidFill>
                <a:latin typeface="SlatePro"/>
                <a:cs typeface="Times New Roman" panose="02020603050405020304" pitchFamily="18" charset="0"/>
              </a:rPr>
              <a:t> </a:t>
            </a:r>
            <a:r>
              <a:rPr lang="en-US" sz="1600" b="1" spc="31" dirty="0">
                <a:solidFill>
                  <a:prstClr val="black"/>
                </a:solidFill>
                <a:latin typeface="SlatePro"/>
                <a:cs typeface="Times New Roman" panose="02020603050405020304" pitchFamily="18" charset="0"/>
              </a:rPr>
              <a:t>tha</a:t>
            </a:r>
            <a:r>
              <a:rPr lang="en-US" sz="1600" b="1" spc="17" dirty="0">
                <a:solidFill>
                  <a:prstClr val="black"/>
                </a:solidFill>
                <a:latin typeface="SlatePro"/>
                <a:cs typeface="Times New Roman" panose="02020603050405020304" pitchFamily="18" charset="0"/>
              </a:rPr>
              <a:t>t</a:t>
            </a:r>
            <a:r>
              <a:rPr lang="en-US" sz="1600" b="1" spc="7" dirty="0">
                <a:solidFill>
                  <a:prstClr val="black"/>
                </a:solidFill>
                <a:latin typeface="SlatePro"/>
                <a:cs typeface="Times New Roman" panose="02020603050405020304" pitchFamily="18" charset="0"/>
              </a:rPr>
              <a:t> </a:t>
            </a:r>
            <a:r>
              <a:rPr lang="en-US" sz="1600" b="1" spc="10" dirty="0">
                <a:solidFill>
                  <a:prstClr val="black"/>
                </a:solidFill>
                <a:latin typeface="SlatePro"/>
                <a:cs typeface="Times New Roman" panose="02020603050405020304" pitchFamily="18" charset="0"/>
              </a:rPr>
              <a:t>becom</a:t>
            </a:r>
            <a:r>
              <a:rPr lang="en-US" sz="1600" b="1" spc="3" dirty="0">
                <a:solidFill>
                  <a:prstClr val="black"/>
                </a:solidFill>
                <a:latin typeface="SlatePro"/>
                <a:cs typeface="Times New Roman" panose="02020603050405020304" pitchFamily="18" charset="0"/>
              </a:rPr>
              <a:t>e</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du</a:t>
            </a:r>
            <a:r>
              <a:rPr lang="en-US" sz="1600" b="1" spc="14" dirty="0">
                <a:solidFill>
                  <a:prstClr val="black"/>
                </a:solidFill>
                <a:latin typeface="SlatePro"/>
                <a:cs typeface="Times New Roman" panose="02020603050405020304" pitchFamily="18" charset="0"/>
              </a:rPr>
              <a:t>e</a:t>
            </a:r>
            <a:r>
              <a:rPr lang="en-US" sz="1600" b="1" spc="7" dirty="0">
                <a:solidFill>
                  <a:prstClr val="black"/>
                </a:solidFill>
                <a:latin typeface="SlatePro"/>
                <a:cs typeface="Times New Roman" panose="02020603050405020304" pitchFamily="18" charset="0"/>
              </a:rPr>
              <a:t> </a:t>
            </a:r>
            <a:r>
              <a:rPr lang="en-US" sz="1600" b="1" spc="24" dirty="0">
                <a:solidFill>
                  <a:prstClr val="black"/>
                </a:solidFill>
                <a:latin typeface="SlatePro"/>
                <a:cs typeface="Times New Roman" panose="02020603050405020304" pitchFamily="18" charset="0"/>
              </a:rPr>
              <a:t>an</a:t>
            </a:r>
            <a:r>
              <a:rPr lang="en-US" sz="1600" b="1" spc="20" dirty="0">
                <a:solidFill>
                  <a:prstClr val="black"/>
                </a:solidFill>
                <a:latin typeface="SlatePro"/>
                <a:cs typeface="Times New Roman" panose="02020603050405020304" pitchFamily="18" charset="0"/>
              </a:rPr>
              <a:t>d</a:t>
            </a:r>
            <a:r>
              <a:rPr lang="en-US" sz="1600" b="1" spc="7" dirty="0">
                <a:solidFill>
                  <a:prstClr val="black"/>
                </a:solidFill>
                <a:latin typeface="SlatePro"/>
                <a:cs typeface="Times New Roman" panose="02020603050405020304" pitchFamily="18" charset="0"/>
              </a:rPr>
              <a:t> owin</a:t>
            </a:r>
            <a:r>
              <a:rPr lang="en-US" sz="1600" b="1" dirty="0">
                <a:solidFill>
                  <a:prstClr val="black"/>
                </a:solidFill>
                <a:latin typeface="SlatePro"/>
                <a:cs typeface="Times New Roman" panose="02020603050405020304" pitchFamily="18" charset="0"/>
              </a:rPr>
              <a:t>g</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during</a:t>
            </a:r>
            <a:r>
              <a:rPr lang="en-US" sz="1600" b="1" spc="7" dirty="0">
                <a:solidFill>
                  <a:prstClr val="black"/>
                </a:solidFill>
                <a:latin typeface="SlatePro"/>
                <a:cs typeface="Times New Roman" panose="02020603050405020304" pitchFamily="18" charset="0"/>
              </a:rPr>
              <a:t> </a:t>
            </a:r>
            <a:r>
              <a:rPr lang="en-US" sz="1600" b="1" spc="-10" dirty="0">
                <a:solidFill>
                  <a:prstClr val="black"/>
                </a:solidFill>
                <a:latin typeface="SlatePro"/>
                <a:cs typeface="Times New Roman" panose="02020603050405020304" pitchFamily="18" charset="0"/>
              </a:rPr>
              <a:t>a</a:t>
            </a:r>
            <a:r>
              <a:rPr lang="en-US" sz="1600" b="1" spc="7" dirty="0">
                <a:solidFill>
                  <a:prstClr val="black"/>
                </a:solidFill>
                <a:latin typeface="SlatePro"/>
                <a:cs typeface="Times New Roman" panose="02020603050405020304" pitchFamily="18" charset="0"/>
              </a:rPr>
              <a:t> </a:t>
            </a:r>
            <a:r>
              <a:rPr lang="en-US" sz="1600" b="1" spc="24" dirty="0">
                <a:solidFill>
                  <a:prstClr val="black"/>
                </a:solidFill>
                <a:latin typeface="SlatePro"/>
                <a:cs typeface="Times New Roman" panose="02020603050405020304" pitchFamily="18" charset="0"/>
              </a:rPr>
              <a:t>studen</a:t>
            </a:r>
            <a:r>
              <a:rPr lang="en-US" sz="1600" b="1" spc="3" dirty="0">
                <a:solidFill>
                  <a:prstClr val="black"/>
                </a:solidFill>
                <a:latin typeface="SlatePro"/>
                <a:cs typeface="Times New Roman" panose="02020603050405020304" pitchFamily="18" charset="0"/>
              </a:rPr>
              <a:t>t</a:t>
            </a:r>
            <a:r>
              <a:rPr lang="en-US" sz="1600" b="1" spc="-631" dirty="0">
                <a:solidFill>
                  <a:prstClr val="black"/>
                </a:solidFill>
                <a:latin typeface="SlatePro"/>
                <a:cs typeface="Times New Roman" panose="02020603050405020304" pitchFamily="18" charset="0"/>
              </a:rPr>
              <a:t>’</a:t>
            </a:r>
            <a:r>
              <a:rPr lang="en-US" sz="1600" b="1" spc="-34" dirty="0">
                <a:solidFill>
                  <a:prstClr val="black"/>
                </a:solidFill>
                <a:latin typeface="SlatePro"/>
                <a:cs typeface="Times New Roman" panose="02020603050405020304" pitchFamily="18" charset="0"/>
              </a:rPr>
              <a:t>s</a:t>
            </a:r>
            <a:r>
              <a:rPr lang="en-US" sz="1600" b="1" spc="7" dirty="0">
                <a:solidFill>
                  <a:prstClr val="black"/>
                </a:solidFill>
                <a:latin typeface="SlatePro"/>
                <a:cs typeface="Times New Roman" panose="02020603050405020304" pitchFamily="18" charset="0"/>
              </a:rPr>
              <a:t> </a:t>
            </a:r>
            <a:r>
              <a:rPr lang="en-US" sz="1600" b="1" spc="27" dirty="0">
                <a:solidFill>
                  <a:prstClr val="black"/>
                </a:solidFill>
                <a:latin typeface="SlatePro"/>
                <a:cs typeface="Times New Roman" panose="02020603050405020304" pitchFamily="18" charset="0"/>
              </a:rPr>
              <a:t>tenu</a:t>
            </a:r>
            <a:r>
              <a:rPr lang="en-US" sz="1600" b="1" spc="17" dirty="0">
                <a:solidFill>
                  <a:prstClr val="black"/>
                </a:solidFill>
                <a:latin typeface="SlatePro"/>
                <a:cs typeface="Times New Roman" panose="02020603050405020304" pitchFamily="18" charset="0"/>
              </a:rPr>
              <a:t>r</a:t>
            </a:r>
            <a:r>
              <a:rPr lang="en-US" sz="1600" b="1" spc="-17" dirty="0">
                <a:solidFill>
                  <a:prstClr val="black"/>
                </a:solidFill>
                <a:latin typeface="SlatePro"/>
                <a:cs typeface="Times New Roman" panose="02020603050405020304" pitchFamily="18" charset="0"/>
              </a:rPr>
              <a:t>e</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wit</a:t>
            </a:r>
            <a:r>
              <a:rPr lang="en-US" sz="1600" b="1" spc="14" dirty="0">
                <a:solidFill>
                  <a:prstClr val="black"/>
                </a:solidFill>
                <a:latin typeface="SlatePro"/>
                <a:cs typeface="Times New Roman" panose="02020603050405020304" pitchFamily="18" charset="0"/>
              </a:rPr>
              <a:t>h</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the</a:t>
            </a:r>
            <a:r>
              <a:rPr lang="en-US" sz="1600" b="1" spc="7" dirty="0">
                <a:solidFill>
                  <a:prstClr val="black"/>
                </a:solidFill>
                <a:latin typeface="SlatePro"/>
                <a:cs typeface="Times New Roman" panose="02020603050405020304" pitchFamily="18" charset="0"/>
              </a:rPr>
              <a:t> </a:t>
            </a:r>
            <a:r>
              <a:rPr lang="en-US" sz="1600" b="1" spc="17" dirty="0">
                <a:solidFill>
                  <a:prstClr val="black"/>
                </a:solidFill>
                <a:latin typeface="SlatePro"/>
                <a:cs typeface="Times New Roman" panose="02020603050405020304" pitchFamily="18" charset="0"/>
              </a:rPr>
              <a:t>institution.</a:t>
            </a:r>
          </a:p>
          <a:p>
            <a:pPr marL="285750" indent="-285750">
              <a:spcBef>
                <a:spcPts val="307"/>
              </a:spcBef>
              <a:buFont typeface="Wingdings" panose="05000000000000000000" pitchFamily="2" charset="2"/>
              <a:buChar char="Ø"/>
              <a:tabLst>
                <a:tab pos="147201" algn="l"/>
              </a:tabLst>
            </a:pPr>
            <a:endParaRPr lang="en-US" sz="1600" b="1" spc="17" dirty="0">
              <a:solidFill>
                <a:prstClr val="black"/>
              </a:solidFill>
              <a:latin typeface="SlatePro"/>
              <a:cs typeface="Times New Roman" panose="02020603050405020304" pitchFamily="18" charset="0"/>
            </a:endParaRPr>
          </a:p>
          <a:p>
            <a:pPr>
              <a:spcBef>
                <a:spcPts val="307"/>
              </a:spcBef>
              <a:tabLst>
                <a:tab pos="147201" algn="l"/>
              </a:tabLst>
            </a:pPr>
            <a:endParaRPr lang="en-US" sz="1600" spc="31" dirty="0">
              <a:latin typeface="SlatePro"/>
              <a:cs typeface="Times New Roman" panose="02020603050405020304" pitchFamily="18" charset="0"/>
            </a:endParaRPr>
          </a:p>
        </p:txBody>
      </p:sp>
      <p:sp>
        <p:nvSpPr>
          <p:cNvPr id="8" name="TextBox 7"/>
          <p:cNvSpPr txBox="1"/>
          <p:nvPr/>
        </p:nvSpPr>
        <p:spPr>
          <a:xfrm>
            <a:off x="333374" y="1073527"/>
            <a:ext cx="4653251" cy="369332"/>
          </a:xfrm>
          <a:prstGeom prst="rect">
            <a:avLst/>
          </a:prstGeom>
          <a:noFill/>
        </p:spPr>
        <p:txBody>
          <a:bodyPr wrap="square" rtlCol="0">
            <a:spAutoFit/>
          </a:bodyPr>
          <a:lstStyle/>
          <a:p>
            <a:r>
              <a:rPr lang="en-US" b="1" dirty="0">
                <a:latin typeface="SlatePro"/>
              </a:rPr>
              <a:t>From </a:t>
            </a:r>
            <a:r>
              <a:rPr lang="en-US" b="1" dirty="0" err="1">
                <a:latin typeface="SlatePro"/>
              </a:rPr>
              <a:t>NACUBO</a:t>
            </a:r>
            <a:r>
              <a:rPr lang="en-US" b="1" dirty="0">
                <a:latin typeface="SlatePro"/>
              </a:rPr>
              <a:t> Advisory Report 2015-1:</a:t>
            </a:r>
          </a:p>
        </p:txBody>
      </p:sp>
    </p:spTree>
    <p:extLst>
      <p:ext uri="{BB962C8B-B14F-4D97-AF65-F5344CB8AC3E}">
        <p14:creationId xmlns:p14="http://schemas.microsoft.com/office/powerpoint/2010/main" val="44670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333374" y="400050"/>
            <a:ext cx="8515349" cy="1052514"/>
          </a:xfrm>
        </p:spPr>
        <p:txBody>
          <a:bodyPr>
            <a:noAutofit/>
          </a:bodyPr>
          <a:lstStyle/>
          <a:p>
            <a:r>
              <a:rPr lang="en-US" sz="3600" b="1" dirty="0">
                <a:latin typeface="SlatePro"/>
              </a:rPr>
              <a:t>Best Practices for Financial Responsibility Agreements </a:t>
            </a: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p:cNvSpPr txBox="1">
            <a:spLocks/>
          </p:cNvSpPr>
          <p:nvPr/>
        </p:nvSpPr>
        <p:spPr>
          <a:xfrm>
            <a:off x="333374" y="1684486"/>
            <a:ext cx="8410573" cy="220161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1800" i="1" dirty="0"/>
              <a:t>Collin College, Plano, TX</a:t>
            </a:r>
          </a:p>
          <a:p>
            <a:pPr marL="0" indent="0">
              <a:buFont typeface="Arial" panose="020B0604020202020204" pitchFamily="34" charset="0"/>
              <a:buNone/>
            </a:pPr>
            <a:r>
              <a:rPr lang="en-US" sz="1800" i="1" dirty="0"/>
              <a:t>“I understand a delinquent account may be placed with an outside collection agency and/or reported to the national credit bureaus. </a:t>
            </a:r>
            <a:r>
              <a:rPr lang="en-US" sz="1800" i="1" dirty="0">
                <a:solidFill>
                  <a:srgbClr val="FF0000"/>
                </a:solidFill>
              </a:rPr>
              <a:t>I understand I will be responsible for all late payment fees, percentage based collection fees (up to 33.33% of the original principal balance), attorney fees, interest and any other costs and charges necessary for the collection of any amount not paid </a:t>
            </a:r>
            <a:r>
              <a:rPr lang="en-US" sz="1800" i="1" dirty="0"/>
              <a:t>when due and/or any balance resulting from an adjustment to financial aid awards and/or amounts not covered under a third party funding agreement made on my behalf between Collin and another entity.”</a:t>
            </a:r>
          </a:p>
        </p:txBody>
      </p:sp>
      <p:sp>
        <p:nvSpPr>
          <p:cNvPr id="4" name="TextBox 3"/>
          <p:cNvSpPr txBox="1"/>
          <p:nvPr/>
        </p:nvSpPr>
        <p:spPr>
          <a:xfrm>
            <a:off x="333374" y="4192438"/>
            <a:ext cx="8410573" cy="646331"/>
          </a:xfrm>
          <a:prstGeom prst="rect">
            <a:avLst/>
          </a:prstGeom>
          <a:noFill/>
        </p:spPr>
        <p:txBody>
          <a:bodyPr wrap="square" rtlCol="0">
            <a:spAutoFit/>
          </a:bodyPr>
          <a:lstStyle/>
          <a:p>
            <a:r>
              <a:rPr lang="en-US" dirty="0"/>
              <a:t>Collection costs should be included in the promissory note as seen above in the example from Collin College. </a:t>
            </a:r>
          </a:p>
        </p:txBody>
      </p:sp>
    </p:spTree>
    <p:extLst>
      <p:ext uri="{BB962C8B-B14F-4D97-AF65-F5344CB8AC3E}">
        <p14:creationId xmlns:p14="http://schemas.microsoft.com/office/powerpoint/2010/main" val="110572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333374" y="220644"/>
            <a:ext cx="7781925" cy="1052514"/>
          </a:xfrm>
        </p:spPr>
        <p:txBody>
          <a:bodyPr/>
          <a:lstStyle/>
          <a:p>
            <a:r>
              <a:rPr lang="en-US" b="1" dirty="0">
                <a:latin typeface="SlatePro"/>
              </a:rPr>
              <a:t>Collection costs</a:t>
            </a:r>
          </a:p>
        </p:txBody>
      </p:sp>
      <p:sp>
        <p:nvSpPr>
          <p:cNvPr id="5" name="Content Placeholder 4"/>
          <p:cNvSpPr>
            <a:spLocks noGrp="1"/>
          </p:cNvSpPr>
          <p:nvPr>
            <p:ph idx="1"/>
          </p:nvPr>
        </p:nvSpPr>
        <p:spPr>
          <a:xfrm>
            <a:off x="455294" y="1611606"/>
            <a:ext cx="5770234" cy="2495762"/>
          </a:xfrm>
        </p:spPr>
        <p:txBody>
          <a:bodyPr numCol="2">
            <a:normAutofit fontScale="25000" lnSpcReduction="20000"/>
          </a:bodyPr>
          <a:lstStyle/>
          <a:p>
            <a:r>
              <a:rPr lang="en-US" sz="8000" dirty="0"/>
              <a:t>California</a:t>
            </a:r>
          </a:p>
          <a:p>
            <a:r>
              <a:rPr lang="en-US" sz="8000" dirty="0"/>
              <a:t>Connecticut *</a:t>
            </a:r>
          </a:p>
          <a:p>
            <a:r>
              <a:rPr lang="en-US" sz="8000" dirty="0"/>
              <a:t>Guam</a:t>
            </a:r>
          </a:p>
          <a:p>
            <a:r>
              <a:rPr lang="en-US" sz="8000" dirty="0"/>
              <a:t>Hawaii</a:t>
            </a:r>
          </a:p>
          <a:p>
            <a:r>
              <a:rPr lang="en-US" sz="8000" dirty="0"/>
              <a:t>Kansas *</a:t>
            </a:r>
          </a:p>
          <a:p>
            <a:r>
              <a:rPr lang="en-US" sz="8000" dirty="0"/>
              <a:t>Louisiana</a:t>
            </a:r>
          </a:p>
          <a:p>
            <a:r>
              <a:rPr lang="en-US" sz="8000" dirty="0"/>
              <a:t>North Carolina</a:t>
            </a:r>
          </a:p>
          <a:p>
            <a:endParaRPr lang="en-US" sz="8000" dirty="0"/>
          </a:p>
          <a:p>
            <a:endParaRPr lang="en-US" sz="8000" dirty="0"/>
          </a:p>
          <a:p>
            <a:endParaRPr lang="en-US" sz="8000" dirty="0"/>
          </a:p>
          <a:p>
            <a:r>
              <a:rPr lang="en-US" sz="8000" dirty="0"/>
              <a:t>North Dakota</a:t>
            </a:r>
          </a:p>
          <a:p>
            <a:r>
              <a:rPr lang="en-US" sz="8000" dirty="0"/>
              <a:t>South Carolina </a:t>
            </a:r>
          </a:p>
          <a:p>
            <a:r>
              <a:rPr lang="en-US" sz="8000" dirty="0"/>
              <a:t>Puerto Rico </a:t>
            </a:r>
          </a:p>
          <a:p>
            <a:r>
              <a:rPr lang="en-US" sz="8000" dirty="0"/>
              <a:t>Utah</a:t>
            </a:r>
          </a:p>
          <a:p>
            <a:r>
              <a:rPr lang="en-US" sz="8000" dirty="0"/>
              <a:t>West Virginia</a:t>
            </a:r>
          </a:p>
          <a:p>
            <a:r>
              <a:rPr lang="en-US" sz="8000" dirty="0"/>
              <a:t>Wisconsin</a:t>
            </a:r>
          </a:p>
          <a:p>
            <a:pPr marL="0" indent="0">
              <a:buNone/>
            </a:pPr>
            <a:endParaRPr lang="en-US" sz="3500" dirty="0"/>
          </a:p>
          <a:p>
            <a:pPr marL="0" indent="0">
              <a:buNone/>
            </a:pPr>
            <a:endParaRPr lang="en-US" sz="3500" dirty="0"/>
          </a:p>
          <a:p>
            <a:pPr marL="0" indent="0">
              <a:buNone/>
            </a:pPr>
            <a:endParaRPr lang="en-US" sz="3500" dirty="0"/>
          </a:p>
          <a:p>
            <a:pPr marL="0" indent="0">
              <a:buNone/>
            </a:pPr>
            <a:endParaRPr lang="en-US" sz="3500" dirty="0"/>
          </a:p>
          <a:p>
            <a:pPr marL="0" indent="0">
              <a:buNone/>
            </a:pPr>
            <a:endParaRPr lang="en-US" sz="3500" dirty="0"/>
          </a:p>
          <a:p>
            <a:pPr marL="0" indent="0">
              <a:buNone/>
            </a:pPr>
            <a:endParaRPr lang="en-US" sz="2400" dirty="0">
              <a:latin typeface="SlatePro"/>
            </a:endParaRP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3374" y="4292028"/>
            <a:ext cx="8515350" cy="1200329"/>
          </a:xfrm>
          <a:prstGeom prst="rect">
            <a:avLst/>
          </a:prstGeom>
          <a:noFill/>
        </p:spPr>
        <p:txBody>
          <a:bodyPr wrap="square" rtlCol="0">
            <a:spAutoFit/>
          </a:bodyPr>
          <a:lstStyle/>
          <a:p>
            <a:r>
              <a:rPr lang="en-US" dirty="0">
                <a:latin typeface="SlatePro"/>
              </a:rPr>
              <a:t>These States either Prohibit or Restrict the amount of Collection Fees to be collected, even with a signed Student Financial Agreement. Many State Laws Prohibit or Restrict certain collection activities such as billing, dunning, the size font, what disclosures have to be printed on the back of letters, etc. </a:t>
            </a:r>
          </a:p>
        </p:txBody>
      </p:sp>
      <p:pic>
        <p:nvPicPr>
          <p:cNvPr id="9" name="Picture 8"/>
          <p:cNvPicPr>
            <a:picLocks noChangeAspect="1"/>
          </p:cNvPicPr>
          <p:nvPr/>
        </p:nvPicPr>
        <p:blipFill>
          <a:blip r:embed="rId3"/>
          <a:stretch>
            <a:fillRect/>
          </a:stretch>
        </p:blipFill>
        <p:spPr>
          <a:xfrm>
            <a:off x="5253739" y="584710"/>
            <a:ext cx="3508079" cy="2368270"/>
          </a:xfrm>
          <a:prstGeom prst="rect">
            <a:avLst/>
          </a:prstGeom>
        </p:spPr>
      </p:pic>
    </p:spTree>
    <p:extLst>
      <p:ext uri="{BB962C8B-B14F-4D97-AF65-F5344CB8AC3E}">
        <p14:creationId xmlns:p14="http://schemas.microsoft.com/office/powerpoint/2010/main" val="4260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600534" cy="861774"/>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State Collection Cost Laws*</a:t>
            </a:r>
          </a:p>
          <a:p>
            <a:r>
              <a:rPr lang="en-US" sz="1400" b="1" dirty="0">
                <a:latin typeface="SlatePro"/>
                <a:ea typeface="Calibri" panose="020F0502020204030204" pitchFamily="34" charset="0"/>
                <a:cs typeface="Times New Roman" panose="02020603050405020304" pitchFamily="18" charset="0"/>
              </a:rPr>
              <a:t>*more restrictive than just requiring a written agreement, and/or imposing a limit</a:t>
            </a:r>
            <a:endParaRPr lang="en-US" sz="1050" b="1" dirty="0">
              <a:latin typeface="SlatePro"/>
              <a:ea typeface="Calibri" panose="020F0502020204030204" pitchFamily="34" charset="0"/>
              <a:cs typeface="Times New Roman" panose="02020603050405020304" pitchFamily="18"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736872715"/>
              </p:ext>
            </p:extLst>
          </p:nvPr>
        </p:nvGraphicFramePr>
        <p:xfrm>
          <a:off x="371476" y="1220516"/>
          <a:ext cx="8229600" cy="4787392"/>
        </p:xfrm>
        <a:graphic>
          <a:graphicData uri="http://schemas.openxmlformats.org/drawingml/2006/table">
            <a:tbl>
              <a:tblPr firstRow="1" bandRow="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a:t>State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246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a:t>Collection</a:t>
                      </a:r>
                      <a:r>
                        <a:rPr lang="en-US" baseline="0" dirty="0"/>
                        <a:t> Cost Status </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246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a:t>Notes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246C"/>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dirty="0">
                          <a:solidFill>
                            <a:srgbClr val="000000"/>
                          </a:solidFill>
                          <a:effectLst/>
                          <a:latin typeface="+mn-lt"/>
                          <a:ea typeface="Times New Roman" panose="02020603050405020304" pitchFamily="18" charset="0"/>
                        </a:rPr>
                        <a:t>California </a:t>
                      </a:r>
                      <a:endParaRPr lang="en-US" sz="1400" dirty="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a:solidFill>
                            <a:srgbClr val="000000"/>
                          </a:solidFill>
                          <a:effectLst/>
                          <a:latin typeface="+mn-lt"/>
                          <a:ea typeface="Times New Roman" panose="02020603050405020304" pitchFamily="18" charset="0"/>
                        </a:rPr>
                        <a:t>• Prohibited </a:t>
                      </a:r>
                    </a:p>
                    <a:p>
                      <a:pPr marL="0" marR="0">
                        <a:lnSpc>
                          <a:spcPct val="115000"/>
                        </a:lnSpc>
                        <a:spcBef>
                          <a:spcPts val="0"/>
                        </a:spcBef>
                        <a:spcAft>
                          <a:spcPts val="0"/>
                        </a:spcAft>
                      </a:pPr>
                      <a:r>
                        <a:rPr lang="en-US" sz="1400">
                          <a:solidFill>
                            <a:srgbClr val="000000"/>
                          </a:solidFill>
                          <a:effectLst/>
                          <a:latin typeface="+mn-lt"/>
                          <a:ea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a:solidFill>
                            <a:srgbClr val="000000"/>
                          </a:solidFill>
                          <a:effectLst/>
                          <a:latin typeface="+mn-lt"/>
                          <a:ea typeface="Times New Roman" panose="02020603050405020304" pitchFamily="18" charset="0"/>
                          <a:cs typeface="Times New Roman" panose="02020603050405020304" pitchFamily="18" charset="0"/>
                          <a:hlinkClick r:id="rId3"/>
                        </a:rPr>
                        <a:t>Cal. Civ. Code § 1788.14(b)</a:t>
                      </a:r>
                      <a:endParaRPr lang="en-US" sz="140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dirty="0">
                          <a:solidFill>
                            <a:srgbClr val="000000"/>
                          </a:solidFill>
                          <a:effectLst/>
                          <a:latin typeface="+mn-lt"/>
                          <a:ea typeface="Times New Roman" panose="02020603050405020304" pitchFamily="18" charset="0"/>
                        </a:rPr>
                        <a:t>Connecticut </a:t>
                      </a:r>
                      <a:endParaRPr lang="en-US" sz="1400" dirty="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a:solidFill>
                            <a:srgbClr val="000000"/>
                          </a:solidFill>
                          <a:effectLst/>
                          <a:latin typeface="+mn-lt"/>
                          <a:ea typeface="Times New Roman" panose="02020603050405020304" pitchFamily="18" charset="0"/>
                        </a:rPr>
                        <a:t>• If debtor is liable, not more than 15% of the amount collected </a:t>
                      </a:r>
                    </a:p>
                    <a:p>
                      <a:pPr marL="0" marR="0">
                        <a:lnSpc>
                          <a:spcPct val="115000"/>
                        </a:lnSpc>
                        <a:spcBef>
                          <a:spcPts val="0"/>
                        </a:spcBef>
                        <a:spcAft>
                          <a:spcPts val="0"/>
                        </a:spcAft>
                      </a:pPr>
                      <a:r>
                        <a:rPr lang="en-US" sz="1400">
                          <a:solidFill>
                            <a:srgbClr val="000000"/>
                          </a:solidFill>
                          <a:effectLst/>
                          <a:latin typeface="+mn-lt"/>
                          <a:ea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a:solidFill>
                            <a:srgbClr val="0000FF"/>
                          </a:solidFill>
                          <a:effectLst/>
                          <a:latin typeface="+mn-lt"/>
                          <a:ea typeface="Calibri" panose="020F0502020204030204" pitchFamily="34" charset="0"/>
                          <a:cs typeface="Arial" panose="020B0604020202020204" pitchFamily="34" charset="0"/>
                          <a:hlinkClick r:id="rId4"/>
                        </a:rPr>
                        <a:t>Conn. Gen. Stat. Ann. § 36a-805(a)(13)</a:t>
                      </a:r>
                      <a:endParaRPr lang="en-US" sz="1200">
                        <a:effectLst/>
                        <a:latin typeface="+mn-lt"/>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dirty="0">
                          <a:solidFill>
                            <a:srgbClr val="000000"/>
                          </a:solidFill>
                          <a:effectLst/>
                          <a:latin typeface="+mn-lt"/>
                          <a:ea typeface="Times New Roman" panose="02020603050405020304" pitchFamily="18" charset="0"/>
                        </a:rPr>
                        <a:t>Guam </a:t>
                      </a:r>
                      <a:endParaRPr lang="en-US" sz="1400" dirty="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Prohibited </a:t>
                      </a:r>
                    </a:p>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a:solidFill>
                            <a:srgbClr val="000000"/>
                          </a:solidFill>
                          <a:effectLst/>
                          <a:latin typeface="+mn-lt"/>
                          <a:ea typeface="Times New Roman" panose="02020603050405020304" pitchFamily="18" charset="0"/>
                          <a:cs typeface="Times New Roman" panose="02020603050405020304" pitchFamily="18" charset="0"/>
                          <a:hlinkClick r:id="rId5"/>
                        </a:rPr>
                        <a:t>14 G.C.A. § 3204</a:t>
                      </a:r>
                      <a:r>
                        <a:rPr lang="en-US" sz="1400">
                          <a:solidFill>
                            <a:srgbClr val="000000"/>
                          </a:solidFill>
                          <a:effectLst/>
                          <a:latin typeface="+mn-lt"/>
                          <a:ea typeface="Times New Roman" panose="02020603050405020304" pitchFamily="18" charset="0"/>
                        </a:rPr>
                        <a:t> (page 7)</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1000"/>
                        </a:spcAft>
                      </a:pPr>
                      <a:r>
                        <a:rPr lang="en-US" sz="1400" b="1" dirty="0">
                          <a:solidFill>
                            <a:srgbClr val="000000"/>
                          </a:solidFill>
                          <a:effectLst/>
                          <a:latin typeface="+mn-lt"/>
                          <a:ea typeface="Calibri" panose="020F0502020204030204" pitchFamily="34" charset="0"/>
                          <a:cs typeface="Arial" panose="020B0604020202020204" pitchFamily="34" charset="0"/>
                        </a:rPr>
                        <a:t>Hawaii</a:t>
                      </a:r>
                      <a:endParaRPr lang="en-US" sz="1200" dirty="0">
                        <a:effectLst/>
                        <a:latin typeface="+mn-lt"/>
                        <a:ea typeface="Calibri" panose="020F0502020204030204" pitchFamily="34" charset="0"/>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1000"/>
                        </a:spcAft>
                      </a:pPr>
                      <a:r>
                        <a:rPr lang="en-US" sz="1400" dirty="0">
                          <a:solidFill>
                            <a:srgbClr val="000000"/>
                          </a:solidFill>
                          <a:effectLst/>
                          <a:latin typeface="+mn-lt"/>
                          <a:ea typeface="Calibri" panose="020F0502020204030204" pitchFamily="34" charset="0"/>
                          <a:cs typeface="Arial" panose="020B0604020202020204" pitchFamily="34" charset="0"/>
                        </a:rPr>
                        <a:t>• Prohibited,</a:t>
                      </a:r>
                      <a:r>
                        <a:rPr lang="en-US" sz="1400" baseline="0" dirty="0">
                          <a:solidFill>
                            <a:srgbClr val="000000"/>
                          </a:solidFill>
                          <a:effectLst/>
                          <a:latin typeface="+mn-lt"/>
                          <a:ea typeface="Calibri" panose="020F0502020204030204" pitchFamily="34" charset="0"/>
                          <a:cs typeface="Arial" panose="020B0604020202020204" pitchFamily="34" charset="0"/>
                        </a:rPr>
                        <a:t> except for debts to the University of Hawaii</a:t>
                      </a:r>
                      <a:endParaRPr lang="en-US" sz="1200" dirty="0">
                        <a:effectLst/>
                        <a:latin typeface="+mn-lt"/>
                        <a:ea typeface="Calibri" panose="020F0502020204030204" pitchFamily="34" charset="0"/>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1000"/>
                        </a:spcAft>
                      </a:pPr>
                      <a:r>
                        <a:rPr lang="en-US" sz="1400">
                          <a:solidFill>
                            <a:srgbClr val="000000"/>
                          </a:solidFill>
                          <a:effectLst/>
                          <a:latin typeface="+mn-lt"/>
                          <a:ea typeface="Calibri" panose="020F0502020204030204" pitchFamily="34" charset="0"/>
                          <a:cs typeface="Arial" panose="020B0604020202020204" pitchFamily="34" charset="0"/>
                        </a:rPr>
                        <a:t> Page 10 of </a:t>
                      </a:r>
                      <a:r>
                        <a:rPr lang="en-US" sz="1400" u="sng">
                          <a:solidFill>
                            <a:srgbClr val="0000FF"/>
                          </a:solidFill>
                          <a:effectLst/>
                          <a:latin typeface="+mn-lt"/>
                          <a:ea typeface="Calibri" panose="020F0502020204030204" pitchFamily="34" charset="0"/>
                          <a:cs typeface="Arial" panose="020B0604020202020204" pitchFamily="34" charset="0"/>
                          <a:hlinkClick r:id="rId6"/>
                        </a:rPr>
                        <a:t>http://cca.hawaii.gov/pvl/files/2013/08/hrs_pvl_443b.pdf</a:t>
                      </a:r>
                      <a:endParaRPr lang="en-US" sz="1200">
                        <a:effectLst/>
                        <a:latin typeface="+mn-lt"/>
                        <a:ea typeface="Calibri" panose="020F0502020204030204" pitchFamily="34" charset="0"/>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dirty="0">
                          <a:solidFill>
                            <a:srgbClr val="000000"/>
                          </a:solidFill>
                          <a:effectLst/>
                          <a:latin typeface="+mn-lt"/>
                          <a:ea typeface="Times New Roman" panose="02020603050405020304" pitchFamily="18" charset="0"/>
                        </a:rPr>
                        <a:t>Kansas </a:t>
                      </a:r>
                      <a:endParaRPr lang="en-US" sz="1400" dirty="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May not exceed 15% </a:t>
                      </a:r>
                    </a:p>
                    <a:p>
                      <a:pPr marL="0" marR="0">
                        <a:lnSpc>
                          <a:spcPct val="115000"/>
                        </a:lnSpc>
                        <a:spcBef>
                          <a:spcPts val="0"/>
                        </a:spcBef>
                        <a:spcAft>
                          <a:spcPts val="0"/>
                        </a:spcAft>
                      </a:pPr>
                      <a:endParaRPr lang="en-US" sz="1400" dirty="0">
                        <a:solidFill>
                          <a:srgbClr val="000000"/>
                        </a:solidFill>
                        <a:effectLst/>
                        <a:latin typeface="+mn-lt"/>
                        <a:ea typeface="Times New Roman" panose="02020603050405020304" pitchFamily="18" charset="0"/>
                      </a:endParaRPr>
                    </a:p>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dirty="0">
                          <a:solidFill>
                            <a:srgbClr val="000000"/>
                          </a:solidFill>
                          <a:effectLst/>
                          <a:latin typeface="+mn-lt"/>
                          <a:ea typeface="Times New Roman" panose="02020603050405020304" pitchFamily="18" charset="0"/>
                          <a:cs typeface="Times New Roman" panose="02020603050405020304" pitchFamily="18" charset="0"/>
                          <a:hlinkClick r:id="rId7"/>
                        </a:rPr>
                        <a:t>Kan. Stat. Ann. </a:t>
                      </a:r>
                      <a:r>
                        <a:rPr lang="en-US" sz="1400" u="sng" dirty="0" err="1">
                          <a:solidFill>
                            <a:srgbClr val="000000"/>
                          </a:solidFill>
                          <a:effectLst/>
                          <a:latin typeface="+mn-lt"/>
                          <a:ea typeface="Times New Roman" panose="02020603050405020304" pitchFamily="18" charset="0"/>
                          <a:cs typeface="Times New Roman" panose="02020603050405020304" pitchFamily="18" charset="0"/>
                          <a:hlinkClick r:id="rId7"/>
                        </a:rPr>
                        <a:t>16a</a:t>
                      </a:r>
                      <a:r>
                        <a:rPr lang="en-US" sz="1400" u="sng" dirty="0">
                          <a:solidFill>
                            <a:srgbClr val="000000"/>
                          </a:solidFill>
                          <a:effectLst/>
                          <a:latin typeface="+mn-lt"/>
                          <a:ea typeface="Times New Roman" panose="02020603050405020304" pitchFamily="18" charset="0"/>
                          <a:cs typeface="Times New Roman" panose="02020603050405020304" pitchFamily="18" charset="0"/>
                          <a:hlinkClick r:id="rId7"/>
                        </a:rPr>
                        <a:t>-2-507</a:t>
                      </a:r>
                      <a:endParaRPr lang="en-US" sz="1400" dirty="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a:solidFill>
                            <a:srgbClr val="000000"/>
                          </a:solidFill>
                          <a:effectLst/>
                          <a:latin typeface="+mn-lt"/>
                          <a:ea typeface="Times New Roman" panose="02020603050405020304" pitchFamily="18" charset="0"/>
                        </a:rPr>
                        <a:t>Louisiana </a:t>
                      </a:r>
                      <a:endParaRPr lang="en-US" sz="140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Prohibited – however, attorney’s fees are permitted</a:t>
                      </a:r>
                    </a:p>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dirty="0">
                          <a:solidFill>
                            <a:srgbClr val="000000"/>
                          </a:solidFill>
                          <a:effectLst/>
                          <a:latin typeface="+mn-lt"/>
                          <a:ea typeface="Times New Roman" panose="02020603050405020304" pitchFamily="18" charset="0"/>
                          <a:cs typeface="Times New Roman" panose="02020603050405020304" pitchFamily="18" charset="0"/>
                          <a:hlinkClick r:id="rId8"/>
                        </a:rPr>
                        <a:t>La. Rev. Stat. Ann. § 9:3534(B)</a:t>
                      </a:r>
                      <a:endParaRPr lang="en-US" sz="1400" dirty="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a:solidFill>
                            <a:srgbClr val="000000"/>
                          </a:solidFill>
                          <a:effectLst/>
                          <a:latin typeface="+mn-lt"/>
                          <a:ea typeface="Times New Roman" panose="02020603050405020304" pitchFamily="18" charset="0"/>
                        </a:rPr>
                        <a:t>North Carolina </a:t>
                      </a:r>
                      <a:endParaRPr lang="en-US" sz="140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a:solidFill>
                            <a:srgbClr val="000000"/>
                          </a:solidFill>
                          <a:effectLst/>
                          <a:latin typeface="+mn-lt"/>
                          <a:ea typeface="Times New Roman" panose="02020603050405020304" pitchFamily="18" charset="0"/>
                        </a:rPr>
                        <a:t>• Prohibited </a:t>
                      </a:r>
                    </a:p>
                    <a:p>
                      <a:pPr marL="0" marR="0">
                        <a:lnSpc>
                          <a:spcPct val="115000"/>
                        </a:lnSpc>
                        <a:spcBef>
                          <a:spcPts val="0"/>
                        </a:spcBef>
                        <a:spcAft>
                          <a:spcPts val="0"/>
                        </a:spcAft>
                      </a:pPr>
                      <a:r>
                        <a:rPr lang="en-US" sz="1400">
                          <a:solidFill>
                            <a:srgbClr val="000000"/>
                          </a:solidFill>
                          <a:effectLst/>
                          <a:latin typeface="+mn-lt"/>
                          <a:ea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dirty="0">
                          <a:solidFill>
                            <a:srgbClr val="000000"/>
                          </a:solidFill>
                          <a:effectLst/>
                          <a:latin typeface="+mn-lt"/>
                          <a:ea typeface="Times New Roman" panose="02020603050405020304" pitchFamily="18" charset="0"/>
                          <a:cs typeface="Times New Roman" panose="02020603050405020304" pitchFamily="18" charset="0"/>
                          <a:hlinkClick r:id="rId9"/>
                        </a:rPr>
                        <a:t>N.C. Gen. Stat. § 58-70-115(2)</a:t>
                      </a:r>
                      <a:endParaRPr lang="en-US" sz="1400" dirty="0">
                        <a:solidFill>
                          <a:srgbClr val="000000"/>
                        </a:solidFill>
                        <a:effectLst/>
                        <a:latin typeface="+mn-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9628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600534" cy="861774"/>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State Collection Cost Laws*</a:t>
            </a:r>
          </a:p>
          <a:p>
            <a:r>
              <a:rPr lang="en-US" sz="1400" b="1" dirty="0">
                <a:latin typeface="SlatePro"/>
                <a:ea typeface="Calibri" panose="020F0502020204030204" pitchFamily="34" charset="0"/>
                <a:cs typeface="Times New Roman" panose="02020603050405020304" pitchFamily="18" charset="0"/>
              </a:rPr>
              <a:t>*more restrictive than just requiring a written agreement, and/or imposing a fee limit of 11.3%</a:t>
            </a:r>
            <a:endParaRPr lang="en-US" sz="1050" b="1" dirty="0">
              <a:latin typeface="SlatePro"/>
              <a:ea typeface="Calibri" panose="020F0502020204030204" pitchFamily="34" charset="0"/>
              <a:cs typeface="Times New Roman" panose="02020603050405020304" pitchFamily="18"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3962612281"/>
              </p:ext>
            </p:extLst>
          </p:nvPr>
        </p:nvGraphicFramePr>
        <p:xfrm>
          <a:off x="333374" y="1312281"/>
          <a:ext cx="8230281" cy="3805936"/>
        </p:xfrm>
        <a:graphic>
          <a:graphicData uri="http://schemas.openxmlformats.org/drawingml/2006/table">
            <a:tbl>
              <a:tblPr firstRow="1" bandRow="1"/>
              <a:tblGrid>
                <a:gridCol w="2762865">
                  <a:extLst>
                    <a:ext uri="{9D8B030D-6E8A-4147-A177-3AD203B41FA5}">
                      <a16:colId xmlns:a16="http://schemas.microsoft.com/office/drawing/2014/main" val="20000"/>
                    </a:ext>
                  </a:extLst>
                </a:gridCol>
                <a:gridCol w="2733708">
                  <a:extLst>
                    <a:ext uri="{9D8B030D-6E8A-4147-A177-3AD203B41FA5}">
                      <a16:colId xmlns:a16="http://schemas.microsoft.com/office/drawing/2014/main" val="20001"/>
                    </a:ext>
                  </a:extLst>
                </a:gridCol>
                <a:gridCol w="2733708">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a:t>State</a:t>
                      </a:r>
                    </a:p>
                  </a:txBody>
                  <a:tcPr marL="91124" marR="911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246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a:t>Collection</a:t>
                      </a:r>
                      <a:r>
                        <a:rPr lang="en-US" baseline="0" dirty="0"/>
                        <a:t> Cost Status </a:t>
                      </a:r>
                      <a:endParaRPr lang="en-US" dirty="0"/>
                    </a:p>
                  </a:txBody>
                  <a:tcPr marL="91124" marR="911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246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a:t>Notes</a:t>
                      </a:r>
                    </a:p>
                  </a:txBody>
                  <a:tcPr marL="91124" marR="911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246C"/>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dirty="0">
                          <a:solidFill>
                            <a:srgbClr val="000000"/>
                          </a:solidFill>
                          <a:effectLst/>
                          <a:latin typeface="+mn-lt"/>
                          <a:ea typeface="Times New Roman" panose="02020603050405020304" pitchFamily="18" charset="0"/>
                        </a:rPr>
                        <a:t>North Dakota </a:t>
                      </a:r>
                      <a:endParaRPr lang="en-US" sz="1400" dirty="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Prohibited </a:t>
                      </a:r>
                    </a:p>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a:t>
                      </a:r>
                    </a:p>
                  </a:txBody>
                  <a:tcPr marL="68343" marR="6834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a:solidFill>
                            <a:srgbClr val="0000FF"/>
                          </a:solidFill>
                          <a:effectLst/>
                          <a:latin typeface="+mn-lt"/>
                          <a:ea typeface="Calibri" panose="020F0502020204030204" pitchFamily="34" charset="0"/>
                          <a:cs typeface="Arial" panose="020B0604020202020204" pitchFamily="34" charset="0"/>
                          <a:hlinkClick r:id="rId3"/>
                        </a:rPr>
                        <a:t>N.D. Admin. Code § 13-04-02-09(3) &amp; (4)</a:t>
                      </a:r>
                      <a:r>
                        <a:rPr lang="en-US" sz="1400">
                          <a:solidFill>
                            <a:srgbClr val="000000"/>
                          </a:solidFill>
                          <a:effectLst/>
                          <a:latin typeface="+mn-lt"/>
                          <a:ea typeface="Calibri" panose="020F0502020204030204" pitchFamily="34" charset="0"/>
                          <a:cs typeface="Arial" panose="020B0604020202020204" pitchFamily="34" charset="0"/>
                        </a:rPr>
                        <a:t> (page 6) </a:t>
                      </a:r>
                      <a:endParaRPr lang="en-US" sz="1400">
                        <a:effectLst/>
                        <a:latin typeface="+mn-lt"/>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400">
                          <a:solidFill>
                            <a:srgbClr val="000000"/>
                          </a:solidFill>
                          <a:effectLst/>
                          <a:latin typeface="+mn-lt"/>
                          <a:ea typeface="Times New Roman" panose="02020603050405020304" pitchFamily="18" charset="0"/>
                        </a:rPr>
                        <a:t> </a:t>
                      </a:r>
                    </a:p>
                  </a:txBody>
                  <a:tcPr marL="68343" marR="6834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dirty="0">
                          <a:solidFill>
                            <a:srgbClr val="000000"/>
                          </a:solidFill>
                          <a:effectLst/>
                          <a:latin typeface="+mn-lt"/>
                          <a:ea typeface="Times New Roman" panose="02020603050405020304" pitchFamily="18" charset="0"/>
                        </a:rPr>
                        <a:t>Puerto Rico </a:t>
                      </a:r>
                      <a:endParaRPr lang="en-US" sz="1400" dirty="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Prohibited </a:t>
                      </a:r>
                    </a:p>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a:t>
                      </a: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a:solidFill>
                            <a:srgbClr val="000000"/>
                          </a:solidFill>
                          <a:effectLst/>
                          <a:latin typeface="+mn-lt"/>
                          <a:ea typeface="Times New Roman" panose="02020603050405020304" pitchFamily="18" charset="0"/>
                          <a:cs typeface="Times New Roman" panose="02020603050405020304" pitchFamily="18" charset="0"/>
                          <a:hlinkClick r:id="rId4"/>
                        </a:rPr>
                        <a:t>10 P.R. Laws Ann. § 981p(10)</a:t>
                      </a:r>
                      <a:endParaRPr lang="en-US" sz="140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a:solidFill>
                            <a:srgbClr val="000000"/>
                          </a:solidFill>
                          <a:effectLst/>
                          <a:latin typeface="+mn-lt"/>
                          <a:ea typeface="Times New Roman" panose="02020603050405020304" pitchFamily="18" charset="0"/>
                        </a:rPr>
                        <a:t>South Carolina </a:t>
                      </a:r>
                      <a:endParaRPr lang="en-US" sz="140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Prohibited </a:t>
                      </a:r>
                    </a:p>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a:t>
                      </a: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a:solidFill>
                            <a:srgbClr val="000000"/>
                          </a:solidFill>
                          <a:effectLst/>
                          <a:latin typeface="+mn-lt"/>
                          <a:ea typeface="Times New Roman" panose="02020603050405020304" pitchFamily="18" charset="0"/>
                          <a:cs typeface="Times New Roman" panose="02020603050405020304" pitchFamily="18" charset="0"/>
                          <a:hlinkClick r:id="rId5"/>
                        </a:rPr>
                        <a:t>S.C. Code Ann. § 37-2-414</a:t>
                      </a:r>
                      <a:endParaRPr lang="en-US" sz="140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a:solidFill>
                            <a:srgbClr val="000000"/>
                          </a:solidFill>
                          <a:effectLst/>
                          <a:latin typeface="+mn-lt"/>
                          <a:ea typeface="Times New Roman" panose="02020603050405020304" pitchFamily="18" charset="0"/>
                        </a:rPr>
                        <a:t>Utah </a:t>
                      </a:r>
                      <a:endParaRPr lang="en-US" sz="140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Cannot be more than 40% of principal  </a:t>
                      </a: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dirty="0">
                          <a:solidFill>
                            <a:srgbClr val="000000"/>
                          </a:solidFill>
                          <a:effectLst/>
                          <a:latin typeface="+mn-lt"/>
                          <a:ea typeface="Times New Roman" panose="02020603050405020304" pitchFamily="18" charset="0"/>
                          <a:cs typeface="Times New Roman" panose="02020603050405020304" pitchFamily="18" charset="0"/>
                          <a:hlinkClick r:id="rId6"/>
                        </a:rPr>
                        <a:t>Utah Code Ann. § 12-1-11</a:t>
                      </a:r>
                      <a:endParaRPr lang="en-US" sz="1400" dirty="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dirty="0">
                          <a:solidFill>
                            <a:srgbClr val="000000"/>
                          </a:solidFill>
                          <a:effectLst/>
                          <a:latin typeface="+mn-lt"/>
                          <a:ea typeface="Times New Roman" panose="02020603050405020304" pitchFamily="18" charset="0"/>
                        </a:rPr>
                        <a:t>West Virginia </a:t>
                      </a:r>
                      <a:endParaRPr lang="en-US" sz="1400" dirty="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Prohibited, except for schools located in WV:  </a:t>
                      </a: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dirty="0">
                          <a:solidFill>
                            <a:srgbClr val="0000FF"/>
                          </a:solidFill>
                          <a:effectLst/>
                          <a:latin typeface="+mn-lt"/>
                          <a:ea typeface="Calibri" panose="020F0502020204030204" pitchFamily="34" charset="0"/>
                          <a:cs typeface="Arial" panose="020B0604020202020204" pitchFamily="34" charset="0"/>
                          <a:hlinkClick r:id="rId7"/>
                        </a:rPr>
                        <a:t>W. Va. Code Anno. § </a:t>
                      </a:r>
                      <a:r>
                        <a:rPr lang="en-US" sz="1400" u="sng" dirty="0" err="1">
                          <a:solidFill>
                            <a:srgbClr val="0000FF"/>
                          </a:solidFill>
                          <a:effectLst/>
                          <a:latin typeface="+mn-lt"/>
                          <a:ea typeface="Calibri" panose="020F0502020204030204" pitchFamily="34" charset="0"/>
                          <a:cs typeface="Arial" panose="020B0604020202020204" pitchFamily="34" charset="0"/>
                          <a:hlinkClick r:id="rId7"/>
                        </a:rPr>
                        <a:t>46A</a:t>
                      </a:r>
                      <a:r>
                        <a:rPr lang="en-US" sz="1400" u="sng" dirty="0">
                          <a:solidFill>
                            <a:srgbClr val="0000FF"/>
                          </a:solidFill>
                          <a:effectLst/>
                          <a:latin typeface="+mn-lt"/>
                          <a:ea typeface="Calibri" panose="020F0502020204030204" pitchFamily="34" charset="0"/>
                          <a:cs typeface="Arial" panose="020B0604020202020204" pitchFamily="34" charset="0"/>
                          <a:hlinkClick r:id="rId7"/>
                        </a:rPr>
                        <a:t>-2-128(c), (d)</a:t>
                      </a:r>
                      <a:endParaRPr lang="en-US" sz="1400" dirty="0">
                        <a:effectLst/>
                        <a:latin typeface="+mn-lt"/>
                        <a:ea typeface="Calibri" panose="020F0502020204030204" pitchFamily="34" charset="0"/>
                        <a:cs typeface="Arial" panose="020B0604020202020204" pitchFamily="34"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1">
                          <a:solidFill>
                            <a:srgbClr val="000000"/>
                          </a:solidFill>
                          <a:effectLst/>
                          <a:latin typeface="+mn-lt"/>
                          <a:ea typeface="Times New Roman" panose="02020603050405020304" pitchFamily="18" charset="0"/>
                        </a:rPr>
                        <a:t>Wisconsin </a:t>
                      </a:r>
                      <a:endParaRPr lang="en-US" sz="140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dirty="0">
                          <a:solidFill>
                            <a:srgbClr val="000000"/>
                          </a:solidFill>
                          <a:effectLst/>
                          <a:latin typeface="+mn-lt"/>
                          <a:ea typeface="Times New Roman" panose="02020603050405020304" pitchFamily="18" charset="0"/>
                        </a:rPr>
                        <a:t>• Prohibited, except that Wisconsin state universities may assess collection costs</a:t>
                      </a: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u="sng" dirty="0">
                          <a:solidFill>
                            <a:srgbClr val="000000"/>
                          </a:solidFill>
                          <a:effectLst/>
                          <a:latin typeface="+mn-lt"/>
                          <a:ea typeface="Times New Roman" panose="02020603050405020304" pitchFamily="18" charset="0"/>
                          <a:cs typeface="Times New Roman" panose="02020603050405020304" pitchFamily="18" charset="0"/>
                          <a:hlinkClick r:id="rId8"/>
                        </a:rPr>
                        <a:t>Wis. Admin. Code § DFI-</a:t>
                      </a:r>
                      <a:r>
                        <a:rPr lang="en-US" sz="1400" u="sng" dirty="0" err="1">
                          <a:solidFill>
                            <a:srgbClr val="000000"/>
                          </a:solidFill>
                          <a:effectLst/>
                          <a:latin typeface="+mn-lt"/>
                          <a:ea typeface="Times New Roman" panose="02020603050405020304" pitchFamily="18" charset="0"/>
                          <a:cs typeface="Times New Roman" panose="02020603050405020304" pitchFamily="18" charset="0"/>
                          <a:hlinkClick r:id="rId8"/>
                        </a:rPr>
                        <a:t>Bkg</a:t>
                      </a:r>
                      <a:r>
                        <a:rPr lang="en-US" sz="1400" u="sng" dirty="0">
                          <a:solidFill>
                            <a:srgbClr val="000000"/>
                          </a:solidFill>
                          <a:effectLst/>
                          <a:latin typeface="+mn-lt"/>
                          <a:ea typeface="Times New Roman" panose="02020603050405020304" pitchFamily="18" charset="0"/>
                          <a:cs typeface="Times New Roman" panose="02020603050405020304" pitchFamily="18" charset="0"/>
                          <a:hlinkClick r:id="rId8"/>
                        </a:rPr>
                        <a:t> 74.11(1)-(2)(a)</a:t>
                      </a:r>
                      <a:endParaRPr lang="en-US" sz="1400" dirty="0">
                        <a:solidFill>
                          <a:srgbClr val="000000"/>
                        </a:solidFill>
                        <a:effectLst/>
                        <a:latin typeface="+mn-lt"/>
                        <a:ea typeface="Times New Roman" panose="02020603050405020304" pitchFamily="18" charset="0"/>
                      </a:endParaRPr>
                    </a:p>
                  </a:txBody>
                  <a:tcPr marL="68343" marR="6834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246C">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03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290782" y="310700"/>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10396" r="11064"/>
          <a:stretch/>
        </p:blipFill>
        <p:spPr>
          <a:xfrm rot="1214705">
            <a:off x="301483" y="1714828"/>
            <a:ext cx="2129908" cy="3080711"/>
          </a:xfrm>
          <a:prstGeom prst="rect">
            <a:avLst/>
          </a:prstGeom>
        </p:spPr>
      </p:pic>
      <p:sp>
        <p:nvSpPr>
          <p:cNvPr id="20" name="Speech Bubble: Rectangle 19"/>
          <p:cNvSpPr/>
          <p:nvPr/>
        </p:nvSpPr>
        <p:spPr>
          <a:xfrm>
            <a:off x="2116923" y="597871"/>
            <a:ext cx="5004167" cy="873377"/>
          </a:xfrm>
          <a:prstGeom prst="wedgeRectCallout">
            <a:avLst>
              <a:gd name="adj1" fmla="val -49924"/>
              <a:gd name="adj2" fmla="val 9335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8280" y="719464"/>
            <a:ext cx="5721452" cy="584775"/>
          </a:xfrm>
          <a:prstGeom prst="rect">
            <a:avLst/>
          </a:prstGeom>
        </p:spPr>
        <p:txBody>
          <a:bodyPr wrap="square">
            <a:spAutoFit/>
          </a:bodyPr>
          <a:lstStyle/>
          <a:p>
            <a:pPr algn="ctr"/>
            <a:r>
              <a:rPr lang="en-US" sz="3200" b="1" dirty="0">
                <a:latin typeface="SlatePro"/>
                <a:ea typeface="Calibri" panose="020F0502020204030204" pitchFamily="34" charset="0"/>
                <a:cs typeface="Times New Roman" panose="02020603050405020304" pitchFamily="18" charset="0"/>
              </a:rPr>
              <a:t>Which state law applies?</a:t>
            </a:r>
            <a:endParaRPr lang="en-US" sz="2000" b="1" dirty="0">
              <a:latin typeface="SlatePro"/>
              <a:ea typeface="Calibri" panose="020F0502020204030204" pitchFamily="34" charset="0"/>
              <a:cs typeface="Times New Roman" panose="02020603050405020304" pitchFamily="18" charset="0"/>
            </a:endParaRPr>
          </a:p>
        </p:txBody>
      </p:sp>
      <p:sp>
        <p:nvSpPr>
          <p:cNvPr id="4" name="Rectangle 3"/>
          <p:cNvSpPr/>
          <p:nvPr/>
        </p:nvSpPr>
        <p:spPr>
          <a:xfrm>
            <a:off x="2258999" y="4470187"/>
            <a:ext cx="5575966" cy="1323439"/>
          </a:xfrm>
          <a:prstGeom prst="rect">
            <a:avLst/>
          </a:prstGeom>
        </p:spPr>
        <p:txBody>
          <a:bodyPr wrap="square">
            <a:spAutoFit/>
          </a:bodyPr>
          <a:lstStyle/>
          <a:p>
            <a:pPr marL="169863" lvl="0" indent="-169863">
              <a:buFont typeface="Arial"/>
              <a:buChar char="•"/>
            </a:pPr>
            <a:r>
              <a:rPr lang="en-US" sz="2000" dirty="0">
                <a:solidFill>
                  <a:srgbClr val="414141"/>
                </a:solidFill>
                <a:latin typeface="SlatePro"/>
              </a:rPr>
              <a:t>Choice of law provisions unlikely to be enforced when there are restrictive consumer protection statutes at issue. </a:t>
            </a:r>
          </a:p>
          <a:p>
            <a:pPr lvl="0"/>
            <a:endParaRPr lang="en-US" sz="2000" dirty="0">
              <a:solidFill>
                <a:srgbClr val="414141"/>
              </a:solidFill>
              <a:latin typeface="SlatePro"/>
            </a:endParaRPr>
          </a:p>
        </p:txBody>
      </p:sp>
      <p:sp>
        <p:nvSpPr>
          <p:cNvPr id="21" name="TextBox 20"/>
          <p:cNvSpPr txBox="1"/>
          <p:nvPr/>
        </p:nvSpPr>
        <p:spPr>
          <a:xfrm>
            <a:off x="2258998" y="1884684"/>
            <a:ext cx="6163107" cy="1323439"/>
          </a:xfrm>
          <a:prstGeom prst="rect">
            <a:avLst/>
          </a:prstGeom>
          <a:noFill/>
        </p:spPr>
        <p:txBody>
          <a:bodyPr wrap="square" rtlCol="0">
            <a:spAutoFit/>
          </a:bodyPr>
          <a:lstStyle/>
          <a:p>
            <a:pPr marL="173038" indent="-173038">
              <a:buFont typeface="Arial" panose="020B0604020202020204" pitchFamily="34" charset="0"/>
              <a:buChar char="•"/>
            </a:pPr>
            <a:r>
              <a:rPr lang="en-US" sz="2000" dirty="0">
                <a:solidFill>
                  <a:srgbClr val="414141"/>
                </a:solidFill>
                <a:latin typeface="SlatePro"/>
              </a:rPr>
              <a:t>Although the contract originates in a state that differs from consumer's state of residency, </a:t>
            </a:r>
            <a:r>
              <a:rPr lang="en-US" sz="2000" b="1" dirty="0">
                <a:solidFill>
                  <a:srgbClr val="FF0000"/>
                </a:solidFill>
                <a:latin typeface="SlatePro"/>
              </a:rPr>
              <a:t>the applicable law is the law of the state of residence of the debtor</a:t>
            </a:r>
            <a:endParaRPr lang="en-US" sz="2000" dirty="0"/>
          </a:p>
        </p:txBody>
      </p:sp>
      <p:sp>
        <p:nvSpPr>
          <p:cNvPr id="23" name="TextBox 22"/>
          <p:cNvSpPr txBox="1"/>
          <p:nvPr/>
        </p:nvSpPr>
        <p:spPr>
          <a:xfrm>
            <a:off x="2116923" y="3380659"/>
            <a:ext cx="6610601"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24" name="Rectangle 23"/>
          <p:cNvSpPr/>
          <p:nvPr/>
        </p:nvSpPr>
        <p:spPr>
          <a:xfrm>
            <a:off x="2258998" y="3355886"/>
            <a:ext cx="5575966" cy="1015663"/>
          </a:xfrm>
          <a:prstGeom prst="rect">
            <a:avLst/>
          </a:prstGeom>
        </p:spPr>
        <p:txBody>
          <a:bodyPr wrap="square">
            <a:spAutoFit/>
          </a:bodyPr>
          <a:lstStyle/>
          <a:p>
            <a:pPr marL="169863" lvl="0" indent="-169863">
              <a:buFont typeface="Arial"/>
              <a:buChar char="•"/>
            </a:pPr>
            <a:r>
              <a:rPr lang="en-US" sz="2000" dirty="0">
                <a:solidFill>
                  <a:srgbClr val="414141"/>
                </a:solidFill>
                <a:latin typeface="SlatePro"/>
              </a:rPr>
              <a:t>Courts are more likely to apply their own consumer protection </a:t>
            </a:r>
            <a:r>
              <a:rPr lang="en-US" sz="2000" b="1" dirty="0">
                <a:solidFill>
                  <a:srgbClr val="FF0000"/>
                </a:solidFill>
                <a:latin typeface="SlatePro"/>
              </a:rPr>
              <a:t>statutes to protect their citizens. </a:t>
            </a:r>
          </a:p>
        </p:txBody>
      </p:sp>
    </p:spTree>
    <p:extLst>
      <p:ext uri="{BB962C8B-B14F-4D97-AF65-F5344CB8AC3E}">
        <p14:creationId xmlns:p14="http://schemas.microsoft.com/office/powerpoint/2010/main" val="255608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1200329"/>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Fees are a concern for creditors and collectors alike</a:t>
            </a:r>
            <a:endParaRPr lang="en-US" sz="2400" b="1" dirty="0">
              <a:latin typeface="SlatePro"/>
              <a:ea typeface="Calibri" panose="020F0502020204030204" pitchFamily="34" charset="0"/>
              <a:cs typeface="Times New Roman" panose="02020603050405020304" pitchFamily="18" charset="0"/>
            </a:endParaRPr>
          </a:p>
        </p:txBody>
      </p:sp>
      <p:sp>
        <p:nvSpPr>
          <p:cNvPr id="3" name="Rectangle 2"/>
          <p:cNvSpPr/>
          <p:nvPr/>
        </p:nvSpPr>
        <p:spPr>
          <a:xfrm>
            <a:off x="333374" y="1582341"/>
            <a:ext cx="8515350" cy="4031873"/>
          </a:xfrm>
          <a:prstGeom prst="rect">
            <a:avLst/>
          </a:prstGeom>
        </p:spPr>
        <p:txBody>
          <a:bodyPr wrap="square">
            <a:spAutoFit/>
          </a:bodyPr>
          <a:lstStyle/>
          <a:p>
            <a:r>
              <a:rPr lang="en-US" sz="2000" i="1" dirty="0">
                <a:latin typeface="SlatePro"/>
              </a:rPr>
              <a:t>Both the University/School and the Debt Collector can be liable in a lawsuit if the debt collector refuses to abide by applicable state laws on collection costs and fees. </a:t>
            </a:r>
          </a:p>
          <a:p>
            <a:endParaRPr lang="en-US" sz="2000" i="1" dirty="0">
              <a:latin typeface="SlatePro"/>
            </a:endParaRPr>
          </a:p>
          <a:p>
            <a:r>
              <a:rPr lang="en-US" sz="2000" i="1" dirty="0" err="1">
                <a:latin typeface="SlatePro"/>
              </a:rPr>
              <a:t>Patzka</a:t>
            </a:r>
            <a:r>
              <a:rPr lang="en-US" sz="2000" i="1" dirty="0">
                <a:latin typeface="SlatePro"/>
              </a:rPr>
              <a:t> v. </a:t>
            </a:r>
            <a:r>
              <a:rPr lang="en-US" sz="2000" i="1" dirty="0" err="1">
                <a:latin typeface="SlatePro"/>
              </a:rPr>
              <a:t>Viterbo</a:t>
            </a:r>
            <a:r>
              <a:rPr lang="en-US" sz="2000" i="1" dirty="0">
                <a:latin typeface="SlatePro"/>
              </a:rPr>
              <a:t> Coll., 917 F. Supp. 654  (</a:t>
            </a:r>
            <a:r>
              <a:rPr lang="en-US" sz="2000" i="1" dirty="0" err="1">
                <a:latin typeface="SlatePro"/>
              </a:rPr>
              <a:t>W.D</a:t>
            </a:r>
            <a:r>
              <a:rPr lang="en-US" sz="2000" i="1" dirty="0">
                <a:latin typeface="SlatePro"/>
              </a:rPr>
              <a:t>. Wis. 1996) – </a:t>
            </a:r>
            <a:r>
              <a:rPr lang="en-US" sz="2000" b="1" dirty="0">
                <a:latin typeface="SlatePro"/>
              </a:rPr>
              <a:t>both</a:t>
            </a:r>
            <a:r>
              <a:rPr lang="en-US" sz="2000" dirty="0">
                <a:latin typeface="SlatePro"/>
              </a:rPr>
              <a:t> the school and the debt collector were found liable for violations of the </a:t>
            </a:r>
            <a:r>
              <a:rPr lang="en-US" sz="2000" dirty="0" err="1">
                <a:latin typeface="SlatePro"/>
              </a:rPr>
              <a:t>FDCPA</a:t>
            </a:r>
            <a:r>
              <a:rPr lang="en-US" sz="2000" dirty="0">
                <a:latin typeface="SlatePro"/>
              </a:rPr>
              <a:t> and the Wisconsin Consumer Act (“</a:t>
            </a:r>
            <a:r>
              <a:rPr lang="en-US" sz="2000" dirty="0" err="1">
                <a:latin typeface="SlatePro"/>
              </a:rPr>
              <a:t>WCA</a:t>
            </a:r>
            <a:r>
              <a:rPr lang="en-US" sz="2000" dirty="0">
                <a:latin typeface="SlatePro"/>
              </a:rPr>
              <a:t>”).  Court states that even if fees were not prohibited by the </a:t>
            </a:r>
            <a:r>
              <a:rPr lang="en-US" sz="2000" dirty="0" err="1">
                <a:latin typeface="SlatePro"/>
              </a:rPr>
              <a:t>WCA</a:t>
            </a:r>
            <a:r>
              <a:rPr lang="en-US" sz="2000" dirty="0">
                <a:latin typeface="SlatePro"/>
              </a:rPr>
              <a:t>, there was no written agreement disclosing collection fees and attorneys fees.</a:t>
            </a:r>
          </a:p>
          <a:p>
            <a:endParaRPr lang="en-US" sz="2000" dirty="0">
              <a:latin typeface="SlatePro"/>
            </a:endParaRPr>
          </a:p>
          <a:p>
            <a:endParaRPr lang="en-US" sz="1600" dirty="0">
              <a:latin typeface="SlatePro"/>
            </a:endParaRPr>
          </a:p>
          <a:p>
            <a:endParaRPr lang="en-US" sz="2000" dirty="0">
              <a:latin typeface="SlatePro"/>
            </a:endParaRPr>
          </a:p>
          <a:p>
            <a:endParaRPr lang="en-US" sz="2000" dirty="0">
              <a:latin typeface="SlatePro"/>
            </a:endParaRPr>
          </a:p>
        </p:txBody>
      </p:sp>
    </p:spTree>
    <p:extLst>
      <p:ext uri="{BB962C8B-B14F-4D97-AF65-F5344CB8AC3E}">
        <p14:creationId xmlns:p14="http://schemas.microsoft.com/office/powerpoint/2010/main" val="290124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1200329"/>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Fees are a concern for creditors and collectors alike</a:t>
            </a:r>
            <a:endParaRPr lang="en-US" sz="2400" b="1" dirty="0">
              <a:latin typeface="SlatePro"/>
              <a:ea typeface="Calibri" panose="020F0502020204030204" pitchFamily="34" charset="0"/>
              <a:cs typeface="Times New Roman" panose="02020603050405020304" pitchFamily="18" charset="0"/>
            </a:endParaRPr>
          </a:p>
        </p:txBody>
      </p:sp>
      <p:sp>
        <p:nvSpPr>
          <p:cNvPr id="8" name="Content Placeholder 2"/>
          <p:cNvSpPr>
            <a:spLocks noGrp="1"/>
          </p:cNvSpPr>
          <p:nvPr>
            <p:ph idx="1"/>
          </p:nvPr>
        </p:nvSpPr>
        <p:spPr>
          <a:xfrm>
            <a:off x="285211" y="1760495"/>
            <a:ext cx="8004774" cy="4800600"/>
          </a:xfrm>
        </p:spPr>
        <p:txBody>
          <a:bodyPr>
            <a:normAutofit/>
          </a:bodyPr>
          <a:lstStyle/>
          <a:p>
            <a:r>
              <a:rPr lang="en-US" sz="2000" dirty="0">
                <a:latin typeface="SlatePro"/>
              </a:rPr>
              <a:t>State laws directed at the Creditor: “</a:t>
            </a:r>
            <a:r>
              <a:rPr lang="en-US" sz="2000" b="1" dirty="0">
                <a:latin typeface="SlatePro"/>
              </a:rPr>
              <a:t>An extender of credit may not contract with a consumer for the reimbursement of fees paid to a collection agency employed to collect the consumer's  indebtedness” </a:t>
            </a:r>
            <a:r>
              <a:rPr lang="en-US" sz="2000" dirty="0">
                <a:latin typeface="SlatePro"/>
              </a:rPr>
              <a:t>La. Rev. Stat. Ann. § </a:t>
            </a:r>
            <a:r>
              <a:rPr lang="en-US" sz="2000" dirty="0" err="1">
                <a:latin typeface="SlatePro"/>
              </a:rPr>
              <a:t>9:3534B</a:t>
            </a:r>
            <a:r>
              <a:rPr lang="en-US" sz="2000" dirty="0">
                <a:latin typeface="SlatePro"/>
              </a:rPr>
              <a:t>. </a:t>
            </a:r>
          </a:p>
          <a:p>
            <a:endParaRPr lang="en-US" sz="2000" dirty="0">
              <a:latin typeface="SlatePro"/>
            </a:endParaRPr>
          </a:p>
          <a:p>
            <a:r>
              <a:rPr lang="en-US" sz="2000" dirty="0" err="1">
                <a:latin typeface="SlatePro"/>
              </a:rPr>
              <a:t>UDAAP</a:t>
            </a:r>
            <a:r>
              <a:rPr lang="en-US" sz="2000" dirty="0">
                <a:latin typeface="SlatePro"/>
              </a:rPr>
              <a:t>, and other state consumer protection statutes, may implicate creditors who do not comply with various state requirements for the addition of fees.</a:t>
            </a:r>
          </a:p>
          <a:p>
            <a:endParaRPr lang="en-US" sz="2000" dirty="0">
              <a:latin typeface="SlatePro"/>
            </a:endParaRPr>
          </a:p>
          <a:p>
            <a:r>
              <a:rPr lang="en-US" sz="2000" dirty="0">
                <a:latin typeface="SlatePro"/>
              </a:rPr>
              <a:t>All collection contracts require the debt collector to abide by federal, state and local law, which is what we are always striving for.</a:t>
            </a:r>
          </a:p>
        </p:txBody>
      </p:sp>
    </p:spTree>
    <p:extLst>
      <p:ext uri="{BB962C8B-B14F-4D97-AF65-F5344CB8AC3E}">
        <p14:creationId xmlns:p14="http://schemas.microsoft.com/office/powerpoint/2010/main" val="198424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19178" y="3159670"/>
            <a:ext cx="3024822" cy="3581389"/>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707886"/>
          </a:xfrm>
          <a:prstGeom prst="rect">
            <a:avLst/>
          </a:prstGeom>
        </p:spPr>
        <p:txBody>
          <a:bodyPr wrap="square">
            <a:spAutoFit/>
          </a:bodyPr>
          <a:lstStyle/>
          <a:p>
            <a:r>
              <a:rPr lang="en-US" sz="4000" b="1" dirty="0">
                <a:latin typeface="SlatePro"/>
                <a:ea typeface="Calibri" panose="020F0502020204030204" pitchFamily="34" charset="0"/>
                <a:cs typeface="Times New Roman" panose="02020603050405020304" pitchFamily="18" charset="0"/>
              </a:rPr>
              <a:t>Agenda</a:t>
            </a:r>
          </a:p>
        </p:txBody>
      </p:sp>
      <p:sp>
        <p:nvSpPr>
          <p:cNvPr id="4" name="Rectangle 3"/>
          <p:cNvSpPr/>
          <p:nvPr/>
        </p:nvSpPr>
        <p:spPr>
          <a:xfrm>
            <a:off x="223835" y="1355907"/>
            <a:ext cx="8734427" cy="3785652"/>
          </a:xfrm>
          <a:prstGeom prst="rect">
            <a:avLst/>
          </a:prstGeom>
        </p:spPr>
        <p:txBody>
          <a:bodyPr wrap="square">
            <a:spAutoFit/>
          </a:bodyPr>
          <a:lstStyle/>
          <a:p>
            <a:pPr lvl="0"/>
            <a:r>
              <a:rPr lang="en-US" sz="4000" dirty="0">
                <a:solidFill>
                  <a:srgbClr val="414141"/>
                </a:solidFill>
                <a:latin typeface="SlatePro"/>
              </a:rPr>
              <a:t>Part I-Collection costs on non-federal debt types</a:t>
            </a:r>
          </a:p>
          <a:p>
            <a:pPr lvl="0"/>
            <a:endParaRPr lang="en-US" sz="4000" dirty="0">
              <a:solidFill>
                <a:srgbClr val="414141"/>
              </a:solidFill>
              <a:latin typeface="SlatePro"/>
            </a:endParaRPr>
          </a:p>
          <a:p>
            <a:pPr lvl="0"/>
            <a:r>
              <a:rPr lang="en-US" sz="4000" dirty="0">
                <a:solidFill>
                  <a:srgbClr val="414141"/>
                </a:solidFill>
                <a:latin typeface="SlatePro"/>
              </a:rPr>
              <a:t>Part II-</a:t>
            </a:r>
            <a:r>
              <a:rPr lang="en-US" sz="4000" dirty="0" err="1">
                <a:solidFill>
                  <a:srgbClr val="414141"/>
                </a:solidFill>
                <a:latin typeface="SlatePro"/>
              </a:rPr>
              <a:t>UDAAP</a:t>
            </a:r>
            <a:endParaRPr lang="en-US" sz="4000" dirty="0">
              <a:solidFill>
                <a:srgbClr val="414141"/>
              </a:solidFill>
              <a:latin typeface="SlatePro"/>
            </a:endParaRPr>
          </a:p>
          <a:p>
            <a:pPr lvl="0" algn="ctr"/>
            <a:endParaRPr lang="en-US" sz="4000" dirty="0">
              <a:solidFill>
                <a:srgbClr val="414141"/>
              </a:solidFill>
              <a:latin typeface="SlatePro"/>
            </a:endParaRPr>
          </a:p>
          <a:p>
            <a:pPr lvl="0"/>
            <a:r>
              <a:rPr lang="en-US" sz="4000" dirty="0">
                <a:solidFill>
                  <a:srgbClr val="414141"/>
                </a:solidFill>
                <a:latin typeface="SlatePro"/>
              </a:rPr>
              <a:t>Part III-Improving Recoveries</a:t>
            </a:r>
          </a:p>
        </p:txBody>
      </p:sp>
    </p:spTree>
    <p:extLst>
      <p:ext uri="{BB962C8B-B14F-4D97-AF65-F5344CB8AC3E}">
        <p14:creationId xmlns:p14="http://schemas.microsoft.com/office/powerpoint/2010/main" val="454176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1200329"/>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Fees are a concern for creditors and collectors alike</a:t>
            </a:r>
            <a:endParaRPr lang="en-US" sz="2400" b="1" dirty="0">
              <a:latin typeface="SlatePro"/>
              <a:ea typeface="Calibri" panose="020F0502020204030204" pitchFamily="34" charset="0"/>
              <a:cs typeface="Times New Roman" panose="02020603050405020304" pitchFamily="18" charset="0"/>
            </a:endParaRPr>
          </a:p>
        </p:txBody>
      </p:sp>
      <p:sp>
        <p:nvSpPr>
          <p:cNvPr id="8" name="Content Placeholder 2"/>
          <p:cNvSpPr>
            <a:spLocks noGrp="1"/>
          </p:cNvSpPr>
          <p:nvPr>
            <p:ph idx="1"/>
          </p:nvPr>
        </p:nvSpPr>
        <p:spPr>
          <a:xfrm>
            <a:off x="285211" y="1760495"/>
            <a:ext cx="8004774" cy="4800600"/>
          </a:xfrm>
        </p:spPr>
        <p:txBody>
          <a:bodyPr>
            <a:normAutofit/>
          </a:bodyPr>
          <a:lstStyle/>
          <a:p>
            <a:r>
              <a:rPr lang="en-US" sz="2000" dirty="0">
                <a:latin typeface="SlatePro"/>
              </a:rPr>
              <a:t>“Ohio law doesn’t allow private creditors to make debtors pay collection costs, </a:t>
            </a:r>
            <a:r>
              <a:rPr lang="en-US" sz="2000" dirty="0" err="1">
                <a:latin typeface="SlatePro"/>
              </a:rPr>
              <a:t>Torguson</a:t>
            </a:r>
            <a:r>
              <a:rPr lang="en-US" sz="2000" dirty="0">
                <a:latin typeface="SlatePro"/>
              </a:rPr>
              <a:t> said. But in these cases, where the plaintiff is the state of Ohio, collection costs of up to and above 70 percent are added to the amount claimed due, he said. This is an unreasonable burden to place on former students struggling to get on with their lives.”</a:t>
            </a:r>
            <a:br>
              <a:rPr lang="en-US" sz="2000" dirty="0">
                <a:latin typeface="SlatePro"/>
              </a:rPr>
            </a:br>
            <a:r>
              <a:rPr lang="en-US" sz="2000" dirty="0">
                <a:latin typeface="SlatePro"/>
              </a:rPr>
              <a:t/>
            </a:r>
            <a:br>
              <a:rPr lang="en-US" sz="2000" dirty="0">
                <a:latin typeface="SlatePro"/>
              </a:rPr>
            </a:br>
            <a:r>
              <a:rPr lang="en-US" sz="2000" dirty="0">
                <a:latin typeface="SlatePro"/>
              </a:rPr>
              <a:t>DeWine spokesman Dan Tierney said the office allows collection fees so that taxpayers don’t have to cover the cost. "We try to make (collecting debts) as cost-neutral as possible to the state agencies that are owed money, he said. </a:t>
            </a:r>
          </a:p>
          <a:p>
            <a:r>
              <a:rPr lang="en-US" sz="2000" dirty="0">
                <a:latin typeface="SlatePro"/>
                <a:hlinkClick r:id="rId3"/>
              </a:rPr>
              <a:t>http://www.dispatch.com/content/stories/local/2016/08/16/ohio-sued-over-student-loan-collection-fees.html</a:t>
            </a:r>
            <a:endParaRPr lang="en-US" sz="2000" dirty="0">
              <a:latin typeface="SlatePro"/>
            </a:endParaRPr>
          </a:p>
          <a:p>
            <a:endParaRPr lang="en-US" sz="2000" dirty="0">
              <a:latin typeface="SlatePro"/>
            </a:endParaRPr>
          </a:p>
        </p:txBody>
      </p:sp>
    </p:spTree>
    <p:extLst>
      <p:ext uri="{BB962C8B-B14F-4D97-AF65-F5344CB8AC3E}">
        <p14:creationId xmlns:p14="http://schemas.microsoft.com/office/powerpoint/2010/main" val="130470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333374" y="194105"/>
            <a:ext cx="8515350" cy="1052514"/>
          </a:xfrm>
        </p:spPr>
        <p:txBody>
          <a:bodyPr>
            <a:normAutofit/>
          </a:bodyPr>
          <a:lstStyle/>
          <a:p>
            <a:r>
              <a:rPr lang="en-US" sz="3600" b="1" dirty="0">
                <a:latin typeface="SlatePro"/>
              </a:rPr>
              <a:t>California law</a:t>
            </a: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3374" y="1356481"/>
            <a:ext cx="8734427" cy="3118803"/>
          </a:xfrm>
          <a:prstGeom prst="rect">
            <a:avLst/>
          </a:prstGeom>
          <a:noFill/>
        </p:spPr>
        <p:txBody>
          <a:bodyPr wrap="square" rtlCol="0">
            <a:spAutoFit/>
          </a:bodyPr>
          <a:lstStyle/>
          <a:p>
            <a:pPr marL="8659" marR="36367">
              <a:spcBef>
                <a:spcPts val="491"/>
              </a:spcBef>
            </a:pPr>
            <a:r>
              <a:rPr lang="en-US" sz="2000" spc="-44" dirty="0">
                <a:latin typeface="SlatePro"/>
                <a:cs typeface="Times New Roman" panose="02020603050405020304" pitchFamily="18" charset="0"/>
              </a:rPr>
              <a:t>         </a:t>
            </a:r>
          </a:p>
          <a:p>
            <a:pPr marL="294409" marR="36367" indent="-285750">
              <a:spcBef>
                <a:spcPts val="491"/>
              </a:spcBef>
              <a:buFont typeface="Wingdings" panose="05000000000000000000" pitchFamily="2" charset="2"/>
              <a:buChar char="Ø"/>
            </a:pPr>
            <a:r>
              <a:rPr lang="en-US" sz="2000" dirty="0">
                <a:latin typeface="SlatePro"/>
              </a:rPr>
              <a:t>(b) Collecting or attempting to collect from the debtor the whole or any part of the debt collector's fee or charge for services rendered, or other expense incurred by the debt collector in the collection of the consumer debt, except as permitted by law;  </a:t>
            </a:r>
          </a:p>
          <a:p>
            <a:pPr marL="8659" marR="36367">
              <a:spcBef>
                <a:spcPts val="491"/>
              </a:spcBef>
            </a:pPr>
            <a:endParaRPr lang="en-US" sz="2000" dirty="0">
              <a:latin typeface="SlatePro"/>
            </a:endParaRPr>
          </a:p>
          <a:p>
            <a:pPr marL="294409" marR="36367" indent="-285750">
              <a:spcBef>
                <a:spcPts val="491"/>
              </a:spcBef>
              <a:buFont typeface="Wingdings" panose="05000000000000000000" pitchFamily="2" charset="2"/>
              <a:buChar char="Ø"/>
            </a:pPr>
            <a:r>
              <a:rPr lang="en-US" sz="2000" dirty="0">
                <a:latin typeface="SlatePro"/>
              </a:rPr>
              <a:t>See more at: </a:t>
            </a:r>
            <a:r>
              <a:rPr lang="en-US" sz="2000" b="1" dirty="0">
                <a:latin typeface="SlatePro"/>
                <a:hlinkClick r:id="rId3"/>
              </a:rPr>
              <a:t>http://codes.findlaw.com/ca/civil-code/civ-sect-1788-14.html#sthash.oyNvZyrQ.8qRYYvv9.dpuf</a:t>
            </a:r>
            <a:endParaRPr lang="en-US" sz="2000" b="1" dirty="0">
              <a:latin typeface="SlatePro"/>
            </a:endParaRPr>
          </a:p>
          <a:p>
            <a:pPr marL="294409" marR="36367" indent="-285750">
              <a:spcBef>
                <a:spcPts val="491"/>
              </a:spcBef>
              <a:buFont typeface="Wingdings" panose="05000000000000000000" pitchFamily="2" charset="2"/>
              <a:buChar char="Ø"/>
            </a:pPr>
            <a:endParaRPr lang="en-US" sz="2000" b="1" spc="31" dirty="0">
              <a:latin typeface="SlatePro"/>
              <a:cs typeface="Times New Roman" panose="02020603050405020304" pitchFamily="18" charset="0"/>
            </a:endParaRPr>
          </a:p>
        </p:txBody>
      </p:sp>
      <p:sp>
        <p:nvSpPr>
          <p:cNvPr id="8" name="TextBox 7"/>
          <p:cNvSpPr txBox="1"/>
          <p:nvPr/>
        </p:nvSpPr>
        <p:spPr>
          <a:xfrm>
            <a:off x="333374" y="1073527"/>
            <a:ext cx="4653251" cy="400110"/>
          </a:xfrm>
          <a:prstGeom prst="rect">
            <a:avLst/>
          </a:prstGeom>
          <a:noFill/>
        </p:spPr>
        <p:txBody>
          <a:bodyPr wrap="square" rtlCol="0">
            <a:spAutoFit/>
          </a:bodyPr>
          <a:lstStyle/>
          <a:p>
            <a:r>
              <a:rPr lang="en-US" sz="2000" b="1" dirty="0">
                <a:latin typeface="SlatePro"/>
              </a:rPr>
              <a:t>California civil code 1788-14</a:t>
            </a:r>
          </a:p>
        </p:txBody>
      </p:sp>
    </p:spTree>
    <p:extLst>
      <p:ext uri="{BB962C8B-B14F-4D97-AF65-F5344CB8AC3E}">
        <p14:creationId xmlns:p14="http://schemas.microsoft.com/office/powerpoint/2010/main" val="4014091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333374" y="194105"/>
            <a:ext cx="8515350" cy="1052514"/>
          </a:xfrm>
        </p:spPr>
        <p:txBody>
          <a:bodyPr>
            <a:normAutofit/>
          </a:bodyPr>
          <a:lstStyle/>
          <a:p>
            <a:r>
              <a:rPr lang="en-US" sz="3600" b="1" dirty="0">
                <a:latin typeface="SlatePro"/>
              </a:rPr>
              <a:t>Legal precedence</a:t>
            </a: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1566" y="1232491"/>
            <a:ext cx="8547158" cy="2939266"/>
          </a:xfrm>
          <a:prstGeom prst="rect">
            <a:avLst/>
          </a:prstGeom>
          <a:noFill/>
        </p:spPr>
        <p:txBody>
          <a:bodyPr wrap="square" rtlCol="0">
            <a:spAutoFit/>
          </a:bodyPr>
          <a:lstStyle/>
          <a:p>
            <a:pPr marL="8659" marR="36367">
              <a:spcBef>
                <a:spcPts val="491"/>
              </a:spcBef>
            </a:pPr>
            <a:r>
              <a:rPr lang="en-US" sz="1600" spc="-44" dirty="0">
                <a:latin typeface="SlatePro"/>
                <a:cs typeface="Times New Roman" panose="02020603050405020304" pitchFamily="18" charset="0"/>
              </a:rPr>
              <a:t>         </a:t>
            </a:r>
          </a:p>
          <a:p>
            <a:pPr marL="294409" marR="36367" indent="-285750">
              <a:spcBef>
                <a:spcPts val="491"/>
              </a:spcBef>
              <a:buFont typeface="Wingdings" panose="05000000000000000000" pitchFamily="2" charset="2"/>
              <a:buChar char="Ø"/>
            </a:pPr>
            <a:r>
              <a:rPr lang="en-US" sz="1600" dirty="0">
                <a:latin typeface="SlatePro"/>
              </a:rPr>
              <a:t>In 2012, the plaintiff alleged that GRC violated the </a:t>
            </a:r>
            <a:r>
              <a:rPr lang="en-US" sz="1600" dirty="0" err="1">
                <a:latin typeface="SlatePro"/>
              </a:rPr>
              <a:t>FDCPA</a:t>
            </a:r>
            <a:r>
              <a:rPr lang="en-US" sz="1600" dirty="0">
                <a:latin typeface="SlatePro"/>
              </a:rPr>
              <a:t> by attempting to collect collection costs that were not expressly authorized by the agreement creating the debt, or permitted by law.</a:t>
            </a:r>
          </a:p>
          <a:p>
            <a:pPr marL="294409" marR="36367" indent="-285750">
              <a:spcBef>
                <a:spcPts val="491"/>
              </a:spcBef>
              <a:buFont typeface="Wingdings" panose="05000000000000000000" pitchFamily="2" charset="2"/>
              <a:buChar char="Ø"/>
            </a:pPr>
            <a:r>
              <a:rPr lang="en-US" sz="1600" dirty="0">
                <a:latin typeface="SlatePro"/>
              </a:rPr>
              <a:t>Client had placed delinquent account with GRC.  Plaintiff asked for copy of her signed agreement when she was a student.  </a:t>
            </a:r>
          </a:p>
          <a:p>
            <a:pPr marL="294409" marR="36367" indent="-285750">
              <a:spcBef>
                <a:spcPts val="491"/>
              </a:spcBef>
              <a:buFont typeface="Wingdings" panose="05000000000000000000" pitchFamily="2" charset="2"/>
              <a:buChar char="Ø"/>
            </a:pPr>
            <a:r>
              <a:rPr lang="en-US" sz="1600" dirty="0">
                <a:latin typeface="SlatePro"/>
              </a:rPr>
              <a:t>GRC requested validation of debt document from the client</a:t>
            </a:r>
          </a:p>
          <a:p>
            <a:pPr marL="294409" marR="36367" indent="-285750">
              <a:spcBef>
                <a:spcPts val="491"/>
              </a:spcBef>
              <a:buFont typeface="Wingdings" panose="05000000000000000000" pitchFamily="2" charset="2"/>
              <a:buChar char="Ø"/>
            </a:pPr>
            <a:r>
              <a:rPr lang="en-US" sz="1600" dirty="0">
                <a:latin typeface="SlatePro"/>
              </a:rPr>
              <a:t>Client was unable to produce the document</a:t>
            </a:r>
          </a:p>
          <a:p>
            <a:pPr marL="294409" marR="36367" indent="-285750">
              <a:spcBef>
                <a:spcPts val="491"/>
              </a:spcBef>
              <a:buFont typeface="Wingdings" panose="05000000000000000000" pitchFamily="2" charset="2"/>
              <a:buChar char="Ø"/>
            </a:pPr>
            <a:r>
              <a:rPr lang="en-US" sz="1600" dirty="0">
                <a:latin typeface="SlatePro"/>
              </a:rPr>
              <a:t>Lawsuit became certified as a class action lawsuit </a:t>
            </a:r>
          </a:p>
          <a:p>
            <a:pPr marL="294409" marR="36367" indent="-285750">
              <a:spcBef>
                <a:spcPts val="491"/>
              </a:spcBef>
              <a:buFont typeface="Wingdings" panose="05000000000000000000" pitchFamily="2" charset="2"/>
              <a:buChar char="Ø"/>
            </a:pPr>
            <a:r>
              <a:rPr lang="en-US" sz="1600" spc="31" dirty="0">
                <a:latin typeface="SlatePro"/>
                <a:cs typeface="Times New Roman" panose="02020603050405020304" pitchFamily="18" charset="0"/>
              </a:rPr>
              <a:t>As settlement negotiations began, client located the requested document</a:t>
            </a:r>
          </a:p>
        </p:txBody>
      </p:sp>
      <p:sp>
        <p:nvSpPr>
          <p:cNvPr id="8" name="TextBox 7"/>
          <p:cNvSpPr txBox="1"/>
          <p:nvPr/>
        </p:nvSpPr>
        <p:spPr>
          <a:xfrm>
            <a:off x="333374" y="1073527"/>
            <a:ext cx="4653251" cy="400110"/>
          </a:xfrm>
          <a:prstGeom prst="rect">
            <a:avLst/>
          </a:prstGeom>
          <a:noFill/>
        </p:spPr>
        <p:txBody>
          <a:bodyPr wrap="square" rtlCol="0">
            <a:spAutoFit/>
          </a:bodyPr>
          <a:lstStyle/>
          <a:p>
            <a:r>
              <a:rPr lang="en-US" sz="2000" b="1" dirty="0">
                <a:latin typeface="SlatePro"/>
              </a:rPr>
              <a:t>Freeman vs GRC</a:t>
            </a:r>
          </a:p>
        </p:txBody>
      </p:sp>
    </p:spTree>
    <p:extLst>
      <p:ext uri="{BB962C8B-B14F-4D97-AF65-F5344CB8AC3E}">
        <p14:creationId xmlns:p14="http://schemas.microsoft.com/office/powerpoint/2010/main" val="414531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Clipping"/>
          <p:cNvPicPr>
            <a:picLocks noChangeAspect="1"/>
          </p:cNvPicPr>
          <p:nvPr/>
        </p:nvPicPr>
        <p:blipFill rotWithShape="1">
          <a:blip r:embed="rId2">
            <a:extLst>
              <a:ext uri="{28A0092B-C50C-407E-A947-70E740481C1C}">
                <a14:useLocalDpi xmlns:a14="http://schemas.microsoft.com/office/drawing/2010/main" val="0"/>
              </a:ext>
            </a:extLst>
          </a:blip>
          <a:srcRect b="70071"/>
          <a:stretch/>
        </p:blipFill>
        <p:spPr>
          <a:xfrm>
            <a:off x="0" y="6211405"/>
            <a:ext cx="9144000" cy="487959"/>
          </a:xfrm>
          <a:prstGeom prst="rect">
            <a:avLst/>
          </a:prstGeom>
        </p:spPr>
      </p:pic>
      <p:sp>
        <p:nvSpPr>
          <p:cNvPr id="11" name="TextBox 10"/>
          <p:cNvSpPr txBox="1"/>
          <p:nvPr/>
        </p:nvSpPr>
        <p:spPr>
          <a:xfrm>
            <a:off x="0" y="6699364"/>
            <a:ext cx="9144000" cy="153888"/>
          </a:xfrm>
          <a:prstGeom prst="rect">
            <a:avLst/>
          </a:prstGeom>
          <a:solidFill>
            <a:schemeClr val="tx1"/>
          </a:solidFill>
        </p:spPr>
        <p:txBody>
          <a:bodyPr wrap="square" rtlCol="0">
            <a:spAutoFit/>
          </a:bodyPr>
          <a:lstStyle/>
          <a:p>
            <a:r>
              <a:rPr lang="en-US" sz="400" b="1" dirty="0">
                <a:solidFill>
                  <a:schemeClr val="accent3"/>
                </a:solidFill>
                <a:latin typeface="SlatePro"/>
              </a:rPr>
              <a:t>Confidential and Proprietary information ©2017 General Revenue Corporation</a:t>
            </a:r>
          </a:p>
        </p:txBody>
      </p:sp>
      <p:sp>
        <p:nvSpPr>
          <p:cNvPr id="14" name="TextBox 13"/>
          <p:cNvSpPr txBox="1"/>
          <p:nvPr/>
        </p:nvSpPr>
        <p:spPr>
          <a:xfrm>
            <a:off x="652192" y="2451677"/>
            <a:ext cx="6840747" cy="707886"/>
          </a:xfrm>
          <a:prstGeom prst="rect">
            <a:avLst/>
          </a:prstGeom>
          <a:noFill/>
        </p:spPr>
        <p:txBody>
          <a:bodyPr wrap="square" rtlCol="0">
            <a:spAutoFit/>
          </a:bodyPr>
          <a:lstStyle/>
          <a:p>
            <a:r>
              <a:rPr lang="en-US" sz="4000" b="1" dirty="0">
                <a:latin typeface="SlatePro"/>
              </a:rPr>
              <a:t>Part II: UDAAP</a:t>
            </a:r>
            <a:endParaRPr lang="en-US" sz="3200" b="1" dirty="0">
              <a:latin typeface="SlatePro"/>
            </a:endParaRPr>
          </a:p>
        </p:txBody>
      </p:sp>
      <p:sp>
        <p:nvSpPr>
          <p:cNvPr id="22" name="TextBox 21"/>
          <p:cNvSpPr txBox="1"/>
          <p:nvPr/>
        </p:nvSpPr>
        <p:spPr>
          <a:xfrm>
            <a:off x="0" y="0"/>
            <a:ext cx="9144000" cy="107722"/>
          </a:xfrm>
          <a:prstGeom prst="rect">
            <a:avLst/>
          </a:prstGeom>
          <a:solidFill>
            <a:schemeClr val="tx1"/>
          </a:solidFill>
        </p:spPr>
        <p:txBody>
          <a:bodyPr wrap="square" rtlCol="0">
            <a:spAutoFit/>
          </a:bodyPr>
          <a:lstStyle/>
          <a:p>
            <a:pPr algn="ctr"/>
            <a:endParaRPr lang="en-US" sz="100" b="1" dirty="0">
              <a:solidFill>
                <a:schemeClr val="bg1"/>
              </a:solidFill>
              <a:latin typeface="SlatePro"/>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300" y="223625"/>
            <a:ext cx="3003250" cy="818500"/>
          </a:xfrm>
          <a:prstGeom prst="rect">
            <a:avLst/>
          </a:prstGeom>
        </p:spPr>
      </p:pic>
    </p:spTree>
    <p:extLst>
      <p:ext uri="{BB962C8B-B14F-4D97-AF65-F5344CB8AC3E}">
        <p14:creationId xmlns:p14="http://schemas.microsoft.com/office/powerpoint/2010/main" val="289083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268766" y="177512"/>
            <a:ext cx="7781925" cy="1052514"/>
          </a:xfrm>
        </p:spPr>
        <p:txBody>
          <a:bodyPr>
            <a:normAutofit/>
          </a:bodyPr>
          <a:lstStyle/>
          <a:p>
            <a:r>
              <a:rPr lang="en-US" sz="3600" b="1" dirty="0">
                <a:latin typeface="SlatePro"/>
              </a:rPr>
              <a:t>What is UDAAP?</a:t>
            </a:r>
          </a:p>
        </p:txBody>
      </p:sp>
      <p:sp>
        <p:nvSpPr>
          <p:cNvPr id="5" name="Content Placeholder 4"/>
          <p:cNvSpPr>
            <a:spLocks noGrp="1"/>
          </p:cNvSpPr>
          <p:nvPr>
            <p:ph idx="1"/>
          </p:nvPr>
        </p:nvSpPr>
        <p:spPr>
          <a:xfrm>
            <a:off x="333374" y="1133978"/>
            <a:ext cx="8515350" cy="2865364"/>
          </a:xfrm>
        </p:spPr>
        <p:txBody>
          <a:bodyPr>
            <a:normAutofit/>
          </a:bodyPr>
          <a:lstStyle/>
          <a:p>
            <a:pPr marL="0" indent="0">
              <a:buNone/>
            </a:pPr>
            <a:r>
              <a:rPr lang="en-US" sz="2000" b="1" u="sng" dirty="0">
                <a:latin typeface="SlatePro"/>
              </a:rPr>
              <a:t>Unfair:</a:t>
            </a:r>
            <a:r>
              <a:rPr lang="en-US" sz="2000" dirty="0">
                <a:latin typeface="SlatePro"/>
              </a:rPr>
              <a:t> Does the act or practice hinder a borrower’s decision making?</a:t>
            </a:r>
          </a:p>
          <a:p>
            <a:pPr marL="0" indent="0">
              <a:buNone/>
            </a:pPr>
            <a:r>
              <a:rPr lang="en-US" sz="2000" b="1" u="sng" dirty="0">
                <a:latin typeface="SlatePro"/>
              </a:rPr>
              <a:t>Deceptive:</a:t>
            </a:r>
            <a:r>
              <a:rPr lang="en-US" sz="2000" dirty="0">
                <a:latin typeface="SlatePro"/>
              </a:rPr>
              <a:t> Is the statement prominent enough for the consumer to notice? Is the information in a easy to read format? Is the placement of the information in a location where the borrower can be expected to look? Is the information in close proximity to the claim it qualifies?</a:t>
            </a:r>
          </a:p>
          <a:p>
            <a:pPr marL="0" indent="0">
              <a:buNone/>
            </a:pPr>
            <a:r>
              <a:rPr lang="en-US" sz="2000" b="1" u="sng" dirty="0">
                <a:latin typeface="SlatePro"/>
              </a:rPr>
              <a:t>Abusive Acts or Practices:</a:t>
            </a:r>
            <a:r>
              <a:rPr lang="en-US" sz="2000" b="1" dirty="0">
                <a:latin typeface="SlatePro"/>
              </a:rPr>
              <a:t> </a:t>
            </a:r>
            <a:r>
              <a:rPr lang="en-US" sz="2000" dirty="0">
                <a:latin typeface="SlatePro"/>
              </a:rPr>
              <a:t>Is the borrower able to make an educated decision based on the disclosures provided to him or her? Does the borrower understand the risks, costs &amp; conditions? Does the borrower appear confused? Does the borrower keep asking the same questions? </a:t>
            </a:r>
          </a:p>
          <a:p>
            <a:endParaRPr lang="en-US" sz="2000" dirty="0">
              <a:latin typeface="SlatePro"/>
            </a:endParaRP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714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333374" y="303967"/>
            <a:ext cx="7781925" cy="729694"/>
          </a:xfrm>
        </p:spPr>
        <p:txBody>
          <a:bodyPr>
            <a:normAutofit/>
          </a:bodyPr>
          <a:lstStyle/>
          <a:p>
            <a:r>
              <a:rPr lang="en-US" sz="3600" b="1" dirty="0">
                <a:latin typeface="SlatePro"/>
              </a:rPr>
              <a:t>Unfair</a:t>
            </a:r>
          </a:p>
        </p:txBody>
      </p:sp>
      <p:sp>
        <p:nvSpPr>
          <p:cNvPr id="5" name="Content Placeholder 4"/>
          <p:cNvSpPr>
            <a:spLocks noGrp="1"/>
          </p:cNvSpPr>
          <p:nvPr>
            <p:ph idx="1"/>
          </p:nvPr>
        </p:nvSpPr>
        <p:spPr>
          <a:xfrm>
            <a:off x="333374" y="1642157"/>
            <a:ext cx="8353965" cy="1570943"/>
          </a:xfrm>
        </p:spPr>
        <p:txBody>
          <a:bodyPr>
            <a:noAutofit/>
          </a:bodyPr>
          <a:lstStyle/>
          <a:p>
            <a:pPr>
              <a:buFont typeface="Wingdings" panose="05000000000000000000" pitchFamily="2" charset="2"/>
              <a:buChar char="ý"/>
            </a:pPr>
            <a:r>
              <a:rPr lang="en-US" sz="2000" dirty="0">
                <a:latin typeface="SlatePro"/>
              </a:rPr>
              <a:t>It causes or is likely to cause substantial injury, usually monetary to consumers</a:t>
            </a:r>
          </a:p>
          <a:p>
            <a:pPr>
              <a:buFont typeface="Wingdings" panose="05000000000000000000" pitchFamily="2" charset="2"/>
              <a:buChar char="ý"/>
            </a:pPr>
            <a:r>
              <a:rPr lang="en-US" sz="2000" dirty="0">
                <a:latin typeface="SlatePro"/>
              </a:rPr>
              <a:t>It cannot be reasonably avoided by consumers</a:t>
            </a:r>
          </a:p>
          <a:p>
            <a:pPr>
              <a:buFont typeface="Wingdings" panose="05000000000000000000" pitchFamily="2" charset="2"/>
              <a:buChar char="ý"/>
            </a:pPr>
            <a:r>
              <a:rPr lang="en-US" sz="2000" dirty="0">
                <a:latin typeface="SlatePro"/>
              </a:rPr>
              <a:t>The resulting injury is not outweighed by benefits to consumers</a:t>
            </a:r>
          </a:p>
          <a:p>
            <a:pPr>
              <a:buFont typeface="Wingdings" panose="05000000000000000000" pitchFamily="2" charset="2"/>
              <a:buChar char="ý"/>
            </a:pPr>
            <a:endParaRPr lang="en-US" sz="2000" dirty="0">
              <a:latin typeface="SlatePro"/>
            </a:endParaRPr>
          </a:p>
          <a:p>
            <a:pPr>
              <a:buFont typeface="Wingdings" panose="05000000000000000000" pitchFamily="2" charset="2"/>
              <a:buChar char="ý"/>
            </a:pPr>
            <a:endParaRPr lang="en-US" sz="2000" dirty="0">
              <a:latin typeface="SlatePro"/>
            </a:endParaRPr>
          </a:p>
          <a:p>
            <a:pPr>
              <a:buFont typeface="Wingdings" panose="05000000000000000000" pitchFamily="2" charset="2"/>
              <a:buChar char="ý"/>
            </a:pPr>
            <a:endParaRPr lang="en-US" sz="2000" dirty="0">
              <a:latin typeface="SlatePro"/>
            </a:endParaRP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3374" y="995826"/>
            <a:ext cx="8434657" cy="646331"/>
          </a:xfrm>
          <a:prstGeom prst="rect">
            <a:avLst/>
          </a:prstGeom>
          <a:noFill/>
        </p:spPr>
        <p:txBody>
          <a:bodyPr wrap="square" rtlCol="0">
            <a:spAutoFit/>
          </a:bodyPr>
          <a:lstStyle/>
          <a:p>
            <a:r>
              <a:rPr lang="en-US" b="1" dirty="0">
                <a:latin typeface="SlatePro"/>
              </a:rPr>
              <a:t>To be considered unfair the act or practice must contain at least one of these elements: </a:t>
            </a:r>
          </a:p>
        </p:txBody>
      </p:sp>
      <p:pic>
        <p:nvPicPr>
          <p:cNvPr id="8" name="Picture 7"/>
          <p:cNvPicPr>
            <a:picLocks noChangeAspect="1"/>
          </p:cNvPicPr>
          <p:nvPr/>
        </p:nvPicPr>
        <p:blipFill>
          <a:blip r:embed="rId3"/>
          <a:stretch>
            <a:fillRect/>
          </a:stretch>
        </p:blipFill>
        <p:spPr>
          <a:xfrm>
            <a:off x="510991" y="3475180"/>
            <a:ext cx="4840655" cy="862990"/>
          </a:xfrm>
          <a:prstGeom prst="rect">
            <a:avLst/>
          </a:prstGeom>
          <a:ln w="19050">
            <a:solidFill>
              <a:schemeClr val="accent5">
                <a:lumMod val="75000"/>
              </a:schemeClr>
            </a:solidFill>
          </a:ln>
        </p:spPr>
      </p:pic>
      <p:pic>
        <p:nvPicPr>
          <p:cNvPr id="9" name="Picture 8"/>
          <p:cNvPicPr>
            <a:picLocks noChangeAspect="1"/>
          </p:cNvPicPr>
          <p:nvPr/>
        </p:nvPicPr>
        <p:blipFill>
          <a:blip r:embed="rId4"/>
          <a:stretch>
            <a:fillRect/>
          </a:stretch>
        </p:blipFill>
        <p:spPr>
          <a:xfrm>
            <a:off x="510992" y="5029207"/>
            <a:ext cx="5361272" cy="1392303"/>
          </a:xfrm>
          <a:prstGeom prst="rect">
            <a:avLst/>
          </a:prstGeom>
          <a:ln w="19050">
            <a:solidFill>
              <a:schemeClr val="accent5">
                <a:lumMod val="75000"/>
              </a:schemeClr>
            </a:solidFill>
          </a:ln>
        </p:spPr>
      </p:pic>
      <p:pic>
        <p:nvPicPr>
          <p:cNvPr id="10" name="Picture 9"/>
          <p:cNvPicPr>
            <a:picLocks noChangeAspect="1"/>
          </p:cNvPicPr>
          <p:nvPr/>
        </p:nvPicPr>
        <p:blipFill>
          <a:blip r:embed="rId5"/>
          <a:stretch>
            <a:fillRect/>
          </a:stretch>
        </p:blipFill>
        <p:spPr>
          <a:xfrm>
            <a:off x="4654354" y="4166217"/>
            <a:ext cx="4032985" cy="993911"/>
          </a:xfrm>
          <a:prstGeom prst="rect">
            <a:avLst/>
          </a:prstGeom>
          <a:ln w="19050">
            <a:solidFill>
              <a:schemeClr val="accent5">
                <a:lumMod val="75000"/>
              </a:schemeClr>
            </a:solidFill>
          </a:ln>
        </p:spPr>
      </p:pic>
    </p:spTree>
    <p:extLst>
      <p:ext uri="{BB962C8B-B14F-4D97-AF65-F5344CB8AC3E}">
        <p14:creationId xmlns:p14="http://schemas.microsoft.com/office/powerpoint/2010/main" val="429191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362" y="220892"/>
            <a:ext cx="7781925" cy="856149"/>
          </a:xfrm>
        </p:spPr>
        <p:txBody>
          <a:bodyPr>
            <a:normAutofit/>
          </a:bodyPr>
          <a:lstStyle/>
          <a:p>
            <a:r>
              <a:rPr lang="en-US" sz="3600" b="1" dirty="0">
                <a:latin typeface="SlatePro"/>
              </a:rPr>
              <a:t>Deceptive</a:t>
            </a:r>
          </a:p>
        </p:txBody>
      </p:sp>
      <p:sp>
        <p:nvSpPr>
          <p:cNvPr id="5" name="Content Placeholder 4"/>
          <p:cNvSpPr>
            <a:spLocks noGrp="1"/>
          </p:cNvSpPr>
          <p:nvPr>
            <p:ph idx="1"/>
          </p:nvPr>
        </p:nvSpPr>
        <p:spPr>
          <a:xfrm>
            <a:off x="350087" y="1641262"/>
            <a:ext cx="7696200" cy="2054438"/>
          </a:xfrm>
        </p:spPr>
        <p:txBody>
          <a:bodyPr>
            <a:normAutofit/>
          </a:bodyPr>
          <a:lstStyle/>
          <a:p>
            <a:pPr>
              <a:buFont typeface="Wingdings" panose="05000000000000000000" pitchFamily="2" charset="2"/>
              <a:buChar char="ý"/>
            </a:pPr>
            <a:r>
              <a:rPr lang="en-US" sz="2000" dirty="0">
                <a:latin typeface="SlatePro"/>
              </a:rPr>
              <a:t> The representation, omission or practice misleads or is likely to mislead the consumer </a:t>
            </a:r>
          </a:p>
          <a:p>
            <a:pPr>
              <a:buFont typeface="Wingdings" panose="05000000000000000000" pitchFamily="2" charset="2"/>
              <a:buChar char="ý"/>
            </a:pPr>
            <a:r>
              <a:rPr lang="en-US" sz="2000" dirty="0">
                <a:latin typeface="SlatePro"/>
              </a:rPr>
              <a:t>The consumers interpretation of the representation, omission or practice is reasonable under the circumstances</a:t>
            </a:r>
          </a:p>
          <a:p>
            <a:pPr>
              <a:buFont typeface="Wingdings" panose="05000000000000000000" pitchFamily="2" charset="2"/>
              <a:buChar char="ý"/>
            </a:pPr>
            <a:r>
              <a:rPr lang="en-US" sz="2000" dirty="0">
                <a:latin typeface="SlatePro"/>
              </a:rPr>
              <a:t>The misleading representation, omission or practice is material</a:t>
            </a:r>
          </a:p>
          <a:p>
            <a:pPr marL="0" indent="0">
              <a:buNone/>
            </a:pPr>
            <a:endParaRPr lang="en-US" sz="2000" dirty="0">
              <a:latin typeface="SlatePro"/>
            </a:endParaRP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3374" y="964271"/>
            <a:ext cx="8498637" cy="646331"/>
          </a:xfrm>
          <a:prstGeom prst="rect">
            <a:avLst/>
          </a:prstGeom>
          <a:noFill/>
        </p:spPr>
        <p:txBody>
          <a:bodyPr wrap="square" rtlCol="0">
            <a:spAutoFit/>
          </a:bodyPr>
          <a:lstStyle/>
          <a:p>
            <a:r>
              <a:rPr lang="en-US" b="1" dirty="0"/>
              <a:t>To be considered “deceptive” the act or practice must contain at least one of these elements: </a:t>
            </a:r>
          </a:p>
        </p:txBody>
      </p:sp>
      <p:pic>
        <p:nvPicPr>
          <p:cNvPr id="9" name="Picture 8"/>
          <p:cNvPicPr>
            <a:picLocks noChangeAspect="1"/>
          </p:cNvPicPr>
          <p:nvPr/>
        </p:nvPicPr>
        <p:blipFill rotWithShape="1">
          <a:blip r:embed="rId2"/>
          <a:srcRect t="3320"/>
          <a:stretch/>
        </p:blipFill>
        <p:spPr>
          <a:xfrm>
            <a:off x="455965" y="3677091"/>
            <a:ext cx="6612555" cy="952260"/>
          </a:xfrm>
          <a:prstGeom prst="rect">
            <a:avLst/>
          </a:prstGeom>
          <a:ln w="19050">
            <a:solidFill>
              <a:schemeClr val="accent5">
                <a:lumMod val="75000"/>
              </a:schemeClr>
            </a:solidFill>
          </a:ln>
        </p:spPr>
      </p:pic>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l="2593" t="3542" b="1522"/>
          <a:stretch/>
        </p:blipFill>
        <p:spPr>
          <a:xfrm>
            <a:off x="8046287" y="5931251"/>
            <a:ext cx="933450" cy="776442"/>
          </a:xfrm>
          <a:prstGeom prst="rect">
            <a:avLst/>
          </a:prstGeom>
        </p:spPr>
      </p:pic>
      <p:pic>
        <p:nvPicPr>
          <p:cNvPr id="7" name="Picture 6"/>
          <p:cNvPicPr>
            <a:picLocks noChangeAspect="1"/>
          </p:cNvPicPr>
          <p:nvPr/>
        </p:nvPicPr>
        <p:blipFill>
          <a:blip r:embed="rId4"/>
          <a:stretch>
            <a:fillRect/>
          </a:stretch>
        </p:blipFill>
        <p:spPr>
          <a:xfrm>
            <a:off x="3218413" y="4263491"/>
            <a:ext cx="5613597" cy="1579043"/>
          </a:xfrm>
          <a:prstGeom prst="rect">
            <a:avLst/>
          </a:prstGeom>
          <a:ln w="19050">
            <a:solidFill>
              <a:schemeClr val="accent5">
                <a:lumMod val="75000"/>
              </a:schemeClr>
            </a:solidFill>
          </a:ln>
        </p:spPr>
      </p:pic>
    </p:spTree>
    <p:extLst>
      <p:ext uri="{BB962C8B-B14F-4D97-AF65-F5344CB8AC3E}">
        <p14:creationId xmlns:p14="http://schemas.microsoft.com/office/powerpoint/2010/main" val="411959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264362" y="220892"/>
            <a:ext cx="7781925" cy="856149"/>
          </a:xfrm>
        </p:spPr>
        <p:txBody>
          <a:bodyPr>
            <a:normAutofit/>
          </a:bodyPr>
          <a:lstStyle/>
          <a:p>
            <a:r>
              <a:rPr lang="en-US" sz="3600" b="1" dirty="0">
                <a:latin typeface="SlatePro"/>
              </a:rPr>
              <a:t>Abusive</a:t>
            </a:r>
          </a:p>
        </p:txBody>
      </p:sp>
      <p:sp>
        <p:nvSpPr>
          <p:cNvPr id="5" name="Content Placeholder 4"/>
          <p:cNvSpPr>
            <a:spLocks noGrp="1"/>
          </p:cNvSpPr>
          <p:nvPr>
            <p:ph idx="1"/>
          </p:nvPr>
        </p:nvSpPr>
        <p:spPr>
          <a:xfrm>
            <a:off x="299047" y="1543224"/>
            <a:ext cx="8717714" cy="2054438"/>
          </a:xfrm>
        </p:spPr>
        <p:txBody>
          <a:bodyPr>
            <a:noAutofit/>
          </a:bodyPr>
          <a:lstStyle/>
          <a:p>
            <a:pPr>
              <a:buFont typeface="Wingdings" panose="05000000000000000000" pitchFamily="2" charset="2"/>
              <a:buChar char="ý"/>
            </a:pPr>
            <a:r>
              <a:rPr lang="en-US" sz="1800" dirty="0">
                <a:latin typeface="SlatePro"/>
              </a:rPr>
              <a:t> Materially interferes with the ability of a consumer to understand a term or condition of a consumer financial product or service</a:t>
            </a:r>
          </a:p>
          <a:p>
            <a:pPr marL="0" indent="0">
              <a:buNone/>
            </a:pPr>
            <a:r>
              <a:rPr lang="en-US" sz="1800" dirty="0">
                <a:latin typeface="SlatePro"/>
              </a:rPr>
              <a:t>Takes unreasonable advantage of:</a:t>
            </a:r>
          </a:p>
          <a:p>
            <a:pPr lvl="1">
              <a:buFont typeface="Wingdings" panose="05000000000000000000" pitchFamily="2" charset="2"/>
              <a:buChar char="ý"/>
            </a:pPr>
            <a:r>
              <a:rPr lang="en-US" sz="1800" dirty="0">
                <a:latin typeface="SlatePro"/>
              </a:rPr>
              <a:t>a consumer’s lack of understanding of the material risks, costs, or conditions of the product or service;</a:t>
            </a:r>
          </a:p>
          <a:p>
            <a:pPr lvl="1">
              <a:buFont typeface="Wingdings" panose="05000000000000000000" pitchFamily="2" charset="2"/>
              <a:buChar char="ý"/>
            </a:pPr>
            <a:r>
              <a:rPr lang="en-US" sz="1800" dirty="0">
                <a:latin typeface="SlatePro"/>
              </a:rPr>
              <a:t>a consumer’s inability to protect his or her interests in selecting or using a consumer financial product or service</a:t>
            </a:r>
          </a:p>
          <a:p>
            <a:pPr lvl="1">
              <a:buFont typeface="Wingdings" panose="05000000000000000000" pitchFamily="2" charset="2"/>
              <a:buChar char="ý"/>
            </a:pPr>
            <a:r>
              <a:rPr lang="en-US" sz="1800" dirty="0">
                <a:latin typeface="SlatePro"/>
              </a:rPr>
              <a:t>a consumer’s reasonable reliance on a covered person to act in his or her interests</a:t>
            </a:r>
          </a:p>
          <a:p>
            <a:pPr marL="0" indent="0">
              <a:buNone/>
            </a:pPr>
            <a:endParaRPr lang="en-US" sz="1800" dirty="0">
              <a:latin typeface="SlatePro"/>
            </a:endParaRP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9047" y="904756"/>
            <a:ext cx="8498637" cy="646331"/>
          </a:xfrm>
          <a:prstGeom prst="rect">
            <a:avLst/>
          </a:prstGeom>
          <a:noFill/>
        </p:spPr>
        <p:txBody>
          <a:bodyPr wrap="square" rtlCol="0">
            <a:spAutoFit/>
          </a:bodyPr>
          <a:lstStyle/>
          <a:p>
            <a:r>
              <a:rPr lang="en-US" b="1" dirty="0"/>
              <a:t>To be considered “abusive” the act or practice must contain at least one of these elements: </a:t>
            </a:r>
          </a:p>
        </p:txBody>
      </p:sp>
      <p:sp>
        <p:nvSpPr>
          <p:cNvPr id="7" name="Rectangle 6"/>
          <p:cNvSpPr/>
          <p:nvPr/>
        </p:nvSpPr>
        <p:spPr>
          <a:xfrm>
            <a:off x="392770" y="5477018"/>
            <a:ext cx="8396558" cy="923330"/>
          </a:xfrm>
          <a:prstGeom prst="rect">
            <a:avLst/>
          </a:prstGeom>
        </p:spPr>
        <p:txBody>
          <a:bodyPr wrap="square">
            <a:spAutoFit/>
          </a:bodyPr>
          <a:lstStyle/>
          <a:p>
            <a:r>
              <a:rPr lang="en-US" dirty="0">
                <a:latin typeface="SlatePro"/>
              </a:rPr>
              <a:t>It is important to note that, although abusive acts or practices may also be unfair or deceptive, each of these prohibitions are separate and distinct, and are governed by separate legal standards.</a:t>
            </a:r>
          </a:p>
        </p:txBody>
      </p:sp>
      <p:pic>
        <p:nvPicPr>
          <p:cNvPr id="8" name="Picture 7"/>
          <p:cNvPicPr>
            <a:picLocks noChangeAspect="1"/>
          </p:cNvPicPr>
          <p:nvPr/>
        </p:nvPicPr>
        <p:blipFill>
          <a:blip r:embed="rId3"/>
          <a:stretch>
            <a:fillRect/>
          </a:stretch>
        </p:blipFill>
        <p:spPr>
          <a:xfrm>
            <a:off x="2834789" y="3892108"/>
            <a:ext cx="5694197" cy="1619509"/>
          </a:xfrm>
          <a:prstGeom prst="rect">
            <a:avLst/>
          </a:prstGeom>
          <a:ln w="19050">
            <a:solidFill>
              <a:schemeClr val="accent5">
                <a:lumMod val="75000"/>
              </a:schemeClr>
            </a:solidFill>
          </a:ln>
        </p:spPr>
      </p:pic>
    </p:spTree>
    <p:extLst>
      <p:ext uri="{BB962C8B-B14F-4D97-AF65-F5344CB8AC3E}">
        <p14:creationId xmlns:p14="http://schemas.microsoft.com/office/powerpoint/2010/main" val="55179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Clipping"/>
          <p:cNvPicPr>
            <a:picLocks noChangeAspect="1"/>
          </p:cNvPicPr>
          <p:nvPr/>
        </p:nvPicPr>
        <p:blipFill rotWithShape="1">
          <a:blip r:embed="rId2">
            <a:extLst>
              <a:ext uri="{28A0092B-C50C-407E-A947-70E740481C1C}">
                <a14:useLocalDpi xmlns:a14="http://schemas.microsoft.com/office/drawing/2010/main" val="0"/>
              </a:ext>
            </a:extLst>
          </a:blip>
          <a:srcRect b="70071"/>
          <a:stretch/>
        </p:blipFill>
        <p:spPr>
          <a:xfrm>
            <a:off x="0" y="6211405"/>
            <a:ext cx="9144000" cy="487959"/>
          </a:xfrm>
          <a:prstGeom prst="rect">
            <a:avLst/>
          </a:prstGeom>
        </p:spPr>
      </p:pic>
      <p:sp>
        <p:nvSpPr>
          <p:cNvPr id="11" name="TextBox 10"/>
          <p:cNvSpPr txBox="1"/>
          <p:nvPr/>
        </p:nvSpPr>
        <p:spPr>
          <a:xfrm>
            <a:off x="0" y="6699364"/>
            <a:ext cx="9144000" cy="153888"/>
          </a:xfrm>
          <a:prstGeom prst="rect">
            <a:avLst/>
          </a:prstGeom>
          <a:solidFill>
            <a:schemeClr val="tx1"/>
          </a:solidFill>
        </p:spPr>
        <p:txBody>
          <a:bodyPr wrap="square" rtlCol="0">
            <a:spAutoFit/>
          </a:bodyPr>
          <a:lstStyle/>
          <a:p>
            <a:r>
              <a:rPr lang="en-US" sz="400" b="1" dirty="0">
                <a:solidFill>
                  <a:schemeClr val="accent3"/>
                </a:solidFill>
                <a:latin typeface="SlatePro"/>
              </a:rPr>
              <a:t>Confidential and Proprietary information ©2017 General Revenue Corporation</a:t>
            </a:r>
          </a:p>
        </p:txBody>
      </p:sp>
      <p:sp>
        <p:nvSpPr>
          <p:cNvPr id="14" name="TextBox 13"/>
          <p:cNvSpPr txBox="1"/>
          <p:nvPr/>
        </p:nvSpPr>
        <p:spPr>
          <a:xfrm>
            <a:off x="652192" y="2451677"/>
            <a:ext cx="6840747" cy="1323439"/>
          </a:xfrm>
          <a:prstGeom prst="rect">
            <a:avLst/>
          </a:prstGeom>
          <a:noFill/>
        </p:spPr>
        <p:txBody>
          <a:bodyPr wrap="square" rtlCol="0">
            <a:spAutoFit/>
          </a:bodyPr>
          <a:lstStyle/>
          <a:p>
            <a:r>
              <a:rPr lang="en-US" sz="4000" b="1" dirty="0">
                <a:latin typeface="SlatePro"/>
              </a:rPr>
              <a:t>Part III: Maximizing Recoveries</a:t>
            </a:r>
            <a:endParaRPr lang="en-US" sz="3200" b="1" dirty="0">
              <a:latin typeface="SlatePro"/>
            </a:endParaRPr>
          </a:p>
        </p:txBody>
      </p:sp>
      <p:sp>
        <p:nvSpPr>
          <p:cNvPr id="22" name="TextBox 21"/>
          <p:cNvSpPr txBox="1"/>
          <p:nvPr/>
        </p:nvSpPr>
        <p:spPr>
          <a:xfrm>
            <a:off x="0" y="0"/>
            <a:ext cx="9144000" cy="107722"/>
          </a:xfrm>
          <a:prstGeom prst="rect">
            <a:avLst/>
          </a:prstGeom>
          <a:solidFill>
            <a:schemeClr val="tx1"/>
          </a:solidFill>
        </p:spPr>
        <p:txBody>
          <a:bodyPr wrap="square" rtlCol="0">
            <a:spAutoFit/>
          </a:bodyPr>
          <a:lstStyle/>
          <a:p>
            <a:pPr algn="ctr"/>
            <a:endParaRPr lang="en-US" sz="100" b="1" dirty="0">
              <a:solidFill>
                <a:schemeClr val="bg1"/>
              </a:solidFill>
              <a:latin typeface="SlatePro"/>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300" y="223625"/>
            <a:ext cx="3003250" cy="818500"/>
          </a:xfrm>
          <a:prstGeom prst="rect">
            <a:avLst/>
          </a:prstGeom>
        </p:spPr>
      </p:pic>
    </p:spTree>
    <p:extLst>
      <p:ext uri="{BB962C8B-B14F-4D97-AF65-F5344CB8AC3E}">
        <p14:creationId xmlns:p14="http://schemas.microsoft.com/office/powerpoint/2010/main" val="116481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96334">
            <a:off x="5607757" y="780507"/>
            <a:ext cx="3391620" cy="2300649"/>
          </a:xfrm>
          <a:prstGeom prst="rect">
            <a:avLst/>
          </a:prstGeom>
        </p:spPr>
      </p:pic>
      <p:pic>
        <p:nvPicPr>
          <p:cNvPr id="2" name="Picture 1" descr="Screen Clipping"/>
          <p:cNvPicPr>
            <a:picLocks noChangeAspect="1"/>
          </p:cNvPicPr>
          <p:nvPr/>
        </p:nvPicPr>
        <p:blipFill rotWithShape="1">
          <a:blip r:embed="rId4">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3" name="Title 2"/>
          <p:cNvSpPr>
            <a:spLocks noGrp="1"/>
          </p:cNvSpPr>
          <p:nvPr>
            <p:ph type="title"/>
          </p:nvPr>
        </p:nvSpPr>
        <p:spPr>
          <a:xfrm>
            <a:off x="257175" y="168998"/>
            <a:ext cx="8810626" cy="1052514"/>
          </a:xfrm>
        </p:spPr>
        <p:txBody>
          <a:bodyPr>
            <a:noAutofit/>
          </a:bodyPr>
          <a:lstStyle/>
          <a:p>
            <a:r>
              <a:rPr lang="en-US" sz="3600" b="1" dirty="0">
                <a:latin typeface="SlatePro"/>
              </a:rPr>
              <a:t>Solving the skip tracing puzzle</a:t>
            </a:r>
          </a:p>
        </p:txBody>
      </p:sp>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695765">
            <a:off x="6160460" y="1457828"/>
            <a:ext cx="888521" cy="369332"/>
          </a:xfrm>
          <a:prstGeom prst="rect">
            <a:avLst/>
          </a:prstGeom>
          <a:noFill/>
        </p:spPr>
        <p:txBody>
          <a:bodyPr wrap="square" rtlCol="0">
            <a:spAutoFit/>
          </a:bodyPr>
          <a:lstStyle/>
          <a:p>
            <a:r>
              <a:rPr lang="en-US" dirty="0"/>
              <a:t>SS#</a:t>
            </a:r>
          </a:p>
        </p:txBody>
      </p:sp>
      <p:sp>
        <p:nvSpPr>
          <p:cNvPr id="9" name="TextBox 8"/>
          <p:cNvSpPr txBox="1"/>
          <p:nvPr/>
        </p:nvSpPr>
        <p:spPr>
          <a:xfrm rot="19531348">
            <a:off x="7838334" y="1523475"/>
            <a:ext cx="707366" cy="338554"/>
          </a:xfrm>
          <a:prstGeom prst="rect">
            <a:avLst/>
          </a:prstGeom>
          <a:noFill/>
        </p:spPr>
        <p:txBody>
          <a:bodyPr wrap="square" rtlCol="0">
            <a:spAutoFit/>
          </a:bodyPr>
          <a:lstStyle/>
          <a:p>
            <a:r>
              <a:rPr lang="en-US" sz="1600" dirty="0"/>
              <a:t>POE</a:t>
            </a:r>
          </a:p>
        </p:txBody>
      </p:sp>
      <p:sp>
        <p:nvSpPr>
          <p:cNvPr id="10" name="TextBox 9"/>
          <p:cNvSpPr txBox="1"/>
          <p:nvPr/>
        </p:nvSpPr>
        <p:spPr>
          <a:xfrm rot="2408472">
            <a:off x="7015332" y="1193774"/>
            <a:ext cx="1246650" cy="307777"/>
          </a:xfrm>
          <a:prstGeom prst="rect">
            <a:avLst/>
          </a:prstGeom>
          <a:noFill/>
        </p:spPr>
        <p:txBody>
          <a:bodyPr wrap="square" rtlCol="0">
            <a:spAutoFit/>
          </a:bodyPr>
          <a:lstStyle/>
          <a:p>
            <a:r>
              <a:rPr lang="en-US" sz="1400" dirty="0"/>
              <a:t>Neighbor</a:t>
            </a:r>
          </a:p>
        </p:txBody>
      </p:sp>
      <p:sp>
        <p:nvSpPr>
          <p:cNvPr id="11" name="TextBox 10"/>
          <p:cNvSpPr txBox="1"/>
          <p:nvPr/>
        </p:nvSpPr>
        <p:spPr>
          <a:xfrm rot="3018282">
            <a:off x="6613715" y="2288920"/>
            <a:ext cx="1053720" cy="338554"/>
          </a:xfrm>
          <a:prstGeom prst="rect">
            <a:avLst/>
          </a:prstGeom>
          <a:noFill/>
        </p:spPr>
        <p:txBody>
          <a:bodyPr wrap="square" rtlCol="0">
            <a:spAutoFit/>
          </a:bodyPr>
          <a:lstStyle/>
          <a:p>
            <a:r>
              <a:rPr lang="en-US" sz="1600" dirty="0"/>
              <a:t>Landlord</a:t>
            </a:r>
          </a:p>
        </p:txBody>
      </p:sp>
      <p:sp>
        <p:nvSpPr>
          <p:cNvPr id="13" name="Rectangle 12"/>
          <p:cNvSpPr/>
          <p:nvPr/>
        </p:nvSpPr>
        <p:spPr>
          <a:xfrm>
            <a:off x="225112" y="1259484"/>
            <a:ext cx="6724328" cy="2739211"/>
          </a:xfrm>
          <a:prstGeom prst="rect">
            <a:avLst/>
          </a:prstGeom>
          <a:noFill/>
        </p:spPr>
        <p:txBody>
          <a:bodyPr wrap="square" lIns="91440" tIns="45720" rIns="91440" bIns="45720">
            <a:spAutoFit/>
          </a:bodyPr>
          <a:lstStyle/>
          <a:p>
            <a:r>
              <a:rPr lang="en-US" b="1" dirty="0">
                <a:ln w="0"/>
                <a:solidFill>
                  <a:schemeClr val="accent1">
                    <a:lumMod val="50000"/>
                  </a:schemeClr>
                </a:solidFill>
              </a:rPr>
              <a:t>Social Media Usage        </a:t>
            </a:r>
            <a:r>
              <a:rPr lang="en-US" dirty="0">
                <a:ln w="0"/>
                <a:solidFill>
                  <a:schemeClr val="accent1">
                    <a:lumMod val="50000"/>
                  </a:schemeClr>
                </a:solidFill>
              </a:rPr>
              <a:t>Search Facebook/LinkedIn to find </a:t>
            </a:r>
          </a:p>
          <a:p>
            <a:r>
              <a:rPr lang="en-US" dirty="0">
                <a:ln w="0"/>
                <a:solidFill>
                  <a:schemeClr val="accent1">
                    <a:lumMod val="50000"/>
                  </a:schemeClr>
                </a:solidFill>
              </a:rPr>
              <a:t>possible POE, phone #, family contacts etc. </a:t>
            </a:r>
          </a:p>
          <a:p>
            <a:endParaRPr lang="en-US" sz="1400" b="1" dirty="0">
              <a:ln w="0"/>
              <a:solidFill>
                <a:schemeClr val="accent1">
                  <a:lumMod val="50000"/>
                </a:schemeClr>
              </a:solidFill>
            </a:endParaRPr>
          </a:p>
          <a:p>
            <a:r>
              <a:rPr lang="en-US" b="1" dirty="0">
                <a:ln w="0"/>
                <a:solidFill>
                  <a:schemeClr val="accent1">
                    <a:lumMod val="50000"/>
                  </a:schemeClr>
                </a:solidFill>
              </a:rPr>
              <a:t>Search for fishing or hunting licenses        </a:t>
            </a:r>
            <a:r>
              <a:rPr lang="en-US" dirty="0">
                <a:ln w="0"/>
                <a:solidFill>
                  <a:schemeClr val="accent1">
                    <a:lumMod val="50000"/>
                  </a:schemeClr>
                </a:solidFill>
              </a:rPr>
              <a:t>Do a reverse </a:t>
            </a:r>
          </a:p>
          <a:p>
            <a:r>
              <a:rPr lang="en-US" dirty="0">
                <a:ln w="0"/>
                <a:solidFill>
                  <a:schemeClr val="accent1">
                    <a:lumMod val="50000"/>
                  </a:schemeClr>
                </a:solidFill>
              </a:rPr>
              <a:t>search of the address associated with the license. </a:t>
            </a:r>
          </a:p>
          <a:p>
            <a:endParaRPr lang="en-US" sz="1400" dirty="0">
              <a:ln w="0"/>
              <a:solidFill>
                <a:schemeClr val="accent1">
                  <a:lumMod val="50000"/>
                </a:schemeClr>
              </a:solidFill>
            </a:endParaRPr>
          </a:p>
          <a:p>
            <a:r>
              <a:rPr lang="en-US" b="1" dirty="0">
                <a:ln w="0"/>
                <a:solidFill>
                  <a:schemeClr val="accent1">
                    <a:lumMod val="50000"/>
                  </a:schemeClr>
                </a:solidFill>
              </a:rPr>
              <a:t>Search for professional licenses</a:t>
            </a:r>
            <a:r>
              <a:rPr lang="en-US" dirty="0">
                <a:ln w="0"/>
                <a:solidFill>
                  <a:schemeClr val="accent1">
                    <a:lumMod val="50000"/>
                  </a:schemeClr>
                </a:solidFill>
              </a:rPr>
              <a:t>        Search for the type of employer </a:t>
            </a:r>
            <a:r>
              <a:rPr lang="en-US" dirty="0" err="1">
                <a:ln w="0"/>
                <a:solidFill>
                  <a:schemeClr val="accent1">
                    <a:lumMod val="50000"/>
                  </a:schemeClr>
                </a:solidFill>
              </a:rPr>
              <a:t>e.g</a:t>
            </a:r>
            <a:r>
              <a:rPr lang="en-US" dirty="0">
                <a:ln w="0"/>
                <a:solidFill>
                  <a:schemeClr val="accent1">
                    <a:lumMod val="50000"/>
                  </a:schemeClr>
                </a:solidFill>
              </a:rPr>
              <a:t> if the consumer has an RN license- search for nursing homes and or hospitals in the area the consumer lives. Call the possible </a:t>
            </a:r>
            <a:r>
              <a:rPr lang="en-US" dirty="0" err="1">
                <a:ln w="0"/>
                <a:solidFill>
                  <a:schemeClr val="accent1">
                    <a:lumMod val="50000"/>
                  </a:schemeClr>
                </a:solidFill>
              </a:rPr>
              <a:t>POE’s</a:t>
            </a:r>
            <a:r>
              <a:rPr lang="en-US" dirty="0">
                <a:ln w="0"/>
                <a:solidFill>
                  <a:schemeClr val="accent1">
                    <a:lumMod val="50000"/>
                  </a:schemeClr>
                </a:solidFill>
              </a:rPr>
              <a:t> (if you cant find a # to a POE, call the county clerk)</a:t>
            </a:r>
          </a:p>
        </p:txBody>
      </p:sp>
      <p:sp>
        <p:nvSpPr>
          <p:cNvPr id="17" name="TextBox 16"/>
          <p:cNvSpPr txBox="1"/>
          <p:nvPr/>
        </p:nvSpPr>
        <p:spPr>
          <a:xfrm>
            <a:off x="206764" y="4094772"/>
            <a:ext cx="7877176" cy="923330"/>
          </a:xfrm>
          <a:prstGeom prst="rect">
            <a:avLst/>
          </a:prstGeom>
          <a:noFill/>
        </p:spPr>
        <p:txBody>
          <a:bodyPr wrap="square" rtlCol="0">
            <a:spAutoFit/>
          </a:bodyPr>
          <a:lstStyle/>
          <a:p>
            <a:r>
              <a:rPr lang="en-US" b="1" dirty="0">
                <a:solidFill>
                  <a:schemeClr val="accent1">
                    <a:lumMod val="50000"/>
                  </a:schemeClr>
                </a:solidFill>
              </a:rPr>
              <a:t>Check Voter Registration </a:t>
            </a:r>
            <a:r>
              <a:rPr lang="en-US" dirty="0">
                <a:solidFill>
                  <a:schemeClr val="accent1">
                    <a:lumMod val="50000"/>
                  </a:schemeClr>
                </a:solidFill>
              </a:rPr>
              <a:t>       Do a reverse search of the address on the </a:t>
            </a:r>
          </a:p>
          <a:p>
            <a:r>
              <a:rPr lang="en-US" dirty="0">
                <a:solidFill>
                  <a:schemeClr val="accent1">
                    <a:lumMod val="50000"/>
                  </a:schemeClr>
                </a:solidFill>
              </a:rPr>
              <a:t>registration card</a:t>
            </a:r>
          </a:p>
          <a:p>
            <a:endParaRPr lang="en-US" dirty="0">
              <a:solidFill>
                <a:schemeClr val="accent1">
                  <a:lumMod val="50000"/>
                </a:schemeClr>
              </a:solidFill>
            </a:endParaRPr>
          </a:p>
        </p:txBody>
      </p:sp>
      <p:sp>
        <p:nvSpPr>
          <p:cNvPr id="18" name="TextBox 17"/>
          <p:cNvSpPr txBox="1"/>
          <p:nvPr/>
        </p:nvSpPr>
        <p:spPr>
          <a:xfrm>
            <a:off x="206764" y="5934919"/>
            <a:ext cx="9458648" cy="738664"/>
          </a:xfrm>
          <a:prstGeom prst="rect">
            <a:avLst/>
          </a:prstGeom>
          <a:noFill/>
        </p:spPr>
        <p:txBody>
          <a:bodyPr wrap="square" rtlCol="0">
            <a:spAutoFit/>
          </a:bodyPr>
          <a:lstStyle/>
          <a:p>
            <a:r>
              <a:rPr lang="en-US" sz="1400" b="1" i="1" dirty="0">
                <a:solidFill>
                  <a:schemeClr val="accent1">
                    <a:lumMod val="50000"/>
                  </a:schemeClr>
                </a:solidFill>
              </a:rPr>
              <a:t>*If the consumer is self-employed, call the chamber of  commerce or the clerk who handles business licenses.</a:t>
            </a:r>
          </a:p>
          <a:p>
            <a:r>
              <a:rPr lang="en-US" sz="1400" b="1" i="1" dirty="0">
                <a:solidFill>
                  <a:schemeClr val="accent1">
                    <a:lumMod val="50000"/>
                  </a:schemeClr>
                </a:solidFill>
              </a:rPr>
              <a:t>*Manta.com is a great website for searching </a:t>
            </a:r>
            <a:r>
              <a:rPr lang="en-US" sz="1400" b="1" i="1" dirty="0" err="1">
                <a:solidFill>
                  <a:schemeClr val="accent1">
                    <a:lumMod val="50000"/>
                  </a:schemeClr>
                </a:solidFill>
              </a:rPr>
              <a:t>POE’s</a:t>
            </a:r>
            <a:r>
              <a:rPr lang="en-US" sz="1400" b="1" i="1" dirty="0">
                <a:solidFill>
                  <a:schemeClr val="accent1">
                    <a:lumMod val="50000"/>
                  </a:schemeClr>
                </a:solidFill>
              </a:rPr>
              <a:t>, results include the names of subsidiaries and affiliates. </a:t>
            </a:r>
          </a:p>
          <a:p>
            <a:r>
              <a:rPr lang="en-US" sz="1400" b="1" i="1" dirty="0">
                <a:solidFill>
                  <a:schemeClr val="accent1">
                    <a:lumMod val="50000"/>
                  </a:schemeClr>
                </a:solidFill>
              </a:rPr>
              <a:t> </a:t>
            </a:r>
          </a:p>
        </p:txBody>
      </p:sp>
      <p:sp>
        <p:nvSpPr>
          <p:cNvPr id="20" name="Right Arrow 19"/>
          <p:cNvSpPr/>
          <p:nvPr/>
        </p:nvSpPr>
        <p:spPr>
          <a:xfrm>
            <a:off x="3852389" y="2098610"/>
            <a:ext cx="292963"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198044" y="1345902"/>
            <a:ext cx="292963"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669404" y="4187887"/>
            <a:ext cx="292963"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311315" y="2865177"/>
            <a:ext cx="292963"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06764" y="4861406"/>
            <a:ext cx="7877176" cy="923330"/>
          </a:xfrm>
          <a:prstGeom prst="rect">
            <a:avLst/>
          </a:prstGeom>
          <a:noFill/>
        </p:spPr>
        <p:txBody>
          <a:bodyPr wrap="square" rtlCol="0">
            <a:spAutoFit/>
          </a:bodyPr>
          <a:lstStyle/>
          <a:p>
            <a:r>
              <a:rPr lang="en-US" b="1" dirty="0">
                <a:solidFill>
                  <a:schemeClr val="accent1">
                    <a:lumMod val="50000"/>
                  </a:schemeClr>
                </a:solidFill>
              </a:rPr>
              <a:t>Search consumer last name in the area he/she resides        </a:t>
            </a:r>
            <a:r>
              <a:rPr lang="en-US" dirty="0">
                <a:solidFill>
                  <a:schemeClr val="accent1">
                    <a:lumMod val="50000"/>
                  </a:schemeClr>
                </a:solidFill>
              </a:rPr>
              <a:t>If you can’t find anyone, search the oldest area the consumer lived in (e.g. where they grew up) you may find a parent or grandparent who still lives in that area</a:t>
            </a:r>
          </a:p>
        </p:txBody>
      </p:sp>
      <p:sp>
        <p:nvSpPr>
          <p:cNvPr id="27" name="Right Arrow 26"/>
          <p:cNvSpPr/>
          <p:nvPr/>
        </p:nvSpPr>
        <p:spPr>
          <a:xfrm>
            <a:off x="5464587" y="4944317"/>
            <a:ext cx="292963"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4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190" y="358742"/>
            <a:ext cx="8310294" cy="461665"/>
          </a:xfrm>
          <a:prstGeom prst="rect">
            <a:avLst/>
          </a:prstGeom>
        </p:spPr>
        <p:txBody>
          <a:bodyPr wrap="square">
            <a:spAutoFit/>
          </a:bodyPr>
          <a:lstStyle/>
          <a:p>
            <a:r>
              <a:rPr lang="en-US" sz="2400" b="1" dirty="0">
                <a:latin typeface="SlatePro"/>
                <a:ea typeface="Calibri" panose="020F0502020204030204" pitchFamily="34" charset="0"/>
                <a:cs typeface="Times New Roman" panose="02020603050405020304" pitchFamily="18"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73" y="417149"/>
            <a:ext cx="8364005" cy="604461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715562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Callout 15"/>
          <p:cNvSpPr/>
          <p:nvPr/>
        </p:nvSpPr>
        <p:spPr>
          <a:xfrm>
            <a:off x="3476625" y="972011"/>
            <a:ext cx="1716363" cy="659558"/>
          </a:xfrm>
          <a:prstGeom prst="cloudCallout">
            <a:avLst>
              <a:gd name="adj1" fmla="val 892"/>
              <a:gd name="adj2" fmla="val 8847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Cloud Callout 14"/>
          <p:cNvSpPr/>
          <p:nvPr/>
        </p:nvSpPr>
        <p:spPr>
          <a:xfrm flipH="1">
            <a:off x="1322393" y="1078277"/>
            <a:ext cx="1637229" cy="575256"/>
          </a:xfrm>
          <a:prstGeom prst="cloudCallout">
            <a:avLst>
              <a:gd name="adj1" fmla="val -19992"/>
              <a:gd name="adj2" fmla="val 8250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Cloud Callout 13"/>
          <p:cNvSpPr/>
          <p:nvPr/>
        </p:nvSpPr>
        <p:spPr>
          <a:xfrm>
            <a:off x="5755793" y="1033630"/>
            <a:ext cx="1553258" cy="653617"/>
          </a:xfrm>
          <a:prstGeom prst="cloudCallout">
            <a:avLst>
              <a:gd name="adj1" fmla="val -24307"/>
              <a:gd name="adj2" fmla="val 7853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263251" y="325680"/>
            <a:ext cx="7781925" cy="569657"/>
          </a:xfrm>
        </p:spPr>
        <p:txBody>
          <a:bodyPr>
            <a:noAutofit/>
          </a:bodyPr>
          <a:lstStyle/>
          <a:p>
            <a:r>
              <a:rPr lang="en-US" sz="3600" b="1" dirty="0">
                <a:latin typeface="SlatePro"/>
              </a:rPr>
              <a:t>Properly Overcoming Objections</a:t>
            </a:r>
          </a:p>
        </p:txBody>
      </p:sp>
      <p:sp>
        <p:nvSpPr>
          <p:cNvPr id="6" name="Rectangle 5"/>
          <p:cNvSpPr/>
          <p:nvPr/>
        </p:nvSpPr>
        <p:spPr>
          <a:xfrm>
            <a:off x="333373" y="22959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9580" y="1792560"/>
            <a:ext cx="6540769" cy="523220"/>
          </a:xfrm>
          <a:prstGeom prst="rect">
            <a:avLst/>
          </a:prstGeom>
          <a:noFill/>
        </p:spPr>
        <p:txBody>
          <a:bodyPr wrap="square" lIns="91440" tIns="45720" rIns="91440" bIns="45720">
            <a:spAutoFit/>
          </a:bodyPr>
          <a:lstStyle/>
          <a:p>
            <a:pPr algn="ctr"/>
            <a:r>
              <a:rPr lang="en-US" sz="2800" b="0" cap="none" spc="0" dirty="0">
                <a:ln w="0"/>
                <a:solidFill>
                  <a:schemeClr val="accent1">
                    <a:lumMod val="50000"/>
                  </a:schemeClr>
                </a:solidFill>
                <a:effectLst>
                  <a:outerShdw blurRad="38100" dist="19050" dir="2700000" algn="tl" rotWithShape="0">
                    <a:schemeClr val="dk1">
                      <a:alpha val="40000"/>
                    </a:schemeClr>
                  </a:outerShdw>
                </a:effectLst>
              </a:rPr>
              <a:t>Acknowledge the Objection</a:t>
            </a:r>
          </a:p>
        </p:txBody>
      </p:sp>
      <p:sp>
        <p:nvSpPr>
          <p:cNvPr id="8" name="Rectangle 7"/>
          <p:cNvSpPr/>
          <p:nvPr/>
        </p:nvSpPr>
        <p:spPr>
          <a:xfrm>
            <a:off x="3092958" y="1077014"/>
            <a:ext cx="2228850" cy="369332"/>
          </a:xfrm>
          <a:prstGeom prst="rect">
            <a:avLst/>
          </a:prstGeom>
        </p:spPr>
        <p:txBody>
          <a:bodyPr wrap="square">
            <a:spAutoFit/>
          </a:bodyPr>
          <a:lstStyle/>
          <a:p>
            <a:pPr lvl="1"/>
            <a:r>
              <a:rPr lang="en-US" dirty="0"/>
              <a:t>“I understand”</a:t>
            </a:r>
          </a:p>
        </p:txBody>
      </p:sp>
      <p:sp>
        <p:nvSpPr>
          <p:cNvPr id="9" name="Rectangle 8"/>
          <p:cNvSpPr/>
          <p:nvPr/>
        </p:nvSpPr>
        <p:spPr>
          <a:xfrm>
            <a:off x="887004" y="1135644"/>
            <a:ext cx="1988621" cy="369332"/>
          </a:xfrm>
          <a:prstGeom prst="rect">
            <a:avLst/>
          </a:prstGeom>
        </p:spPr>
        <p:txBody>
          <a:bodyPr wrap="none">
            <a:spAutoFit/>
          </a:bodyPr>
          <a:lstStyle/>
          <a:p>
            <a:pPr lvl="1"/>
            <a:r>
              <a:rPr lang="en-US" dirty="0"/>
              <a:t>“It seems like”</a:t>
            </a:r>
          </a:p>
        </p:txBody>
      </p:sp>
      <p:sp>
        <p:nvSpPr>
          <p:cNvPr id="10" name="Rectangle 9"/>
          <p:cNvSpPr/>
          <p:nvPr/>
        </p:nvSpPr>
        <p:spPr>
          <a:xfrm>
            <a:off x="5430796" y="1156027"/>
            <a:ext cx="1769267" cy="369332"/>
          </a:xfrm>
          <a:prstGeom prst="rect">
            <a:avLst/>
          </a:prstGeom>
        </p:spPr>
        <p:txBody>
          <a:bodyPr wrap="none">
            <a:spAutoFit/>
          </a:bodyPr>
          <a:lstStyle/>
          <a:p>
            <a:pPr lvl="1"/>
            <a:r>
              <a:rPr lang="en-US" dirty="0"/>
              <a:t>“It appears”</a:t>
            </a:r>
          </a:p>
        </p:txBody>
      </p:sp>
      <p:sp>
        <p:nvSpPr>
          <p:cNvPr id="17" name="Rectangle 16"/>
          <p:cNvSpPr/>
          <p:nvPr/>
        </p:nvSpPr>
        <p:spPr>
          <a:xfrm>
            <a:off x="-312603" y="2453974"/>
            <a:ext cx="9807301" cy="769441"/>
          </a:xfrm>
          <a:prstGeom prst="rect">
            <a:avLst/>
          </a:prstGeom>
          <a:noFill/>
        </p:spPr>
        <p:txBody>
          <a:bodyPr wrap="square" lIns="91440" tIns="45720" rIns="91440" bIns="45720">
            <a:spAutoFit/>
          </a:bodyPr>
          <a:lstStyle/>
          <a:p>
            <a:pPr algn="ctr"/>
            <a:endParaRPr lang="en-US" sz="1600" b="0" cap="none" spc="0" dirty="0">
              <a:ln w="0"/>
              <a:solidFill>
                <a:schemeClr val="accent1">
                  <a:lumMod val="50000"/>
                </a:schemeClr>
              </a:solidFill>
              <a:effectLst>
                <a:outerShdw blurRad="38100" dist="19050" dir="2700000" algn="tl" rotWithShape="0">
                  <a:schemeClr val="dk1">
                    <a:alpha val="40000"/>
                  </a:schemeClr>
                </a:outerShdw>
              </a:effectLst>
            </a:endParaRPr>
          </a:p>
          <a:p>
            <a:pPr algn="ctr"/>
            <a:r>
              <a:rPr lang="en-US" sz="2800" b="0" cap="none" spc="0" dirty="0">
                <a:ln w="0"/>
                <a:solidFill>
                  <a:schemeClr val="accent1">
                    <a:lumMod val="50000"/>
                  </a:schemeClr>
                </a:solidFill>
                <a:effectLst>
                  <a:outerShdw blurRad="38100" dist="19050" dir="2700000" algn="tl" rotWithShape="0">
                    <a:schemeClr val="dk1">
                      <a:alpha val="40000"/>
                    </a:schemeClr>
                  </a:outerShdw>
                </a:effectLst>
              </a:rPr>
              <a:t>Ask the next logical question based on the </a:t>
            </a:r>
            <a:r>
              <a:rPr lang="en-US" sz="2800" b="0" i="1" cap="none" spc="0" dirty="0">
                <a:ln w="0"/>
                <a:solidFill>
                  <a:schemeClr val="accent1">
                    <a:lumMod val="50000"/>
                  </a:schemeClr>
                </a:solidFill>
                <a:effectLst>
                  <a:outerShdw blurRad="38100" dist="19050" dir="2700000" algn="tl" rotWithShape="0">
                    <a:schemeClr val="dk1">
                      <a:alpha val="40000"/>
                    </a:schemeClr>
                  </a:outerShdw>
                </a:effectLst>
              </a:rPr>
              <a:t>conversation.</a:t>
            </a:r>
          </a:p>
        </p:txBody>
      </p:sp>
      <p:sp>
        <p:nvSpPr>
          <p:cNvPr id="18" name="Down Arrow 17"/>
          <p:cNvSpPr/>
          <p:nvPr/>
        </p:nvSpPr>
        <p:spPr>
          <a:xfrm>
            <a:off x="4289122" y="2395344"/>
            <a:ext cx="171450" cy="310003"/>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1" name="TextBox 10"/>
          <p:cNvSpPr txBox="1"/>
          <p:nvPr/>
        </p:nvSpPr>
        <p:spPr>
          <a:xfrm>
            <a:off x="113397" y="3264778"/>
            <a:ext cx="8522899" cy="2339102"/>
          </a:xfrm>
          <a:prstGeom prst="rect">
            <a:avLst/>
          </a:prstGeom>
          <a:noFill/>
        </p:spPr>
        <p:txBody>
          <a:bodyPr wrap="square" rtlCol="0">
            <a:spAutoFit/>
          </a:bodyPr>
          <a:lstStyle/>
          <a:p>
            <a:pPr algn="ctr"/>
            <a:r>
              <a:rPr lang="en-US" b="1" dirty="0">
                <a:latin typeface="SlatePro"/>
              </a:rPr>
              <a:t>Example:</a:t>
            </a:r>
            <a:r>
              <a:rPr lang="en-US" dirty="0">
                <a:latin typeface="SlatePro"/>
              </a:rPr>
              <a:t>   The student states </a:t>
            </a:r>
            <a:r>
              <a:rPr lang="en-US" i="1" dirty="0">
                <a:latin typeface="SlatePro"/>
              </a:rPr>
              <a:t>“I never attended classes”</a:t>
            </a:r>
          </a:p>
          <a:p>
            <a:pPr algn="ctr"/>
            <a:r>
              <a:rPr lang="en-US" dirty="0">
                <a:latin typeface="SlatePro"/>
              </a:rPr>
              <a:t>	</a:t>
            </a:r>
          </a:p>
          <a:p>
            <a:pPr algn="ctr"/>
            <a:r>
              <a:rPr lang="en-US" b="1" dirty="0">
                <a:latin typeface="SlatePro"/>
              </a:rPr>
              <a:t>	      Ask:</a:t>
            </a:r>
            <a:r>
              <a:rPr lang="en-US" dirty="0">
                <a:latin typeface="SlatePro"/>
              </a:rPr>
              <a:t>	Did you sign up for classes? </a:t>
            </a:r>
          </a:p>
          <a:p>
            <a:pPr algn="ctr"/>
            <a:r>
              <a:rPr lang="en-US" dirty="0">
                <a:latin typeface="SlatePro"/>
              </a:rPr>
              <a:t>			Did you properly withdraw?</a:t>
            </a:r>
          </a:p>
          <a:p>
            <a:pPr algn="ctr"/>
            <a:r>
              <a:rPr lang="en-US" dirty="0">
                <a:latin typeface="SlatePro"/>
              </a:rPr>
              <a:t>			Did you get it in writing?</a:t>
            </a:r>
          </a:p>
          <a:p>
            <a:pPr algn="ctr"/>
            <a:r>
              <a:rPr lang="en-US" dirty="0">
                <a:latin typeface="SlatePro"/>
              </a:rPr>
              <a:t>			Do you have a copy of the withdrawal slip?</a:t>
            </a:r>
          </a:p>
          <a:p>
            <a:pPr algn="ctr"/>
            <a:r>
              <a:rPr lang="en-US" dirty="0">
                <a:latin typeface="SlatePro"/>
              </a:rPr>
              <a:t>	</a:t>
            </a:r>
          </a:p>
          <a:p>
            <a:pPr algn="ctr"/>
            <a:r>
              <a:rPr lang="en-US" dirty="0">
                <a:latin typeface="SlatePro"/>
              </a:rPr>
              <a:t>			</a:t>
            </a:r>
            <a:r>
              <a:rPr lang="en-US" sz="2000"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7" y="3706729"/>
            <a:ext cx="2159705" cy="3001036"/>
          </a:xfrm>
          <a:prstGeom prst="rect">
            <a:avLst/>
          </a:prstGeom>
        </p:spPr>
      </p:pic>
    </p:spTree>
    <p:extLst>
      <p:ext uri="{BB962C8B-B14F-4D97-AF65-F5344CB8AC3E}">
        <p14:creationId xmlns:p14="http://schemas.microsoft.com/office/powerpoint/2010/main" val="75891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astman koda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8136" y="1468876"/>
            <a:ext cx="7179013" cy="49804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0587" y="466928"/>
            <a:ext cx="7568119" cy="1077218"/>
          </a:xfrm>
          <a:prstGeom prst="rect">
            <a:avLst/>
          </a:prstGeom>
          <a:noFill/>
        </p:spPr>
        <p:txBody>
          <a:bodyPr wrap="square" rtlCol="0">
            <a:spAutoFit/>
          </a:bodyPr>
          <a:lstStyle/>
          <a:p>
            <a:pPr algn="ctr"/>
            <a:r>
              <a:rPr lang="en-US" sz="3200" dirty="0"/>
              <a:t>Encourage creative thinking-never stop innovating!</a:t>
            </a:r>
          </a:p>
        </p:txBody>
      </p:sp>
    </p:spTree>
    <p:extLst>
      <p:ext uri="{BB962C8B-B14F-4D97-AF65-F5344CB8AC3E}">
        <p14:creationId xmlns:p14="http://schemas.microsoft.com/office/powerpoint/2010/main" val="1318011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139" b="9369"/>
          <a:stretch/>
        </p:blipFill>
        <p:spPr>
          <a:xfrm>
            <a:off x="430127" y="221381"/>
            <a:ext cx="8290361" cy="62084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73875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3374" y="671518"/>
            <a:ext cx="8310294" cy="3477875"/>
          </a:xfrm>
          <a:prstGeom prst="rect">
            <a:avLst/>
          </a:prstGeom>
        </p:spPr>
        <p:txBody>
          <a:bodyPr wrap="square">
            <a:spAutoFit/>
          </a:bodyPr>
          <a:lstStyle/>
          <a:p>
            <a:pPr algn="ctr"/>
            <a:r>
              <a:rPr lang="en-US" sz="2000" dirty="0">
                <a:latin typeface="SlatePro"/>
                <a:ea typeface="Calibri" panose="020F0502020204030204" pitchFamily="34" charset="0"/>
                <a:cs typeface="Times New Roman" panose="02020603050405020304" pitchFamily="18" charset="0"/>
              </a:rPr>
              <a:t> </a:t>
            </a:r>
          </a:p>
          <a:p>
            <a:pPr marR="0" lvl="0" algn="ctr">
              <a:spcBef>
                <a:spcPts val="0"/>
              </a:spcBef>
              <a:spcAft>
                <a:spcPts val="0"/>
              </a:spcAft>
              <a:tabLst>
                <a:tab pos="457200" algn="l"/>
              </a:tabLst>
            </a:pPr>
            <a:r>
              <a:rPr lang="en-US" sz="2000" dirty="0">
                <a:latin typeface="SlatePro"/>
                <a:ea typeface="Calibri" panose="020F0502020204030204" pitchFamily="34" charset="0"/>
                <a:cs typeface="Times New Roman" panose="02020603050405020304" pitchFamily="18" charset="0"/>
              </a:rPr>
              <a:t>This presentation </a:t>
            </a:r>
            <a:r>
              <a:rPr lang="en-US" sz="2000" b="1" u="sng" dirty="0">
                <a:latin typeface="SlatePro"/>
                <a:ea typeface="Calibri" panose="020F0502020204030204" pitchFamily="34" charset="0"/>
                <a:cs typeface="Times New Roman" panose="02020603050405020304" pitchFamily="18" charset="0"/>
              </a:rPr>
              <a:t>does not </a:t>
            </a:r>
            <a:r>
              <a:rPr lang="en-US" sz="2000" dirty="0">
                <a:latin typeface="SlatePro"/>
                <a:ea typeface="Calibri" panose="020F0502020204030204" pitchFamily="34" charset="0"/>
                <a:cs typeface="Times New Roman" panose="02020603050405020304" pitchFamily="18" charset="0"/>
              </a:rPr>
              <a:t>constitute legal advice. Prior to any legal or compliance changes within your organization, please consult your legal counsel.  </a:t>
            </a:r>
          </a:p>
          <a:p>
            <a:pPr marR="0" lvl="0" algn="ctr">
              <a:spcBef>
                <a:spcPts val="0"/>
              </a:spcBef>
              <a:spcAft>
                <a:spcPts val="0"/>
              </a:spcAft>
              <a:tabLst>
                <a:tab pos="457200" algn="l"/>
              </a:tabLst>
            </a:pPr>
            <a:endParaRPr lang="en-US" sz="2000" dirty="0">
              <a:latin typeface="SlatePro"/>
              <a:ea typeface="Calibri" panose="020F0502020204030204" pitchFamily="34" charset="0"/>
              <a:cs typeface="Times New Roman" panose="02020603050405020304" pitchFamily="18" charset="0"/>
            </a:endParaRPr>
          </a:p>
          <a:p>
            <a:pPr marR="0" lvl="0" algn="ctr">
              <a:spcBef>
                <a:spcPts val="0"/>
              </a:spcBef>
              <a:spcAft>
                <a:spcPts val="0"/>
              </a:spcAft>
              <a:tabLst>
                <a:tab pos="457200" algn="l"/>
              </a:tabLst>
            </a:pPr>
            <a:endParaRPr lang="en-US" sz="2000" dirty="0">
              <a:latin typeface="SlatePro"/>
              <a:ea typeface="Calibri" panose="020F0502020204030204" pitchFamily="34" charset="0"/>
              <a:cs typeface="Times New Roman" panose="02020603050405020304" pitchFamily="18" charset="0"/>
            </a:endParaRPr>
          </a:p>
          <a:p>
            <a:pPr marR="0" lvl="0" algn="ctr">
              <a:spcBef>
                <a:spcPts val="0"/>
              </a:spcBef>
              <a:spcAft>
                <a:spcPts val="0"/>
              </a:spcAft>
              <a:tabLst>
                <a:tab pos="457200" algn="l"/>
              </a:tabLst>
            </a:pPr>
            <a:r>
              <a:rPr lang="en-US" sz="2000" dirty="0">
                <a:latin typeface="SlatePro"/>
                <a:ea typeface="Calibri" panose="020F0502020204030204" pitchFamily="34" charset="0"/>
                <a:cs typeface="Times New Roman" panose="02020603050405020304" pitchFamily="18" charset="0"/>
              </a:rPr>
              <a:t>Finally, although we believe the information in this presentation is accurate as of this date, the statutes, regulatory guidance and case law in this area is ever changing.  </a:t>
            </a:r>
          </a:p>
          <a:p>
            <a:pPr marR="0" lvl="0" algn="ctr">
              <a:spcBef>
                <a:spcPts val="0"/>
              </a:spcBef>
              <a:spcAft>
                <a:spcPts val="0"/>
              </a:spcAft>
              <a:tabLst>
                <a:tab pos="457200" algn="l"/>
              </a:tabLst>
            </a:pPr>
            <a:endParaRPr lang="en-US" sz="2000" dirty="0">
              <a:latin typeface="SlatePro"/>
              <a:ea typeface="Calibri" panose="020F0502020204030204" pitchFamily="34" charset="0"/>
              <a:cs typeface="Times New Roman" panose="02020603050405020304" pitchFamily="18" charset="0"/>
            </a:endParaRPr>
          </a:p>
          <a:p>
            <a:pPr marR="0" lvl="0" algn="ctr">
              <a:spcBef>
                <a:spcPts val="0"/>
              </a:spcBef>
              <a:spcAft>
                <a:spcPts val="0"/>
              </a:spcAft>
              <a:tabLst>
                <a:tab pos="457200" algn="l"/>
              </a:tabLst>
            </a:pPr>
            <a:r>
              <a:rPr lang="en-US" sz="2000" dirty="0">
                <a:latin typeface="SlatePro"/>
                <a:ea typeface="Calibri" panose="020F0502020204030204" pitchFamily="34" charset="0"/>
                <a:cs typeface="Times New Roman" panose="02020603050405020304" pitchFamily="18" charset="0"/>
              </a:rPr>
              <a:t>Please continue to monitor for changes. </a:t>
            </a:r>
            <a:endParaRPr lang="en-US" sz="2000" dirty="0">
              <a:effectLst/>
              <a:latin typeface="SlatePr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61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Clipping"/>
          <p:cNvPicPr>
            <a:picLocks noChangeAspect="1"/>
          </p:cNvPicPr>
          <p:nvPr/>
        </p:nvPicPr>
        <p:blipFill rotWithShape="1">
          <a:blip r:embed="rId2">
            <a:extLst>
              <a:ext uri="{28A0092B-C50C-407E-A947-70E740481C1C}">
                <a14:useLocalDpi xmlns:a14="http://schemas.microsoft.com/office/drawing/2010/main" val="0"/>
              </a:ext>
            </a:extLst>
          </a:blip>
          <a:srcRect b="70071"/>
          <a:stretch/>
        </p:blipFill>
        <p:spPr>
          <a:xfrm>
            <a:off x="0" y="6211405"/>
            <a:ext cx="9144000" cy="487959"/>
          </a:xfrm>
          <a:prstGeom prst="rect">
            <a:avLst/>
          </a:prstGeom>
        </p:spPr>
      </p:pic>
      <p:sp>
        <p:nvSpPr>
          <p:cNvPr id="11" name="TextBox 10"/>
          <p:cNvSpPr txBox="1"/>
          <p:nvPr/>
        </p:nvSpPr>
        <p:spPr>
          <a:xfrm>
            <a:off x="0" y="6699364"/>
            <a:ext cx="9144000" cy="153888"/>
          </a:xfrm>
          <a:prstGeom prst="rect">
            <a:avLst/>
          </a:prstGeom>
          <a:solidFill>
            <a:schemeClr val="tx1"/>
          </a:solidFill>
        </p:spPr>
        <p:txBody>
          <a:bodyPr wrap="square" rtlCol="0">
            <a:spAutoFit/>
          </a:bodyPr>
          <a:lstStyle/>
          <a:p>
            <a:r>
              <a:rPr lang="en-US" sz="400" b="1" dirty="0">
                <a:solidFill>
                  <a:schemeClr val="accent3"/>
                </a:solidFill>
                <a:latin typeface="SlatePro"/>
              </a:rPr>
              <a:t>Confidential and Proprietary information ©2017 General Revenue Corporation</a:t>
            </a:r>
          </a:p>
        </p:txBody>
      </p:sp>
      <p:sp>
        <p:nvSpPr>
          <p:cNvPr id="14" name="TextBox 13"/>
          <p:cNvSpPr txBox="1"/>
          <p:nvPr/>
        </p:nvSpPr>
        <p:spPr>
          <a:xfrm>
            <a:off x="414067" y="1846054"/>
            <a:ext cx="6840747" cy="1938992"/>
          </a:xfrm>
          <a:prstGeom prst="rect">
            <a:avLst/>
          </a:prstGeom>
          <a:noFill/>
        </p:spPr>
        <p:txBody>
          <a:bodyPr wrap="square" rtlCol="0">
            <a:spAutoFit/>
          </a:bodyPr>
          <a:lstStyle/>
          <a:p>
            <a:r>
              <a:rPr lang="en-US" sz="4000" b="1" dirty="0">
                <a:latin typeface="SlatePro"/>
              </a:rPr>
              <a:t>Part I: Non Federal </a:t>
            </a:r>
          </a:p>
          <a:p>
            <a:r>
              <a:rPr lang="en-US" sz="4000" b="1" dirty="0">
                <a:latin typeface="SlatePro"/>
              </a:rPr>
              <a:t>Master Promissory </a:t>
            </a:r>
          </a:p>
          <a:p>
            <a:r>
              <a:rPr lang="en-US" sz="4000" b="1" dirty="0">
                <a:latin typeface="SlatePro"/>
              </a:rPr>
              <a:t>Notes for AR</a:t>
            </a:r>
            <a:endParaRPr lang="en-US" sz="3200" b="1" dirty="0">
              <a:latin typeface="SlatePro"/>
            </a:endParaRPr>
          </a:p>
        </p:txBody>
      </p:sp>
      <p:sp>
        <p:nvSpPr>
          <p:cNvPr id="22" name="TextBox 21"/>
          <p:cNvSpPr txBox="1"/>
          <p:nvPr/>
        </p:nvSpPr>
        <p:spPr>
          <a:xfrm>
            <a:off x="0" y="0"/>
            <a:ext cx="9144000" cy="107722"/>
          </a:xfrm>
          <a:prstGeom prst="rect">
            <a:avLst/>
          </a:prstGeom>
          <a:solidFill>
            <a:schemeClr val="tx1"/>
          </a:solidFill>
        </p:spPr>
        <p:txBody>
          <a:bodyPr wrap="square" rtlCol="0">
            <a:spAutoFit/>
          </a:bodyPr>
          <a:lstStyle/>
          <a:p>
            <a:pPr algn="ctr"/>
            <a:endParaRPr lang="en-US" sz="100" b="1" dirty="0">
              <a:solidFill>
                <a:schemeClr val="bg1"/>
              </a:solidFill>
              <a:latin typeface="SlatePro"/>
            </a:endParaRPr>
          </a:p>
        </p:txBody>
      </p:sp>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300" y="223625"/>
            <a:ext cx="3003250" cy="818500"/>
          </a:xfrm>
          <a:prstGeom prst="rect">
            <a:avLst/>
          </a:prstGeom>
        </p:spPr>
      </p:pic>
    </p:spTree>
    <p:extLst>
      <p:ext uri="{BB962C8B-B14F-4D97-AF65-F5344CB8AC3E}">
        <p14:creationId xmlns:p14="http://schemas.microsoft.com/office/powerpoint/2010/main" val="299202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646331"/>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Dr. Seuss says:</a:t>
            </a:r>
            <a:endParaRPr lang="en-US" sz="2400" b="1" dirty="0">
              <a:latin typeface="SlatePro"/>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3374" y="1344766"/>
            <a:ext cx="8592511" cy="4565145"/>
          </a:xfrm>
          <a:prstGeom prst="rect">
            <a:avLst/>
          </a:prstGeom>
        </p:spPr>
      </p:pic>
    </p:spTree>
    <p:extLst>
      <p:ext uri="{BB962C8B-B14F-4D97-AF65-F5344CB8AC3E}">
        <p14:creationId xmlns:p14="http://schemas.microsoft.com/office/powerpoint/2010/main" val="129064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646331"/>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The Government’s Response - </a:t>
            </a:r>
            <a:r>
              <a:rPr lang="en-US" sz="3600" b="1" dirty="0" err="1">
                <a:latin typeface="SlatePro"/>
                <a:ea typeface="Calibri" panose="020F0502020204030204" pitchFamily="34" charset="0"/>
                <a:cs typeface="Times New Roman" panose="02020603050405020304" pitchFamily="18" charset="0"/>
              </a:rPr>
              <a:t>CFPB</a:t>
            </a:r>
            <a:endParaRPr lang="en-US" sz="2400" b="1" dirty="0">
              <a:latin typeface="SlatePro"/>
              <a:ea typeface="Calibri" panose="020F0502020204030204" pitchFamily="34" charset="0"/>
              <a:cs typeface="Times New Roman" panose="02020603050405020304" pitchFamily="18" charset="0"/>
            </a:endParaRPr>
          </a:p>
        </p:txBody>
      </p:sp>
      <p:sp>
        <p:nvSpPr>
          <p:cNvPr id="3" name="Rectangle 2"/>
          <p:cNvSpPr/>
          <p:nvPr/>
        </p:nvSpPr>
        <p:spPr>
          <a:xfrm>
            <a:off x="248190" y="1153430"/>
            <a:ext cx="8600534" cy="4031873"/>
          </a:xfrm>
          <a:prstGeom prst="rect">
            <a:avLst/>
          </a:prstGeom>
        </p:spPr>
        <p:txBody>
          <a:bodyPr wrap="square">
            <a:spAutoFit/>
          </a:bodyPr>
          <a:lstStyle/>
          <a:p>
            <a:pPr marL="396875" lvl="1" indent="-222250">
              <a:lnSpc>
                <a:spcPct val="120000"/>
              </a:lnSpc>
              <a:spcAft>
                <a:spcPts val="1200"/>
              </a:spcAft>
              <a:buFont typeface="Arial" pitchFamily="34" charset="0"/>
              <a:buChar char="•"/>
            </a:pPr>
            <a:r>
              <a:rPr lang="en-US" sz="2000" dirty="0">
                <a:latin typeface="SlatePro"/>
              </a:rPr>
              <a:t>Created by the Dodd-Frank Wall Street Reform and Consumer Protection Act of 2010 in response to the recession of 2008.</a:t>
            </a:r>
          </a:p>
          <a:p>
            <a:pPr marL="396875" lvl="1" indent="-222250">
              <a:lnSpc>
                <a:spcPct val="120000"/>
              </a:lnSpc>
              <a:spcAft>
                <a:spcPts val="1200"/>
              </a:spcAft>
              <a:buFont typeface="Arial" pitchFamily="34" charset="0"/>
              <a:buChar char="•"/>
            </a:pPr>
            <a:r>
              <a:rPr lang="en-US" sz="2000" dirty="0">
                <a:latin typeface="SlatePro"/>
              </a:rPr>
              <a:t>Formally began operations in 2011.</a:t>
            </a:r>
          </a:p>
          <a:p>
            <a:pPr marL="396875" lvl="1" indent="-222250">
              <a:lnSpc>
                <a:spcPct val="120000"/>
              </a:lnSpc>
              <a:spcAft>
                <a:spcPts val="1200"/>
              </a:spcAft>
              <a:buFont typeface="Arial" pitchFamily="34" charset="0"/>
              <a:buChar char="•"/>
            </a:pPr>
            <a:r>
              <a:rPr lang="en-US" sz="2000" dirty="0">
                <a:latin typeface="SlatePro"/>
              </a:rPr>
              <a:t>Works with other regulators, including State Attorney Generals and financial regulators, targeting </a:t>
            </a:r>
            <a:r>
              <a:rPr lang="en-US" sz="2000" dirty="0" err="1">
                <a:latin typeface="SlatePro"/>
              </a:rPr>
              <a:t>UDAAP</a:t>
            </a:r>
            <a:r>
              <a:rPr lang="en-US" sz="2000" dirty="0">
                <a:latin typeface="SlatePro"/>
              </a:rPr>
              <a:t> and other violations.</a:t>
            </a:r>
          </a:p>
          <a:p>
            <a:pPr marL="396875" lvl="1" indent="-222250">
              <a:lnSpc>
                <a:spcPct val="120000"/>
              </a:lnSpc>
              <a:spcAft>
                <a:spcPts val="1200"/>
              </a:spcAft>
              <a:buFont typeface="Arial" pitchFamily="34" charset="0"/>
              <a:buChar char="•"/>
            </a:pPr>
            <a:r>
              <a:rPr lang="en-US" sz="2000" dirty="0">
                <a:latin typeface="SlatePro"/>
              </a:rPr>
              <a:t>Has announced that it will focus on, among other topics, student lending and debt collection.</a:t>
            </a:r>
          </a:p>
          <a:p>
            <a:pPr marL="396875" lvl="1" indent="-222250">
              <a:lnSpc>
                <a:spcPct val="120000"/>
              </a:lnSpc>
              <a:spcAft>
                <a:spcPts val="1200"/>
              </a:spcAft>
              <a:buFont typeface="Arial" pitchFamily="34" charset="0"/>
              <a:buChar char="•"/>
            </a:pPr>
            <a:r>
              <a:rPr lang="en-US" sz="2000" dirty="0">
                <a:latin typeface="SlatePro"/>
              </a:rPr>
              <a:t>All creditors and debt collectors should also be conscious of litigation risk associated with asset recovery. </a:t>
            </a:r>
            <a:endParaRPr lang="en-US" dirty="0">
              <a:latin typeface="SlatePro"/>
            </a:endParaRPr>
          </a:p>
        </p:txBody>
      </p:sp>
    </p:spTree>
    <p:extLst>
      <p:ext uri="{BB962C8B-B14F-4D97-AF65-F5344CB8AC3E}">
        <p14:creationId xmlns:p14="http://schemas.microsoft.com/office/powerpoint/2010/main" val="145152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190" y="358742"/>
            <a:ext cx="8310294" cy="646331"/>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Types of Debt </a:t>
            </a:r>
            <a:r>
              <a:rPr lang="en-US" sz="2400" b="1" dirty="0">
                <a:latin typeface="SlatePro"/>
                <a:ea typeface="Calibri" panose="020F0502020204030204" pitchFamily="34" charset="0"/>
                <a:cs typeface="Times New Roman" panose="02020603050405020304" pitchFamily="18" charset="0"/>
              </a:rPr>
              <a:t> </a:t>
            </a:r>
          </a:p>
        </p:txBody>
      </p:sp>
      <p:sp>
        <p:nvSpPr>
          <p:cNvPr id="3" name="Rectangle 2"/>
          <p:cNvSpPr/>
          <p:nvPr/>
        </p:nvSpPr>
        <p:spPr>
          <a:xfrm>
            <a:off x="333374" y="1122652"/>
            <a:ext cx="8600534" cy="4093428"/>
          </a:xfrm>
          <a:prstGeom prst="rect">
            <a:avLst/>
          </a:prstGeom>
        </p:spPr>
        <p:txBody>
          <a:bodyPr wrap="square">
            <a:spAutoFit/>
          </a:bodyPr>
          <a:lstStyle/>
          <a:p>
            <a:r>
              <a:rPr lang="en-US" sz="2000" b="1" dirty="0">
                <a:latin typeface="SlatePro"/>
              </a:rPr>
              <a:t>Perkins Loans:</a:t>
            </a:r>
          </a:p>
          <a:p>
            <a:pPr marL="233363" indent="-233363">
              <a:buFont typeface="Arial" panose="020B0604020202020204" pitchFamily="34" charset="0"/>
              <a:buChar char="•"/>
            </a:pPr>
            <a:r>
              <a:rPr lang="en-US" sz="2000" dirty="0">
                <a:latin typeface="SlatePro"/>
              </a:rPr>
              <a:t>Federal Loan Program</a:t>
            </a:r>
          </a:p>
          <a:p>
            <a:pPr marL="233363" indent="-233363">
              <a:buFont typeface="Arial" panose="020B0604020202020204" pitchFamily="34" charset="0"/>
              <a:buChar char="•"/>
            </a:pPr>
            <a:r>
              <a:rPr lang="en-US" sz="2000" dirty="0">
                <a:latin typeface="SlatePro"/>
              </a:rPr>
              <a:t>Regulated by federal regulations and guidelines</a:t>
            </a:r>
          </a:p>
          <a:p>
            <a:pPr marL="233363" indent="-233363">
              <a:buFont typeface="Arial" panose="020B0604020202020204" pitchFamily="34" charset="0"/>
              <a:buChar char="•"/>
            </a:pPr>
            <a:r>
              <a:rPr lang="en-US" sz="2000" dirty="0">
                <a:latin typeface="SlatePro"/>
              </a:rPr>
              <a:t>Master Promissory Note</a:t>
            </a:r>
          </a:p>
          <a:p>
            <a:endParaRPr lang="en-US" sz="2000" dirty="0">
              <a:latin typeface="SlatePro"/>
            </a:endParaRPr>
          </a:p>
          <a:p>
            <a:r>
              <a:rPr lang="en-US" sz="2000" b="1" dirty="0">
                <a:latin typeface="SlatePro"/>
              </a:rPr>
              <a:t>Types of Debt Subject to State Collection Cost Restrictions:</a:t>
            </a:r>
          </a:p>
          <a:p>
            <a:pPr marL="233363" indent="-233363">
              <a:buFont typeface="Arial" panose="020B0604020202020204" pitchFamily="34" charset="0"/>
              <a:buChar char="•"/>
              <a:tabLst>
                <a:tab pos="233363" algn="l"/>
              </a:tabLst>
            </a:pPr>
            <a:r>
              <a:rPr lang="en-US" sz="2000" dirty="0">
                <a:latin typeface="SlatePro"/>
              </a:rPr>
              <a:t>Any type of Accounts Receivable debt, including;</a:t>
            </a:r>
          </a:p>
          <a:p>
            <a:pPr marL="800100" lvl="1" indent="-342900">
              <a:buFont typeface="Calibri" panose="020F0502020204030204" pitchFamily="34" charset="0"/>
              <a:buChar char="–"/>
            </a:pPr>
            <a:r>
              <a:rPr lang="en-US" sz="2000" dirty="0">
                <a:latin typeface="SlatePro"/>
              </a:rPr>
              <a:t>Tuition loan extended directly to student</a:t>
            </a:r>
          </a:p>
          <a:p>
            <a:pPr marL="800100" lvl="1" indent="-342900">
              <a:buFont typeface="Calibri" panose="020F0502020204030204" pitchFamily="34" charset="0"/>
              <a:buChar char="–"/>
            </a:pPr>
            <a:r>
              <a:rPr lang="en-US" sz="2000" dirty="0">
                <a:latin typeface="SlatePro"/>
              </a:rPr>
              <a:t>Any extension of credit directly to student</a:t>
            </a:r>
          </a:p>
          <a:p>
            <a:pPr marL="800100" lvl="1" indent="-342900">
              <a:buFont typeface="Calibri" panose="020F0502020204030204" pitchFamily="34" charset="0"/>
              <a:buChar char="–"/>
            </a:pPr>
            <a:r>
              <a:rPr lang="en-US" sz="2000" dirty="0">
                <a:latin typeface="SlatePro"/>
              </a:rPr>
              <a:t>Student Receivables such as Library Fines, Parking and Cafeteria fees, etc.</a:t>
            </a:r>
          </a:p>
          <a:p>
            <a:pPr marL="800100" lvl="1" indent="-342900">
              <a:buFont typeface="Calibri" panose="020F0502020204030204" pitchFamily="34" charset="0"/>
              <a:buChar char="–"/>
            </a:pPr>
            <a:r>
              <a:rPr lang="en-US" sz="2000" dirty="0">
                <a:latin typeface="SlatePro"/>
              </a:rPr>
              <a:t>DOES NOT include federally guaranteed student loans, which are regulated by other federal guidelines (</a:t>
            </a:r>
            <a:r>
              <a:rPr lang="en-US" sz="2000" dirty="0">
                <a:latin typeface="SlatePro"/>
                <a:hlinkClick r:id="rId3"/>
              </a:rPr>
              <a:t>34 CFR 682.410</a:t>
            </a:r>
            <a:r>
              <a:rPr lang="en-US" sz="2000" dirty="0">
                <a:latin typeface="SlatePro"/>
              </a:rPr>
              <a:t>)</a:t>
            </a:r>
          </a:p>
        </p:txBody>
      </p:sp>
    </p:spTree>
    <p:extLst>
      <p:ext uri="{BB962C8B-B14F-4D97-AF65-F5344CB8AC3E}">
        <p14:creationId xmlns:p14="http://schemas.microsoft.com/office/powerpoint/2010/main" val="341912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593" t="3542" b="1522"/>
          <a:stretch/>
        </p:blipFill>
        <p:spPr>
          <a:xfrm>
            <a:off x="8134351" y="5938683"/>
            <a:ext cx="933450" cy="776442"/>
          </a:xfrm>
          <a:prstGeom prst="rect">
            <a:avLst/>
          </a:prstGeom>
        </p:spPr>
      </p:pic>
      <p:sp>
        <p:nvSpPr>
          <p:cNvPr id="6" name="Rectangle 5"/>
          <p:cNvSpPr/>
          <p:nvPr/>
        </p:nvSpPr>
        <p:spPr>
          <a:xfrm>
            <a:off x="333374" y="303967"/>
            <a:ext cx="8515350" cy="96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9498" y="377406"/>
            <a:ext cx="8310294" cy="646331"/>
          </a:xfrm>
          <a:prstGeom prst="rect">
            <a:avLst/>
          </a:prstGeom>
        </p:spPr>
        <p:txBody>
          <a:bodyPr wrap="square">
            <a:spAutoFit/>
          </a:bodyPr>
          <a:lstStyle/>
          <a:p>
            <a:r>
              <a:rPr lang="en-US" sz="3600" b="1" dirty="0">
                <a:latin typeface="SlatePro"/>
                <a:ea typeface="Calibri" panose="020F0502020204030204" pitchFamily="34" charset="0"/>
                <a:cs typeface="Times New Roman" panose="02020603050405020304" pitchFamily="18" charset="0"/>
              </a:rPr>
              <a:t>Need for Written Agreement-</a:t>
            </a:r>
            <a:r>
              <a:rPr lang="en-US" sz="3600" b="1" dirty="0" err="1">
                <a:latin typeface="SlatePro"/>
                <a:ea typeface="Calibri" panose="020F0502020204030204" pitchFamily="34" charset="0"/>
                <a:cs typeface="Times New Roman" panose="02020603050405020304" pitchFamily="18" charset="0"/>
              </a:rPr>
              <a:t>FDCPA</a:t>
            </a:r>
            <a:endParaRPr lang="en-US" sz="2400" b="1" dirty="0">
              <a:latin typeface="SlatePro"/>
              <a:ea typeface="Calibri" panose="020F0502020204030204" pitchFamily="34" charset="0"/>
              <a:cs typeface="Times New Roman" panose="02020603050405020304" pitchFamily="18" charset="0"/>
            </a:endParaRPr>
          </a:p>
        </p:txBody>
      </p:sp>
      <p:sp>
        <p:nvSpPr>
          <p:cNvPr id="4" name="Rectangle 3"/>
          <p:cNvSpPr/>
          <p:nvPr/>
        </p:nvSpPr>
        <p:spPr>
          <a:xfrm>
            <a:off x="1837426" y="1949570"/>
            <a:ext cx="5253487" cy="2246769"/>
          </a:xfrm>
          <a:prstGeom prst="rect">
            <a:avLst/>
          </a:prstGeom>
          <a:ln>
            <a:solidFill>
              <a:schemeClr val="tx1"/>
            </a:solidFill>
            <a:prstDash val="dashDot"/>
          </a:ln>
        </p:spPr>
        <p:txBody>
          <a:bodyPr wrap="square">
            <a:spAutoFit/>
          </a:bodyPr>
          <a:lstStyle/>
          <a:p>
            <a:pPr algn="ctr">
              <a:spcAft>
                <a:spcPts val="1200"/>
              </a:spcAft>
              <a:buSzPct val="100000"/>
            </a:pPr>
            <a:r>
              <a:rPr lang="en-US" sz="2800" b="1" dirty="0" err="1">
                <a:latin typeface="SlatePro"/>
              </a:rPr>
              <a:t>FDCPA</a:t>
            </a:r>
            <a:r>
              <a:rPr lang="en-US" sz="2800" b="1" dirty="0">
                <a:latin typeface="SlatePro"/>
              </a:rPr>
              <a:t> - it is a violation to collect any amount that is not “expressly authorized by the agreement creating the debt or permitted by law.” </a:t>
            </a:r>
          </a:p>
        </p:txBody>
      </p:sp>
    </p:spTree>
    <p:extLst>
      <p:ext uri="{BB962C8B-B14F-4D97-AF65-F5344CB8AC3E}">
        <p14:creationId xmlns:p14="http://schemas.microsoft.com/office/powerpoint/2010/main" val="2691787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12398</TotalTime>
  <Words>2233</Words>
  <Application>Microsoft Office PowerPoint</Application>
  <PresentationFormat>On-screen Show (4:3)</PresentationFormat>
  <Paragraphs>255</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SlatePro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Responsibility Agreement</vt:lpstr>
      <vt:lpstr>Best Practices for Financial Responsibility Agreements </vt:lpstr>
      <vt:lpstr>Collection costs</vt:lpstr>
      <vt:lpstr>PowerPoint Presentation</vt:lpstr>
      <vt:lpstr>PowerPoint Presentation</vt:lpstr>
      <vt:lpstr>PowerPoint Presentation</vt:lpstr>
      <vt:lpstr>PowerPoint Presentation</vt:lpstr>
      <vt:lpstr>PowerPoint Presentation</vt:lpstr>
      <vt:lpstr>PowerPoint Presentation</vt:lpstr>
      <vt:lpstr>California law</vt:lpstr>
      <vt:lpstr>Legal precedence</vt:lpstr>
      <vt:lpstr>PowerPoint Presentation</vt:lpstr>
      <vt:lpstr>What is UDAAP?</vt:lpstr>
      <vt:lpstr>Unfair</vt:lpstr>
      <vt:lpstr>Deceptive</vt:lpstr>
      <vt:lpstr>Abusive</vt:lpstr>
      <vt:lpstr>PowerPoint Presentation</vt:lpstr>
      <vt:lpstr>Solving the skip tracing puzzle</vt:lpstr>
      <vt:lpstr>Properly Overcoming Objections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Moneta, Stephanie</dc:creator>
  <cp:lastModifiedBy>Windows User</cp:lastModifiedBy>
  <cp:revision>114</cp:revision>
  <dcterms:created xsi:type="dcterms:W3CDTF">2017-01-24T13:52:03Z</dcterms:created>
  <dcterms:modified xsi:type="dcterms:W3CDTF">2017-05-01T19:53:01Z</dcterms:modified>
</cp:coreProperties>
</file>