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016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368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769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58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547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729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5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8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5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8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7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1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4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terms/f/financial-literacy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Narrow" panose="020B0606020202030204" pitchFamily="34" charset="0"/>
              </a:rPr>
              <a:t>  Financial Literacy</a:t>
            </a:r>
            <a:r>
              <a:rPr lang="en-US" sz="4000" b="1" dirty="0">
                <a:latin typeface="Arial Narrow" panose="020B0606020202030204" pitchFamily="34" charset="0"/>
              </a:rPr>
              <a:t/>
            </a:r>
            <a:br>
              <a:rPr lang="en-US" sz="4000" b="1" dirty="0">
                <a:latin typeface="Arial Narrow" panose="020B0606020202030204" pitchFamily="34" charset="0"/>
              </a:rPr>
            </a:br>
            <a:r>
              <a:rPr lang="en-US" sz="4000" b="1" dirty="0">
                <a:latin typeface="Arial Narrow" panose="020B0606020202030204" pitchFamily="34" charset="0"/>
              </a:rPr>
              <a:t> </a:t>
            </a:r>
            <a:r>
              <a:rPr lang="en-US" sz="4000" b="1" dirty="0" smtClean="0">
                <a:latin typeface="Arial Narrow" panose="020B0606020202030204" pitchFamily="34" charset="0"/>
              </a:rPr>
              <a:t> Family </a:t>
            </a:r>
            <a:r>
              <a:rPr lang="en-US" sz="4000" b="1" dirty="0">
                <a:latin typeface="Arial Narrow" panose="020B0606020202030204" pitchFamily="34" charset="0"/>
              </a:rPr>
              <a:t>Feud Style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35741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Presented by: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Ruth Sharp, Caltech Bursar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&amp;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Rosemary Martinez-Kepford, ECMC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Narrow" panose="020B0606020202030204" pitchFamily="34" charset="0"/>
              </a:rPr>
              <a:t/>
            </a:r>
            <a:br>
              <a:rPr lang="en-US" sz="4000" b="1" dirty="0" smtClean="0">
                <a:latin typeface="Arial Narrow" panose="020B0606020202030204" pitchFamily="34" charset="0"/>
              </a:rPr>
            </a:br>
            <a:r>
              <a:rPr lang="en-US" sz="4000" b="1" dirty="0" smtClean="0">
                <a:latin typeface="Arial Narrow" panose="020B0606020202030204" pitchFamily="34" charset="0"/>
              </a:rPr>
              <a:t>What </a:t>
            </a:r>
            <a:r>
              <a:rPr lang="en-US" sz="4000" b="1" dirty="0">
                <a:latin typeface="Arial Narrow" panose="020B0606020202030204" pitchFamily="34" charset="0"/>
              </a:rPr>
              <a:t>is Financial Literacy (FL)?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203389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32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The </a:t>
            </a:r>
            <a:r>
              <a:rPr lang="en-US" sz="3200" dirty="0">
                <a:latin typeface="Arial Narrow" panose="020B0606020202030204" pitchFamily="34" charset="0"/>
              </a:rPr>
              <a:t>possession of knowledge and understanding of financial matters.</a:t>
            </a:r>
          </a:p>
          <a:p>
            <a:pPr marL="0" indent="0" algn="ctr">
              <a:buNone/>
            </a:pPr>
            <a:r>
              <a:rPr lang="en-US" sz="3200" dirty="0">
                <a:latin typeface="Arial Narrow" pitchFamily="34" charset="0"/>
                <a:hlinkClick r:id="rId2"/>
              </a:rPr>
              <a:t>www.investopedia.com/terms/f/financial-literacy.asp</a:t>
            </a:r>
            <a:endParaRPr lang="en-US" sz="3200" dirty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Educational FL Topics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53" y="1853248"/>
            <a:ext cx="8946541" cy="41954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Narrow" panose="020B0606020202030204" pitchFamily="34" charset="0"/>
              </a:rPr>
              <a:t>Loans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Narrow" panose="020B0606020202030204" pitchFamily="34" charset="0"/>
              </a:rPr>
              <a:t>Budgeting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Narrow" panose="020B0606020202030204" pitchFamily="34" charset="0"/>
              </a:rPr>
              <a:t>Other financial responsibilities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505595" cy="1935919"/>
          </a:xfrm>
        </p:spPr>
        <p:txBody>
          <a:bodyPr/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Loans:</a:t>
            </a:r>
            <a:r>
              <a:rPr lang="en-US" sz="4000" dirty="0">
                <a:latin typeface="Arial Narrow" panose="020B0606020202030204" pitchFamily="34" charset="0"/>
              </a:rPr>
              <a:t/>
            </a:r>
            <a:br>
              <a:rPr lang="en-US" sz="4000" dirty="0">
                <a:latin typeface="Arial Narrow" panose="020B0606020202030204" pitchFamily="34" charset="0"/>
              </a:rPr>
            </a:br>
            <a:r>
              <a:rPr lang="en-US" sz="4000" dirty="0">
                <a:latin typeface="Arial Narrow" panose="020B0606020202030204" pitchFamily="34" charset="0"/>
              </a:rPr>
              <a:t>Knowledge </a:t>
            </a:r>
            <a:r>
              <a:rPr lang="en-US" sz="4000" dirty="0" smtClean="0">
                <a:latin typeface="Arial Narrow" panose="020B0606020202030204" pitchFamily="34" charset="0"/>
              </a:rPr>
              <a:t>students </a:t>
            </a:r>
            <a:r>
              <a:rPr lang="en-US" sz="4000" dirty="0">
                <a:latin typeface="Arial Narrow" panose="020B0606020202030204" pitchFamily="34" charset="0"/>
              </a:rPr>
              <a:t>should have  before they enter repayment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509935"/>
            <a:ext cx="8964419" cy="37384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Know the grace period dates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Know the </a:t>
            </a:r>
            <a:r>
              <a:rPr lang="en-US" sz="2800" dirty="0" smtClean="0">
                <a:latin typeface="Arial Narrow" panose="020B0606020202030204" pitchFamily="34" charset="0"/>
              </a:rPr>
              <a:t>loan interest </a:t>
            </a:r>
            <a:r>
              <a:rPr lang="en-US" sz="2800" dirty="0">
                <a:latin typeface="Arial Narrow" panose="020B0606020202030204" pitchFamily="34" charset="0"/>
              </a:rPr>
              <a:t>rate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Knowledge of the loan servicer contact information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Knowledge of deferment options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68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77603" cy="2047886"/>
          </a:xfrm>
        </p:spPr>
        <p:txBody>
          <a:bodyPr/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Budgeting: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>
                <a:latin typeface="Arial Narrow" panose="020B0606020202030204" pitchFamily="34" charset="0"/>
              </a:rPr>
              <a:t>Concepts students should understand to be successful at budgeting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696547"/>
            <a:ext cx="8945757" cy="355185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Balance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of earnings vs. expenses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Understand </a:t>
            </a:r>
            <a:r>
              <a:rPr lang="en-US" sz="2800" dirty="0" smtClean="0">
                <a:latin typeface="Arial Narrow" panose="020B0606020202030204" pitchFamily="34" charset="0"/>
              </a:rPr>
              <a:t>how to manage the bottom line: surplus </a:t>
            </a:r>
            <a:r>
              <a:rPr lang="en-US" sz="2800" dirty="0">
                <a:latin typeface="Arial Narrow" panose="020B0606020202030204" pitchFamily="34" charset="0"/>
              </a:rPr>
              <a:t>or deficit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Savings and </a:t>
            </a:r>
            <a:r>
              <a:rPr lang="en-US" sz="2800" dirty="0" smtClean="0">
                <a:latin typeface="Arial Narrow" panose="020B0606020202030204" pitchFamily="34" charset="0"/>
              </a:rPr>
              <a:t>investing, </a:t>
            </a:r>
            <a:r>
              <a:rPr lang="en-US" sz="2800" dirty="0">
                <a:latin typeface="Arial Narrow" panose="020B0606020202030204" pitchFamily="34" charset="0"/>
              </a:rPr>
              <a:t>ratios and techniques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Understand options or tools for managing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 Narrow" panose="020B0606020202030204" pitchFamily="34" charset="0"/>
              </a:rPr>
              <a:t>Other </a:t>
            </a:r>
            <a:r>
              <a:rPr lang="en-US" sz="4000" dirty="0" smtClean="0">
                <a:latin typeface="Arial Narrow" panose="020B0606020202030204" pitchFamily="34" charset="0"/>
              </a:rPr>
              <a:t>FL Concepts to Introduce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How to read the student account statement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Understanding </a:t>
            </a:r>
            <a:r>
              <a:rPr lang="en-US" sz="2800" dirty="0">
                <a:latin typeface="Arial Narrow" panose="020B0606020202030204" pitchFamily="34" charset="0"/>
              </a:rPr>
              <a:t>the process of bill payment and the consequences of late payment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D</a:t>
            </a:r>
            <a:r>
              <a:rPr lang="en-US" sz="2800" dirty="0" smtClean="0">
                <a:latin typeface="Arial Narrow" panose="020B0606020202030204" pitchFamily="34" charset="0"/>
              </a:rPr>
              <a:t>ebt </a:t>
            </a:r>
            <a:r>
              <a:rPr lang="en-US" sz="2800" dirty="0">
                <a:latin typeface="Arial Narrow" panose="020B0606020202030204" pitchFamily="34" charset="0"/>
              </a:rPr>
              <a:t>management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What to do to guard against identity theft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74" y="443768"/>
            <a:ext cx="9404723" cy="1400530"/>
          </a:xfrm>
        </p:spPr>
        <p:txBody>
          <a:bodyPr/>
          <a:lstStyle/>
          <a:p>
            <a:r>
              <a:rPr lang="en-US" sz="4000" dirty="0">
                <a:latin typeface="Arial Narrow" panose="020B0606020202030204" pitchFamily="34" charset="0"/>
              </a:rPr>
              <a:t>Different </a:t>
            </a:r>
            <a:r>
              <a:rPr lang="en-US" sz="4000" dirty="0" smtClean="0">
                <a:latin typeface="Arial Narrow" panose="020B0606020202030204" pitchFamily="34" charset="0"/>
              </a:rPr>
              <a:t>Approaches </a:t>
            </a:r>
            <a:r>
              <a:rPr lang="en-US" sz="4000" dirty="0">
                <a:latin typeface="Arial Narrow" panose="020B0606020202030204" pitchFamily="34" charset="0"/>
              </a:rPr>
              <a:t>for </a:t>
            </a:r>
            <a:r>
              <a:rPr lang="en-US" sz="4000" dirty="0" smtClean="0">
                <a:latin typeface="Arial Narrow" panose="020B0606020202030204" pitchFamily="34" charset="0"/>
              </a:rPr>
              <a:t>Delivering FL Education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208" y="1844298"/>
            <a:ext cx="3417376" cy="5004752"/>
          </a:xfrm>
        </p:spPr>
        <p:txBody>
          <a:bodyPr>
            <a:noAutofit/>
          </a:bodyPr>
          <a:lstStyle/>
          <a:p>
            <a:endParaRPr lang="en-US" sz="14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Interactive </a:t>
            </a:r>
            <a:r>
              <a:rPr lang="en-US" sz="2800" dirty="0">
                <a:latin typeface="Arial Narrow" panose="020B0606020202030204" pitchFamily="34" charset="0"/>
              </a:rPr>
              <a:t>webinars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Articles or blog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Video’s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Games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9774" y="2073931"/>
            <a:ext cx="3494868" cy="4784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Academic programs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Workshop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Peer to peer program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Online platform</a:t>
            </a:r>
          </a:p>
          <a:p>
            <a:endParaRPr lang="en-US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27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Introducing FL </a:t>
            </a:r>
            <a:r>
              <a:rPr lang="en-US" sz="4000" b="1" dirty="0">
                <a:latin typeface="Arial Narrow" panose="020B0606020202030204" pitchFamily="34" charset="0"/>
              </a:rPr>
              <a:t>via Games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Why games?</a:t>
            </a:r>
          </a:p>
          <a:p>
            <a:pPr marL="0" indent="0">
              <a:buNone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The elements of group competition and prize rewards make it fun for participants</a:t>
            </a:r>
          </a:p>
          <a:p>
            <a:pPr marL="0" indent="0">
              <a:buNone/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Students become engaged in the learning process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 Narrow" panose="020B0606020202030204" pitchFamily="34" charset="0"/>
              </a:rPr>
              <a:t>Team work eliminates individual peer pressure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35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Are you ready to play the Feud?</a:t>
            </a:r>
          </a:p>
        </p:txBody>
      </p:sp>
      <p:pic>
        <p:nvPicPr>
          <p:cNvPr id="4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017" y="2052638"/>
            <a:ext cx="621774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</TotalTime>
  <Words>188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Century Gothic</vt:lpstr>
      <vt:lpstr>Wingdings</vt:lpstr>
      <vt:lpstr>Wingdings 3</vt:lpstr>
      <vt:lpstr>Ion</vt:lpstr>
      <vt:lpstr>  Financial Literacy   Family Feud Style</vt:lpstr>
      <vt:lpstr> What is Financial Literacy (FL)?</vt:lpstr>
      <vt:lpstr>Educational FL Topics</vt:lpstr>
      <vt:lpstr>Loans: Knowledge students should have  before they enter repayment</vt:lpstr>
      <vt:lpstr>Budgeting:  Concepts students should understand to be successful at budgeting</vt:lpstr>
      <vt:lpstr>Other FL Concepts to Introduce</vt:lpstr>
      <vt:lpstr>Different Approaches for Delivering FL Education</vt:lpstr>
      <vt:lpstr>Introducing FL via Games</vt:lpstr>
      <vt:lpstr>Are you ready to play the Feud?</vt:lpstr>
    </vt:vector>
  </TitlesOfParts>
  <Company>ECMC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your Financial Literacy           Family Feud Style</dc:title>
  <dc:creator>Martinez-Kepford, Rosemary</dc:creator>
  <cp:lastModifiedBy>Windows User</cp:lastModifiedBy>
  <cp:revision>23</cp:revision>
  <dcterms:created xsi:type="dcterms:W3CDTF">2017-02-13T15:35:14Z</dcterms:created>
  <dcterms:modified xsi:type="dcterms:W3CDTF">2017-04-28T15:27:20Z</dcterms:modified>
</cp:coreProperties>
</file>