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69"/>
  </p:notesMasterIdLst>
  <p:handoutMasterIdLst>
    <p:handoutMasterId r:id="rId70"/>
  </p:handoutMasterIdLst>
  <p:sldIdLst>
    <p:sldId id="453" r:id="rId2"/>
    <p:sldId id="481" r:id="rId3"/>
    <p:sldId id="470" r:id="rId4"/>
    <p:sldId id="475" r:id="rId5"/>
    <p:sldId id="454" r:id="rId6"/>
    <p:sldId id="3585" r:id="rId7"/>
    <p:sldId id="472" r:id="rId8"/>
    <p:sldId id="473" r:id="rId9"/>
    <p:sldId id="474" r:id="rId10"/>
    <p:sldId id="455" r:id="rId11"/>
    <p:sldId id="456" r:id="rId12"/>
    <p:sldId id="457" r:id="rId13"/>
    <p:sldId id="459" r:id="rId14"/>
    <p:sldId id="461" r:id="rId15"/>
    <p:sldId id="467" r:id="rId16"/>
    <p:sldId id="466" r:id="rId17"/>
    <p:sldId id="937" r:id="rId18"/>
    <p:sldId id="3565" r:id="rId19"/>
    <p:sldId id="3494" r:id="rId20"/>
    <p:sldId id="3584" r:id="rId21"/>
    <p:sldId id="3576" r:id="rId22"/>
    <p:sldId id="897" r:id="rId23"/>
    <p:sldId id="3564" r:id="rId24"/>
    <p:sldId id="3566" r:id="rId25"/>
    <p:sldId id="670" r:id="rId26"/>
    <p:sldId id="671" r:id="rId27"/>
    <p:sldId id="699" r:id="rId28"/>
    <p:sldId id="804" r:id="rId29"/>
    <p:sldId id="931" r:id="rId30"/>
    <p:sldId id="934" r:id="rId31"/>
    <p:sldId id="3548" r:id="rId32"/>
    <p:sldId id="3551" r:id="rId33"/>
    <p:sldId id="3550" r:id="rId34"/>
    <p:sldId id="485" r:id="rId35"/>
    <p:sldId id="486" r:id="rId36"/>
    <p:sldId id="3583" r:id="rId37"/>
    <p:sldId id="479" r:id="rId38"/>
    <p:sldId id="460" r:id="rId39"/>
    <p:sldId id="3517" r:id="rId40"/>
    <p:sldId id="3537" r:id="rId41"/>
    <p:sldId id="462" r:id="rId42"/>
    <p:sldId id="3575" r:id="rId43"/>
    <p:sldId id="3527" r:id="rId44"/>
    <p:sldId id="465" r:id="rId45"/>
    <p:sldId id="464" r:id="rId46"/>
    <p:sldId id="3577" r:id="rId47"/>
    <p:sldId id="463" r:id="rId48"/>
    <p:sldId id="322" r:id="rId49"/>
    <p:sldId id="323" r:id="rId50"/>
    <p:sldId id="3581" r:id="rId51"/>
    <p:sldId id="3556" r:id="rId52"/>
    <p:sldId id="3579" r:id="rId53"/>
    <p:sldId id="956" r:id="rId54"/>
    <p:sldId id="487" r:id="rId55"/>
    <p:sldId id="1100" r:id="rId56"/>
    <p:sldId id="3546" r:id="rId57"/>
    <p:sldId id="1068" r:id="rId58"/>
    <p:sldId id="3573" r:id="rId59"/>
    <p:sldId id="1034" r:id="rId60"/>
    <p:sldId id="1035" r:id="rId61"/>
    <p:sldId id="3586" r:id="rId62"/>
    <p:sldId id="3574" r:id="rId63"/>
    <p:sldId id="468" r:id="rId64"/>
    <p:sldId id="3580" r:id="rId65"/>
    <p:sldId id="469" r:id="rId66"/>
    <p:sldId id="3567" r:id="rId67"/>
    <p:sldId id="1057" r:id="rId68"/>
  </p:sldIdLst>
  <p:sldSz cx="9144000" cy="6858000" type="screen4x3"/>
  <p:notesSz cx="7004050" cy="92233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333399"/>
    <a:srgbClr val="FF33CC"/>
    <a:srgbClr val="FFFF00"/>
    <a:srgbClr val="33CC33"/>
    <a:srgbClr val="D8480E"/>
    <a:srgbClr val="0000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86" autoAdjust="0"/>
    <p:restoredTop sz="59784" autoAdjust="0"/>
  </p:normalViewPr>
  <p:slideViewPr>
    <p:cSldViewPr>
      <p:cViewPr varScale="1">
        <p:scale>
          <a:sx n="38" d="100"/>
          <a:sy n="38" d="100"/>
        </p:scale>
        <p:origin x="1652" y="4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82" d="100"/>
          <a:sy n="82" d="100"/>
        </p:scale>
        <p:origin x="-2016" y="-78"/>
      </p:cViewPr>
      <p:guideLst>
        <p:guide orient="horz" pos="2905"/>
        <p:guide pos="220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2B98F-3415-437C-8839-A93E667D1D12}" type="doc">
      <dgm:prSet loTypeId="urn:microsoft.com/office/officeart/2005/8/layout/bProcess3" loCatId="process" qsTypeId="urn:microsoft.com/office/officeart/2005/8/quickstyle/simple5" qsCatId="simple" csTypeId="urn:microsoft.com/office/officeart/2005/8/colors/accent0_3" csCatId="mainScheme" phldr="1"/>
      <dgm:spPr/>
    </dgm:pt>
    <dgm:pt modelId="{C61325E0-BA10-4F47-9187-09E9836D24F3}">
      <dgm:prSet phldrT="[Text]"/>
      <dgm:spPr/>
      <dgm:t>
        <a:bodyPr/>
        <a:lstStyle/>
        <a:p>
          <a:r>
            <a:rPr lang="en-US"/>
            <a:t>Intent to Establish Committee</a:t>
          </a:r>
        </a:p>
      </dgm:t>
    </dgm:pt>
    <dgm:pt modelId="{3AC44757-512E-4BB1-959B-8CC33EE35DEE}" type="parTrans" cxnId="{D144F319-DDF6-4DE1-8E0F-5618E7F6DC4B}">
      <dgm:prSet/>
      <dgm:spPr/>
      <dgm:t>
        <a:bodyPr/>
        <a:lstStyle/>
        <a:p>
          <a:endParaRPr lang="en-US"/>
        </a:p>
      </dgm:t>
    </dgm:pt>
    <dgm:pt modelId="{20EA25D5-DB97-42F1-A025-1832D00A9E1C}" type="sibTrans" cxnId="{D144F319-DDF6-4DE1-8E0F-5618E7F6DC4B}">
      <dgm:prSet/>
      <dgm:spPr>
        <a:ln w="38100"/>
      </dgm:spPr>
      <dgm:t>
        <a:bodyPr/>
        <a:lstStyle/>
        <a:p>
          <a:endParaRPr lang="en-US"/>
        </a:p>
      </dgm:t>
    </dgm:pt>
    <dgm:pt modelId="{DA89FC49-A713-42AE-BC42-6272D5686B02}">
      <dgm:prSet phldrT="[Text]"/>
      <dgm:spPr/>
      <dgm:t>
        <a:bodyPr/>
        <a:lstStyle/>
        <a:p>
          <a:r>
            <a:rPr lang="en-US"/>
            <a:t>Request for Nominations</a:t>
          </a:r>
        </a:p>
      </dgm:t>
    </dgm:pt>
    <dgm:pt modelId="{0F595B80-3DA5-4E31-96EE-3E12140AB067}" type="parTrans" cxnId="{ED8CC746-7E99-48D1-828C-2F8C504F8082}">
      <dgm:prSet/>
      <dgm:spPr/>
      <dgm:t>
        <a:bodyPr/>
        <a:lstStyle/>
        <a:p>
          <a:endParaRPr lang="en-US"/>
        </a:p>
      </dgm:t>
    </dgm:pt>
    <dgm:pt modelId="{FB10F098-E86C-476F-91B8-09B8B5CC30DC}" type="sibTrans" cxnId="{ED8CC746-7E99-48D1-828C-2F8C504F8082}">
      <dgm:prSet/>
      <dgm:spPr>
        <a:ln w="38100"/>
      </dgm:spPr>
      <dgm:t>
        <a:bodyPr/>
        <a:lstStyle/>
        <a:p>
          <a:endParaRPr lang="en-US"/>
        </a:p>
      </dgm:t>
    </dgm:pt>
    <dgm:pt modelId="{FF61AB26-DE8D-4274-B806-FFD82EC1FB72}">
      <dgm:prSet phldrT="[Text]"/>
      <dgm:spPr/>
      <dgm:t>
        <a:bodyPr/>
        <a:lstStyle/>
        <a:p>
          <a:r>
            <a:rPr lang="en-US"/>
            <a:t>Rounds of Negotiations</a:t>
          </a:r>
        </a:p>
      </dgm:t>
    </dgm:pt>
    <dgm:pt modelId="{D9234F76-D6D1-472D-86E6-75B2316F33B8}" type="parTrans" cxnId="{B59AADD5-BF11-4FC3-ACDF-F418C957B37D}">
      <dgm:prSet/>
      <dgm:spPr/>
      <dgm:t>
        <a:bodyPr/>
        <a:lstStyle/>
        <a:p>
          <a:endParaRPr lang="en-US"/>
        </a:p>
      </dgm:t>
    </dgm:pt>
    <dgm:pt modelId="{A233A371-317E-4292-ADB6-C37E409B0625}" type="sibTrans" cxnId="{B59AADD5-BF11-4FC3-ACDF-F418C957B37D}">
      <dgm:prSet/>
      <dgm:spPr>
        <a:ln w="38100"/>
      </dgm:spPr>
      <dgm:t>
        <a:bodyPr/>
        <a:lstStyle/>
        <a:p>
          <a:endParaRPr lang="en-US"/>
        </a:p>
      </dgm:t>
    </dgm:pt>
    <dgm:pt modelId="{9609E1FB-CB46-43C9-AE6A-7CCCE2C7CBFF}">
      <dgm:prSet phldrT="[Text]"/>
      <dgm:spPr/>
      <dgm:t>
        <a:bodyPr/>
        <a:lstStyle/>
        <a:p>
          <a:r>
            <a:rPr lang="en-US"/>
            <a:t>Proposed Rules Published</a:t>
          </a:r>
        </a:p>
      </dgm:t>
    </dgm:pt>
    <dgm:pt modelId="{FC0BF2B8-E0F3-4458-B5C6-F8F6AEBD5B28}" type="parTrans" cxnId="{9A6C9A57-0150-47EC-8C7F-F27FF6ABDB81}">
      <dgm:prSet/>
      <dgm:spPr/>
      <dgm:t>
        <a:bodyPr/>
        <a:lstStyle/>
        <a:p>
          <a:endParaRPr lang="en-US"/>
        </a:p>
      </dgm:t>
    </dgm:pt>
    <dgm:pt modelId="{D8617056-5BE1-461C-BD69-E3487C4F74E7}" type="sibTrans" cxnId="{9A6C9A57-0150-47EC-8C7F-F27FF6ABDB81}">
      <dgm:prSet/>
      <dgm:spPr>
        <a:ln w="38100"/>
      </dgm:spPr>
      <dgm:t>
        <a:bodyPr/>
        <a:lstStyle/>
        <a:p>
          <a:endParaRPr lang="en-US"/>
        </a:p>
      </dgm:t>
    </dgm:pt>
    <dgm:pt modelId="{C7318FEF-A27B-46CA-BB09-6E89399716EF}">
      <dgm:prSet phldrT="[Text]"/>
      <dgm:spPr/>
      <dgm:t>
        <a:bodyPr/>
        <a:lstStyle/>
        <a:p>
          <a:r>
            <a:rPr lang="en-US"/>
            <a:t>Comment Period</a:t>
          </a:r>
        </a:p>
      </dgm:t>
    </dgm:pt>
    <dgm:pt modelId="{5A5BAF74-171E-431B-9D29-977B7B7396D2}" type="parTrans" cxnId="{D5B414E9-7B20-40B1-B2E3-E79FAF5BD8A8}">
      <dgm:prSet/>
      <dgm:spPr/>
      <dgm:t>
        <a:bodyPr/>
        <a:lstStyle/>
        <a:p>
          <a:endParaRPr lang="en-US"/>
        </a:p>
      </dgm:t>
    </dgm:pt>
    <dgm:pt modelId="{6566DFFE-6394-4D9F-9DD7-B4E86639F78E}" type="sibTrans" cxnId="{D5B414E9-7B20-40B1-B2E3-E79FAF5BD8A8}">
      <dgm:prSet/>
      <dgm:spPr>
        <a:ln w="38100"/>
      </dgm:spPr>
      <dgm:t>
        <a:bodyPr/>
        <a:lstStyle/>
        <a:p>
          <a:endParaRPr lang="en-US"/>
        </a:p>
      </dgm:t>
    </dgm:pt>
    <dgm:pt modelId="{0EF43AD9-6091-4FCD-B464-78BAA6387895}">
      <dgm:prSet phldrT="[Text]"/>
      <dgm:spPr/>
      <dgm:t>
        <a:bodyPr/>
        <a:lstStyle/>
        <a:p>
          <a:r>
            <a:rPr lang="en-US"/>
            <a:t>Final Rules Published </a:t>
          </a:r>
          <a:br>
            <a:rPr lang="en-US"/>
          </a:br>
          <a:r>
            <a:rPr lang="en-US"/>
            <a:t>by Nov. 1</a:t>
          </a:r>
        </a:p>
      </dgm:t>
    </dgm:pt>
    <dgm:pt modelId="{0502FD1F-DF50-490C-8E3F-B2701D474B83}" type="parTrans" cxnId="{9DD20544-FB0D-4448-8957-20A8A05E5623}">
      <dgm:prSet/>
      <dgm:spPr/>
      <dgm:t>
        <a:bodyPr/>
        <a:lstStyle/>
        <a:p>
          <a:endParaRPr lang="en-US"/>
        </a:p>
      </dgm:t>
    </dgm:pt>
    <dgm:pt modelId="{5E9137E2-F1A4-4F25-BB8A-07C490322233}" type="sibTrans" cxnId="{9DD20544-FB0D-4448-8957-20A8A05E5623}">
      <dgm:prSet/>
      <dgm:spPr>
        <a:ln w="38100"/>
      </dgm:spPr>
      <dgm:t>
        <a:bodyPr/>
        <a:lstStyle/>
        <a:p>
          <a:endParaRPr lang="en-US"/>
        </a:p>
      </dgm:t>
    </dgm:pt>
    <dgm:pt modelId="{4E95C45D-3159-411D-8F9E-4A1D73B46345}">
      <dgm:prSet phldrT="[Text]"/>
      <dgm:spPr/>
      <dgm:t>
        <a:bodyPr/>
        <a:lstStyle/>
        <a:p>
          <a:r>
            <a:rPr lang="en-US"/>
            <a:t>Effective </a:t>
          </a:r>
          <a:br>
            <a:rPr lang="en-US"/>
          </a:br>
          <a:r>
            <a:rPr lang="en-US"/>
            <a:t>Next July 1</a:t>
          </a:r>
        </a:p>
      </dgm:t>
    </dgm:pt>
    <dgm:pt modelId="{DB82CE67-32C7-471E-A285-7DE55CD28497}" type="parTrans" cxnId="{26BF88C4-37C4-43B1-83DA-0E6F82CAAB5E}">
      <dgm:prSet/>
      <dgm:spPr/>
      <dgm:t>
        <a:bodyPr/>
        <a:lstStyle/>
        <a:p>
          <a:endParaRPr lang="en-US"/>
        </a:p>
      </dgm:t>
    </dgm:pt>
    <dgm:pt modelId="{02911ACD-D7A8-4F3D-B7BC-8331ABB1A525}" type="sibTrans" cxnId="{26BF88C4-37C4-43B1-83DA-0E6F82CAAB5E}">
      <dgm:prSet/>
      <dgm:spPr/>
      <dgm:t>
        <a:bodyPr/>
        <a:lstStyle/>
        <a:p>
          <a:endParaRPr lang="en-US"/>
        </a:p>
      </dgm:t>
    </dgm:pt>
    <dgm:pt modelId="{E60A8DFE-3367-4CF5-90C8-57EF3FACFF20}">
      <dgm:prSet phldrT="[Text]"/>
      <dgm:spPr/>
      <dgm:t>
        <a:bodyPr/>
        <a:lstStyle/>
        <a:p>
          <a:r>
            <a:rPr lang="en-US"/>
            <a:t>Public Hearings</a:t>
          </a:r>
        </a:p>
      </dgm:t>
    </dgm:pt>
    <dgm:pt modelId="{8948DB4E-BC75-48CB-9CE8-E70A3D6599DB}" type="parTrans" cxnId="{2E20519B-44DE-42C7-B521-585CB386172C}">
      <dgm:prSet/>
      <dgm:spPr/>
      <dgm:t>
        <a:bodyPr/>
        <a:lstStyle/>
        <a:p>
          <a:endParaRPr lang="en-US"/>
        </a:p>
      </dgm:t>
    </dgm:pt>
    <dgm:pt modelId="{6DACBF14-7349-4694-A20A-BA5D7064F68F}" type="sibTrans" cxnId="{2E20519B-44DE-42C7-B521-585CB386172C}">
      <dgm:prSet/>
      <dgm:spPr>
        <a:ln w="38100"/>
      </dgm:spPr>
      <dgm:t>
        <a:bodyPr/>
        <a:lstStyle/>
        <a:p>
          <a:endParaRPr lang="en-US"/>
        </a:p>
      </dgm:t>
    </dgm:pt>
    <dgm:pt modelId="{32BC4469-9F82-477C-826A-5A6195BF009D}" type="pres">
      <dgm:prSet presAssocID="{CAC2B98F-3415-437C-8839-A93E667D1D12}" presName="Name0" presStyleCnt="0">
        <dgm:presLayoutVars>
          <dgm:dir/>
          <dgm:resizeHandles val="exact"/>
        </dgm:presLayoutVars>
      </dgm:prSet>
      <dgm:spPr/>
    </dgm:pt>
    <dgm:pt modelId="{52BC380A-ECA1-4EEE-90BE-003AAEE21AB3}" type="pres">
      <dgm:prSet presAssocID="{C61325E0-BA10-4F47-9187-09E9836D24F3}" presName="node" presStyleLbl="node1" presStyleIdx="0" presStyleCnt="8">
        <dgm:presLayoutVars>
          <dgm:bulletEnabled val="1"/>
        </dgm:presLayoutVars>
      </dgm:prSet>
      <dgm:spPr/>
    </dgm:pt>
    <dgm:pt modelId="{8B5557A3-0C7B-4AEA-BA92-6A7BCE546650}" type="pres">
      <dgm:prSet presAssocID="{20EA25D5-DB97-42F1-A025-1832D00A9E1C}" presName="sibTrans" presStyleLbl="sibTrans1D1" presStyleIdx="0" presStyleCnt="7"/>
      <dgm:spPr/>
    </dgm:pt>
    <dgm:pt modelId="{252FC129-A8C9-43A5-B171-A5D3184C23EE}" type="pres">
      <dgm:prSet presAssocID="{20EA25D5-DB97-42F1-A025-1832D00A9E1C}" presName="connectorText" presStyleLbl="sibTrans1D1" presStyleIdx="0" presStyleCnt="7"/>
      <dgm:spPr/>
    </dgm:pt>
    <dgm:pt modelId="{7FAA1704-8183-4EB1-BE24-C02F12A1F705}" type="pres">
      <dgm:prSet presAssocID="{E60A8DFE-3367-4CF5-90C8-57EF3FACFF20}" presName="node" presStyleLbl="node1" presStyleIdx="1" presStyleCnt="8">
        <dgm:presLayoutVars>
          <dgm:bulletEnabled val="1"/>
        </dgm:presLayoutVars>
      </dgm:prSet>
      <dgm:spPr/>
    </dgm:pt>
    <dgm:pt modelId="{AD1C17A3-7BA5-49D0-A9F0-FDBB84BD0899}" type="pres">
      <dgm:prSet presAssocID="{6DACBF14-7349-4694-A20A-BA5D7064F68F}" presName="sibTrans" presStyleLbl="sibTrans1D1" presStyleIdx="1" presStyleCnt="7"/>
      <dgm:spPr/>
    </dgm:pt>
    <dgm:pt modelId="{B15A0607-D03F-4D64-8CB3-D704656E206F}" type="pres">
      <dgm:prSet presAssocID="{6DACBF14-7349-4694-A20A-BA5D7064F68F}" presName="connectorText" presStyleLbl="sibTrans1D1" presStyleIdx="1" presStyleCnt="7"/>
      <dgm:spPr/>
    </dgm:pt>
    <dgm:pt modelId="{2667A0E9-E8B1-4BC2-8C2B-D64CD6EBEE44}" type="pres">
      <dgm:prSet presAssocID="{DA89FC49-A713-42AE-BC42-6272D5686B02}" presName="node" presStyleLbl="node1" presStyleIdx="2" presStyleCnt="8">
        <dgm:presLayoutVars>
          <dgm:bulletEnabled val="1"/>
        </dgm:presLayoutVars>
      </dgm:prSet>
      <dgm:spPr/>
    </dgm:pt>
    <dgm:pt modelId="{9D440C54-4DAA-45ED-88BC-8B584FB4904A}" type="pres">
      <dgm:prSet presAssocID="{FB10F098-E86C-476F-91B8-09B8B5CC30DC}" presName="sibTrans" presStyleLbl="sibTrans1D1" presStyleIdx="2" presStyleCnt="7"/>
      <dgm:spPr/>
    </dgm:pt>
    <dgm:pt modelId="{AE4BB1F3-0846-42C3-BBA2-376E9CD7BD0B}" type="pres">
      <dgm:prSet presAssocID="{FB10F098-E86C-476F-91B8-09B8B5CC30DC}" presName="connectorText" presStyleLbl="sibTrans1D1" presStyleIdx="2" presStyleCnt="7"/>
      <dgm:spPr/>
    </dgm:pt>
    <dgm:pt modelId="{4101266F-DB3D-4D28-9F49-D6767D3C76CA}" type="pres">
      <dgm:prSet presAssocID="{FF61AB26-DE8D-4274-B806-FFD82EC1FB72}" presName="node" presStyleLbl="node1" presStyleIdx="3" presStyleCnt="8">
        <dgm:presLayoutVars>
          <dgm:bulletEnabled val="1"/>
        </dgm:presLayoutVars>
      </dgm:prSet>
      <dgm:spPr/>
    </dgm:pt>
    <dgm:pt modelId="{81CB2190-6BEF-4290-B391-83F707BD136C}" type="pres">
      <dgm:prSet presAssocID="{A233A371-317E-4292-ADB6-C37E409B0625}" presName="sibTrans" presStyleLbl="sibTrans1D1" presStyleIdx="3" presStyleCnt="7"/>
      <dgm:spPr/>
    </dgm:pt>
    <dgm:pt modelId="{63EDA342-A28B-4DDF-978F-D8A4F3641932}" type="pres">
      <dgm:prSet presAssocID="{A233A371-317E-4292-ADB6-C37E409B0625}" presName="connectorText" presStyleLbl="sibTrans1D1" presStyleIdx="3" presStyleCnt="7"/>
      <dgm:spPr/>
    </dgm:pt>
    <dgm:pt modelId="{8FC9D589-4B96-4087-893C-10C76B9AD213}" type="pres">
      <dgm:prSet presAssocID="{9609E1FB-CB46-43C9-AE6A-7CCCE2C7CBFF}" presName="node" presStyleLbl="node1" presStyleIdx="4" presStyleCnt="8">
        <dgm:presLayoutVars>
          <dgm:bulletEnabled val="1"/>
        </dgm:presLayoutVars>
      </dgm:prSet>
      <dgm:spPr/>
    </dgm:pt>
    <dgm:pt modelId="{55EA5156-7F82-4B3F-B428-4C2DECF06A11}" type="pres">
      <dgm:prSet presAssocID="{D8617056-5BE1-461C-BD69-E3487C4F74E7}" presName="sibTrans" presStyleLbl="sibTrans1D1" presStyleIdx="4" presStyleCnt="7"/>
      <dgm:spPr/>
    </dgm:pt>
    <dgm:pt modelId="{1CAFC7B0-3FF1-4E5F-91E6-5A7A0D36C4E7}" type="pres">
      <dgm:prSet presAssocID="{D8617056-5BE1-461C-BD69-E3487C4F74E7}" presName="connectorText" presStyleLbl="sibTrans1D1" presStyleIdx="4" presStyleCnt="7"/>
      <dgm:spPr/>
    </dgm:pt>
    <dgm:pt modelId="{00CD2D6D-5D2F-4C02-8E4E-11679D0088C6}" type="pres">
      <dgm:prSet presAssocID="{C7318FEF-A27B-46CA-BB09-6E89399716EF}" presName="node" presStyleLbl="node1" presStyleIdx="5" presStyleCnt="8">
        <dgm:presLayoutVars>
          <dgm:bulletEnabled val="1"/>
        </dgm:presLayoutVars>
      </dgm:prSet>
      <dgm:spPr/>
    </dgm:pt>
    <dgm:pt modelId="{EC53BC98-383D-49C5-B501-2CE3CBE75D2C}" type="pres">
      <dgm:prSet presAssocID="{6566DFFE-6394-4D9F-9DD7-B4E86639F78E}" presName="sibTrans" presStyleLbl="sibTrans1D1" presStyleIdx="5" presStyleCnt="7"/>
      <dgm:spPr/>
    </dgm:pt>
    <dgm:pt modelId="{B221A4B3-B0F3-4B2A-B440-0AAEBACEE7D9}" type="pres">
      <dgm:prSet presAssocID="{6566DFFE-6394-4D9F-9DD7-B4E86639F78E}" presName="connectorText" presStyleLbl="sibTrans1D1" presStyleIdx="5" presStyleCnt="7"/>
      <dgm:spPr/>
    </dgm:pt>
    <dgm:pt modelId="{9F96A1D2-8526-4F0C-AED1-F1CD7627EEB4}" type="pres">
      <dgm:prSet presAssocID="{0EF43AD9-6091-4FCD-B464-78BAA6387895}" presName="node" presStyleLbl="node1" presStyleIdx="6" presStyleCnt="8">
        <dgm:presLayoutVars>
          <dgm:bulletEnabled val="1"/>
        </dgm:presLayoutVars>
      </dgm:prSet>
      <dgm:spPr/>
    </dgm:pt>
    <dgm:pt modelId="{FD32909C-03DD-4CEC-A0F5-4A8468BACCDC}" type="pres">
      <dgm:prSet presAssocID="{5E9137E2-F1A4-4F25-BB8A-07C490322233}" presName="sibTrans" presStyleLbl="sibTrans1D1" presStyleIdx="6" presStyleCnt="7"/>
      <dgm:spPr/>
    </dgm:pt>
    <dgm:pt modelId="{BE1983B7-6064-42C9-936C-3D67D9F52060}" type="pres">
      <dgm:prSet presAssocID="{5E9137E2-F1A4-4F25-BB8A-07C490322233}" presName="connectorText" presStyleLbl="sibTrans1D1" presStyleIdx="6" presStyleCnt="7"/>
      <dgm:spPr/>
    </dgm:pt>
    <dgm:pt modelId="{598FF6B3-53DB-4114-9F42-064A76F0ABD4}" type="pres">
      <dgm:prSet presAssocID="{4E95C45D-3159-411D-8F9E-4A1D73B46345}" presName="node" presStyleLbl="node1" presStyleIdx="7" presStyleCnt="8">
        <dgm:presLayoutVars>
          <dgm:bulletEnabled val="1"/>
        </dgm:presLayoutVars>
      </dgm:prSet>
      <dgm:spPr/>
    </dgm:pt>
  </dgm:ptLst>
  <dgm:cxnLst>
    <dgm:cxn modelId="{8509CD00-CF1C-4E55-9BFD-B850D0853BD3}" type="presOf" srcId="{6DACBF14-7349-4694-A20A-BA5D7064F68F}" destId="{AD1C17A3-7BA5-49D0-A9F0-FDBB84BD0899}" srcOrd="0" destOrd="0" presId="urn:microsoft.com/office/officeart/2005/8/layout/bProcess3"/>
    <dgm:cxn modelId="{87AB4719-09DC-4033-89CD-BCC9D22622F7}" type="presOf" srcId="{C7318FEF-A27B-46CA-BB09-6E89399716EF}" destId="{00CD2D6D-5D2F-4C02-8E4E-11679D0088C6}" srcOrd="0" destOrd="0" presId="urn:microsoft.com/office/officeart/2005/8/layout/bProcess3"/>
    <dgm:cxn modelId="{D144F319-DDF6-4DE1-8E0F-5618E7F6DC4B}" srcId="{CAC2B98F-3415-437C-8839-A93E667D1D12}" destId="{C61325E0-BA10-4F47-9187-09E9836D24F3}" srcOrd="0" destOrd="0" parTransId="{3AC44757-512E-4BB1-959B-8CC33EE35DEE}" sibTransId="{20EA25D5-DB97-42F1-A025-1832D00A9E1C}"/>
    <dgm:cxn modelId="{A1173940-3BCE-44BF-A6B9-301C74B3CE72}" type="presOf" srcId="{CAC2B98F-3415-437C-8839-A93E667D1D12}" destId="{32BC4469-9F82-477C-826A-5A6195BF009D}" srcOrd="0" destOrd="0" presId="urn:microsoft.com/office/officeart/2005/8/layout/bProcess3"/>
    <dgm:cxn modelId="{9CD1F563-9CBA-42E2-B3B5-012F49306B49}" type="presOf" srcId="{6566DFFE-6394-4D9F-9DD7-B4E86639F78E}" destId="{B221A4B3-B0F3-4B2A-B440-0AAEBACEE7D9}" srcOrd="1" destOrd="0" presId="urn:microsoft.com/office/officeart/2005/8/layout/bProcess3"/>
    <dgm:cxn modelId="{9DD20544-FB0D-4448-8957-20A8A05E5623}" srcId="{CAC2B98F-3415-437C-8839-A93E667D1D12}" destId="{0EF43AD9-6091-4FCD-B464-78BAA6387895}" srcOrd="6" destOrd="0" parTransId="{0502FD1F-DF50-490C-8E3F-B2701D474B83}" sibTransId="{5E9137E2-F1A4-4F25-BB8A-07C490322233}"/>
    <dgm:cxn modelId="{77B30E66-EE37-4FBB-9E75-52ED8205E71F}" type="presOf" srcId="{D8617056-5BE1-461C-BD69-E3487C4F74E7}" destId="{55EA5156-7F82-4B3F-B428-4C2DECF06A11}" srcOrd="0" destOrd="0" presId="urn:microsoft.com/office/officeart/2005/8/layout/bProcess3"/>
    <dgm:cxn modelId="{ED8CC746-7E99-48D1-828C-2F8C504F8082}" srcId="{CAC2B98F-3415-437C-8839-A93E667D1D12}" destId="{DA89FC49-A713-42AE-BC42-6272D5686B02}" srcOrd="2" destOrd="0" parTransId="{0F595B80-3DA5-4E31-96EE-3E12140AB067}" sibTransId="{FB10F098-E86C-476F-91B8-09B8B5CC30DC}"/>
    <dgm:cxn modelId="{56EBDF49-FD69-4506-9F23-FBF2F58BBB66}" type="presOf" srcId="{9609E1FB-CB46-43C9-AE6A-7CCCE2C7CBFF}" destId="{8FC9D589-4B96-4087-893C-10C76B9AD213}" srcOrd="0" destOrd="0" presId="urn:microsoft.com/office/officeart/2005/8/layout/bProcess3"/>
    <dgm:cxn modelId="{BAF0C86A-1603-400E-A06F-E94CA34CB6F5}" type="presOf" srcId="{A233A371-317E-4292-ADB6-C37E409B0625}" destId="{81CB2190-6BEF-4290-B391-83F707BD136C}" srcOrd="0" destOrd="0" presId="urn:microsoft.com/office/officeart/2005/8/layout/bProcess3"/>
    <dgm:cxn modelId="{BF3ECC4E-F256-4410-BA82-6CE2EE7C1689}" type="presOf" srcId="{20EA25D5-DB97-42F1-A025-1832D00A9E1C}" destId="{8B5557A3-0C7B-4AEA-BA92-6A7BCE546650}" srcOrd="0" destOrd="0" presId="urn:microsoft.com/office/officeart/2005/8/layout/bProcess3"/>
    <dgm:cxn modelId="{6EA18152-5236-45B4-B4BC-87D70F262C9C}" type="presOf" srcId="{DA89FC49-A713-42AE-BC42-6272D5686B02}" destId="{2667A0E9-E8B1-4BC2-8C2B-D64CD6EBEE44}" srcOrd="0" destOrd="0" presId="urn:microsoft.com/office/officeart/2005/8/layout/bProcess3"/>
    <dgm:cxn modelId="{9A6C9A57-0150-47EC-8C7F-F27FF6ABDB81}" srcId="{CAC2B98F-3415-437C-8839-A93E667D1D12}" destId="{9609E1FB-CB46-43C9-AE6A-7CCCE2C7CBFF}" srcOrd="4" destOrd="0" parTransId="{FC0BF2B8-E0F3-4458-B5C6-F8F6AEBD5B28}" sibTransId="{D8617056-5BE1-461C-BD69-E3487C4F74E7}"/>
    <dgm:cxn modelId="{5BD6DA58-6F00-49FD-B03A-85CFD797CB87}" type="presOf" srcId="{D8617056-5BE1-461C-BD69-E3487C4F74E7}" destId="{1CAFC7B0-3FF1-4E5F-91E6-5A7A0D36C4E7}" srcOrd="1" destOrd="0" presId="urn:microsoft.com/office/officeart/2005/8/layout/bProcess3"/>
    <dgm:cxn modelId="{71C9107C-43E6-4B10-9293-57C3B7705224}" type="presOf" srcId="{FF61AB26-DE8D-4274-B806-FFD82EC1FB72}" destId="{4101266F-DB3D-4D28-9F49-D6767D3C76CA}" srcOrd="0" destOrd="0" presId="urn:microsoft.com/office/officeart/2005/8/layout/bProcess3"/>
    <dgm:cxn modelId="{2E20519B-44DE-42C7-B521-585CB386172C}" srcId="{CAC2B98F-3415-437C-8839-A93E667D1D12}" destId="{E60A8DFE-3367-4CF5-90C8-57EF3FACFF20}" srcOrd="1" destOrd="0" parTransId="{8948DB4E-BC75-48CB-9CE8-E70A3D6599DB}" sibTransId="{6DACBF14-7349-4694-A20A-BA5D7064F68F}"/>
    <dgm:cxn modelId="{B6AB1BBD-7E73-4662-9411-E440BEB70BDB}" type="presOf" srcId="{20EA25D5-DB97-42F1-A025-1832D00A9E1C}" destId="{252FC129-A8C9-43A5-B171-A5D3184C23EE}" srcOrd="1" destOrd="0" presId="urn:microsoft.com/office/officeart/2005/8/layout/bProcess3"/>
    <dgm:cxn modelId="{490164BD-9CC9-4FA3-A5B2-1F436AA207DE}" type="presOf" srcId="{FB10F098-E86C-476F-91B8-09B8B5CC30DC}" destId="{AE4BB1F3-0846-42C3-BBA2-376E9CD7BD0B}" srcOrd="1" destOrd="0" presId="urn:microsoft.com/office/officeart/2005/8/layout/bProcess3"/>
    <dgm:cxn modelId="{E6E72AC2-B052-4622-A417-44CDEF02CC0D}" type="presOf" srcId="{C61325E0-BA10-4F47-9187-09E9836D24F3}" destId="{52BC380A-ECA1-4EEE-90BE-003AAEE21AB3}" srcOrd="0" destOrd="0" presId="urn:microsoft.com/office/officeart/2005/8/layout/bProcess3"/>
    <dgm:cxn modelId="{26BF88C4-37C4-43B1-83DA-0E6F82CAAB5E}" srcId="{CAC2B98F-3415-437C-8839-A93E667D1D12}" destId="{4E95C45D-3159-411D-8F9E-4A1D73B46345}" srcOrd="7" destOrd="0" parTransId="{DB82CE67-32C7-471E-A285-7DE55CD28497}" sibTransId="{02911ACD-D7A8-4F3D-B7BC-8331ABB1A525}"/>
    <dgm:cxn modelId="{3DBA15D1-8A93-46AD-8B97-07556AE3D954}" type="presOf" srcId="{A233A371-317E-4292-ADB6-C37E409B0625}" destId="{63EDA342-A28B-4DDF-978F-D8A4F3641932}" srcOrd="1" destOrd="0" presId="urn:microsoft.com/office/officeart/2005/8/layout/bProcess3"/>
    <dgm:cxn modelId="{06483ED5-43C6-4CDD-B8CC-43F1EA0B965A}" type="presOf" srcId="{6DACBF14-7349-4694-A20A-BA5D7064F68F}" destId="{B15A0607-D03F-4D64-8CB3-D704656E206F}" srcOrd="1" destOrd="0" presId="urn:microsoft.com/office/officeart/2005/8/layout/bProcess3"/>
    <dgm:cxn modelId="{B59AADD5-BF11-4FC3-ACDF-F418C957B37D}" srcId="{CAC2B98F-3415-437C-8839-A93E667D1D12}" destId="{FF61AB26-DE8D-4274-B806-FFD82EC1FB72}" srcOrd="3" destOrd="0" parTransId="{D9234F76-D6D1-472D-86E6-75B2316F33B8}" sibTransId="{A233A371-317E-4292-ADB6-C37E409B0625}"/>
    <dgm:cxn modelId="{B2BFA6D9-5F19-4C1A-B27E-06DDB0E13A66}" type="presOf" srcId="{E60A8DFE-3367-4CF5-90C8-57EF3FACFF20}" destId="{7FAA1704-8183-4EB1-BE24-C02F12A1F705}" srcOrd="0" destOrd="0" presId="urn:microsoft.com/office/officeart/2005/8/layout/bProcess3"/>
    <dgm:cxn modelId="{D306D5DF-A707-45E9-8939-ECDB5552C0DF}" type="presOf" srcId="{5E9137E2-F1A4-4F25-BB8A-07C490322233}" destId="{FD32909C-03DD-4CEC-A0F5-4A8468BACCDC}" srcOrd="0" destOrd="0" presId="urn:microsoft.com/office/officeart/2005/8/layout/bProcess3"/>
    <dgm:cxn modelId="{D226CCE3-6A03-4304-A8E6-446FA2A27913}" type="presOf" srcId="{6566DFFE-6394-4D9F-9DD7-B4E86639F78E}" destId="{EC53BC98-383D-49C5-B501-2CE3CBE75D2C}" srcOrd="0" destOrd="0" presId="urn:microsoft.com/office/officeart/2005/8/layout/bProcess3"/>
    <dgm:cxn modelId="{D5B414E9-7B20-40B1-B2E3-E79FAF5BD8A8}" srcId="{CAC2B98F-3415-437C-8839-A93E667D1D12}" destId="{C7318FEF-A27B-46CA-BB09-6E89399716EF}" srcOrd="5" destOrd="0" parTransId="{5A5BAF74-171E-431B-9D29-977B7B7396D2}" sibTransId="{6566DFFE-6394-4D9F-9DD7-B4E86639F78E}"/>
    <dgm:cxn modelId="{3C3D69F3-9FF1-4755-A335-D6249B331053}" type="presOf" srcId="{FB10F098-E86C-476F-91B8-09B8B5CC30DC}" destId="{9D440C54-4DAA-45ED-88BC-8B584FB4904A}" srcOrd="0" destOrd="0" presId="urn:microsoft.com/office/officeart/2005/8/layout/bProcess3"/>
    <dgm:cxn modelId="{A31232F5-0076-4834-8B52-73B19558B9B8}" type="presOf" srcId="{4E95C45D-3159-411D-8F9E-4A1D73B46345}" destId="{598FF6B3-53DB-4114-9F42-064A76F0ABD4}" srcOrd="0" destOrd="0" presId="urn:microsoft.com/office/officeart/2005/8/layout/bProcess3"/>
    <dgm:cxn modelId="{3F6DC6F8-E758-4D61-97D2-4648A680BEAA}" type="presOf" srcId="{0EF43AD9-6091-4FCD-B464-78BAA6387895}" destId="{9F96A1D2-8526-4F0C-AED1-F1CD7627EEB4}" srcOrd="0" destOrd="0" presId="urn:microsoft.com/office/officeart/2005/8/layout/bProcess3"/>
    <dgm:cxn modelId="{B93F2FF9-5EB7-46D5-9F17-F3C1F68C509E}" type="presOf" srcId="{5E9137E2-F1A4-4F25-BB8A-07C490322233}" destId="{BE1983B7-6064-42C9-936C-3D67D9F52060}" srcOrd="1" destOrd="0" presId="urn:microsoft.com/office/officeart/2005/8/layout/bProcess3"/>
    <dgm:cxn modelId="{F3F07729-26D0-4466-8738-572A319C0DCD}" type="presParOf" srcId="{32BC4469-9F82-477C-826A-5A6195BF009D}" destId="{52BC380A-ECA1-4EEE-90BE-003AAEE21AB3}" srcOrd="0" destOrd="0" presId="urn:microsoft.com/office/officeart/2005/8/layout/bProcess3"/>
    <dgm:cxn modelId="{8AC3D319-EAB3-417F-94B9-8D5F8BDEC9E6}" type="presParOf" srcId="{32BC4469-9F82-477C-826A-5A6195BF009D}" destId="{8B5557A3-0C7B-4AEA-BA92-6A7BCE546650}" srcOrd="1" destOrd="0" presId="urn:microsoft.com/office/officeart/2005/8/layout/bProcess3"/>
    <dgm:cxn modelId="{7534C8ED-B598-414E-91C3-B3D7DFC5AB98}" type="presParOf" srcId="{8B5557A3-0C7B-4AEA-BA92-6A7BCE546650}" destId="{252FC129-A8C9-43A5-B171-A5D3184C23EE}" srcOrd="0" destOrd="0" presId="urn:microsoft.com/office/officeart/2005/8/layout/bProcess3"/>
    <dgm:cxn modelId="{E8E1D112-049E-45E0-A052-582D27A6D050}" type="presParOf" srcId="{32BC4469-9F82-477C-826A-5A6195BF009D}" destId="{7FAA1704-8183-4EB1-BE24-C02F12A1F705}" srcOrd="2" destOrd="0" presId="urn:microsoft.com/office/officeart/2005/8/layout/bProcess3"/>
    <dgm:cxn modelId="{3AB33676-A7DC-4E4D-A33C-79988AB50274}" type="presParOf" srcId="{32BC4469-9F82-477C-826A-5A6195BF009D}" destId="{AD1C17A3-7BA5-49D0-A9F0-FDBB84BD0899}" srcOrd="3" destOrd="0" presId="urn:microsoft.com/office/officeart/2005/8/layout/bProcess3"/>
    <dgm:cxn modelId="{C00F5F9D-EFD3-4FE9-AE98-0BDD5D6DCA9D}" type="presParOf" srcId="{AD1C17A3-7BA5-49D0-A9F0-FDBB84BD0899}" destId="{B15A0607-D03F-4D64-8CB3-D704656E206F}" srcOrd="0" destOrd="0" presId="urn:microsoft.com/office/officeart/2005/8/layout/bProcess3"/>
    <dgm:cxn modelId="{6F0CAB8B-5188-4212-BBD8-AFAAF817B69B}" type="presParOf" srcId="{32BC4469-9F82-477C-826A-5A6195BF009D}" destId="{2667A0E9-E8B1-4BC2-8C2B-D64CD6EBEE44}" srcOrd="4" destOrd="0" presId="urn:microsoft.com/office/officeart/2005/8/layout/bProcess3"/>
    <dgm:cxn modelId="{C7894643-2DD4-4616-AF93-C2BDE33162DC}" type="presParOf" srcId="{32BC4469-9F82-477C-826A-5A6195BF009D}" destId="{9D440C54-4DAA-45ED-88BC-8B584FB4904A}" srcOrd="5" destOrd="0" presId="urn:microsoft.com/office/officeart/2005/8/layout/bProcess3"/>
    <dgm:cxn modelId="{AAED5C8F-773B-4C10-B6ED-44883F25ADB0}" type="presParOf" srcId="{9D440C54-4DAA-45ED-88BC-8B584FB4904A}" destId="{AE4BB1F3-0846-42C3-BBA2-376E9CD7BD0B}" srcOrd="0" destOrd="0" presId="urn:microsoft.com/office/officeart/2005/8/layout/bProcess3"/>
    <dgm:cxn modelId="{23CB6498-7FF1-4085-9F99-07096105FDA3}" type="presParOf" srcId="{32BC4469-9F82-477C-826A-5A6195BF009D}" destId="{4101266F-DB3D-4D28-9F49-D6767D3C76CA}" srcOrd="6" destOrd="0" presId="urn:microsoft.com/office/officeart/2005/8/layout/bProcess3"/>
    <dgm:cxn modelId="{DE49382A-03F3-4F90-8500-2609A583910C}" type="presParOf" srcId="{32BC4469-9F82-477C-826A-5A6195BF009D}" destId="{81CB2190-6BEF-4290-B391-83F707BD136C}" srcOrd="7" destOrd="0" presId="urn:microsoft.com/office/officeart/2005/8/layout/bProcess3"/>
    <dgm:cxn modelId="{CFA2D30C-3A91-4D36-8EB2-4DA39E6206A0}" type="presParOf" srcId="{81CB2190-6BEF-4290-B391-83F707BD136C}" destId="{63EDA342-A28B-4DDF-978F-D8A4F3641932}" srcOrd="0" destOrd="0" presId="urn:microsoft.com/office/officeart/2005/8/layout/bProcess3"/>
    <dgm:cxn modelId="{3F2474A8-E7D1-4966-82B3-B376837119B7}" type="presParOf" srcId="{32BC4469-9F82-477C-826A-5A6195BF009D}" destId="{8FC9D589-4B96-4087-893C-10C76B9AD213}" srcOrd="8" destOrd="0" presId="urn:microsoft.com/office/officeart/2005/8/layout/bProcess3"/>
    <dgm:cxn modelId="{285E6290-EB75-4AEB-BE88-B1BA83B690C5}" type="presParOf" srcId="{32BC4469-9F82-477C-826A-5A6195BF009D}" destId="{55EA5156-7F82-4B3F-B428-4C2DECF06A11}" srcOrd="9" destOrd="0" presId="urn:microsoft.com/office/officeart/2005/8/layout/bProcess3"/>
    <dgm:cxn modelId="{CB8BFE92-B000-4E5E-8D91-48B4FA73F532}" type="presParOf" srcId="{55EA5156-7F82-4B3F-B428-4C2DECF06A11}" destId="{1CAFC7B0-3FF1-4E5F-91E6-5A7A0D36C4E7}" srcOrd="0" destOrd="0" presId="urn:microsoft.com/office/officeart/2005/8/layout/bProcess3"/>
    <dgm:cxn modelId="{34A1ECF4-286C-47AE-9837-9A6536DBF594}" type="presParOf" srcId="{32BC4469-9F82-477C-826A-5A6195BF009D}" destId="{00CD2D6D-5D2F-4C02-8E4E-11679D0088C6}" srcOrd="10" destOrd="0" presId="urn:microsoft.com/office/officeart/2005/8/layout/bProcess3"/>
    <dgm:cxn modelId="{75F761FC-F6DA-46E4-84B6-8E45E05C9C35}" type="presParOf" srcId="{32BC4469-9F82-477C-826A-5A6195BF009D}" destId="{EC53BC98-383D-49C5-B501-2CE3CBE75D2C}" srcOrd="11" destOrd="0" presId="urn:microsoft.com/office/officeart/2005/8/layout/bProcess3"/>
    <dgm:cxn modelId="{5776E340-D1E4-4CE3-ABEC-A76BC5262942}" type="presParOf" srcId="{EC53BC98-383D-49C5-B501-2CE3CBE75D2C}" destId="{B221A4B3-B0F3-4B2A-B440-0AAEBACEE7D9}" srcOrd="0" destOrd="0" presId="urn:microsoft.com/office/officeart/2005/8/layout/bProcess3"/>
    <dgm:cxn modelId="{76C416B5-E974-4994-95C6-DDCA93F2799B}" type="presParOf" srcId="{32BC4469-9F82-477C-826A-5A6195BF009D}" destId="{9F96A1D2-8526-4F0C-AED1-F1CD7627EEB4}" srcOrd="12" destOrd="0" presId="urn:microsoft.com/office/officeart/2005/8/layout/bProcess3"/>
    <dgm:cxn modelId="{A5864085-5E50-41F5-944D-24A34EE35274}" type="presParOf" srcId="{32BC4469-9F82-477C-826A-5A6195BF009D}" destId="{FD32909C-03DD-4CEC-A0F5-4A8468BACCDC}" srcOrd="13" destOrd="0" presId="urn:microsoft.com/office/officeart/2005/8/layout/bProcess3"/>
    <dgm:cxn modelId="{138C8091-A23D-4B4D-96EF-47EFA5BA6AB0}" type="presParOf" srcId="{FD32909C-03DD-4CEC-A0F5-4A8468BACCDC}" destId="{BE1983B7-6064-42C9-936C-3D67D9F52060}" srcOrd="0" destOrd="0" presId="urn:microsoft.com/office/officeart/2005/8/layout/bProcess3"/>
    <dgm:cxn modelId="{66B92757-4972-4714-BA6F-D0237DCEBF59}" type="presParOf" srcId="{32BC4469-9F82-477C-826A-5A6195BF009D}" destId="{598FF6B3-53DB-4114-9F42-064A76F0ABD4}"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557A3-0C7B-4AEA-BA92-6A7BCE546650}">
      <dsp:nvSpPr>
        <dsp:cNvPr id="0" name=""/>
        <dsp:cNvSpPr/>
      </dsp:nvSpPr>
      <dsp:spPr>
        <a:xfrm>
          <a:off x="1291595" y="419486"/>
          <a:ext cx="266603" cy="91440"/>
        </a:xfrm>
        <a:custGeom>
          <a:avLst/>
          <a:gdLst/>
          <a:ahLst/>
          <a:cxnLst/>
          <a:rect l="0" t="0" r="0" b="0"/>
          <a:pathLst>
            <a:path>
              <a:moveTo>
                <a:pt x="0" y="45720"/>
              </a:moveTo>
              <a:lnTo>
                <a:pt x="266603" y="45720"/>
              </a:lnTo>
            </a:path>
          </a:pathLst>
        </a:custGeom>
        <a:noFill/>
        <a:ln w="38100" cap="flat" cmpd="sng" algn="ctr">
          <a:solidFill>
            <a:scrgbClr r="0" g="0" b="0">
              <a:shade val="60000"/>
              <a:satMod val="11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17466" y="463720"/>
        <a:ext cx="14860" cy="2972"/>
      </dsp:txXfrm>
    </dsp:sp>
    <dsp:sp modelId="{52BC380A-ECA1-4EEE-90BE-003AAEE21AB3}">
      <dsp:nvSpPr>
        <dsp:cNvPr id="0" name=""/>
        <dsp:cNvSpPr/>
      </dsp:nvSpPr>
      <dsp:spPr>
        <a:xfrm>
          <a:off x="1206" y="77549"/>
          <a:ext cx="1292188" cy="775313"/>
        </a:xfrm>
        <a:prstGeom prst="rect">
          <a:avLst/>
        </a:prstGeom>
        <a:blipFill>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dk2">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Intent to Establish Committee</a:t>
          </a:r>
        </a:p>
      </dsp:txBody>
      <dsp:txXfrm>
        <a:off x="1206" y="77549"/>
        <a:ext cx="1292188" cy="775313"/>
      </dsp:txXfrm>
    </dsp:sp>
    <dsp:sp modelId="{AD1C17A3-7BA5-49D0-A9F0-FDBB84BD0899}">
      <dsp:nvSpPr>
        <dsp:cNvPr id="0" name=""/>
        <dsp:cNvSpPr/>
      </dsp:nvSpPr>
      <dsp:spPr>
        <a:xfrm>
          <a:off x="2880987" y="419486"/>
          <a:ext cx="266603" cy="91440"/>
        </a:xfrm>
        <a:custGeom>
          <a:avLst/>
          <a:gdLst/>
          <a:ahLst/>
          <a:cxnLst/>
          <a:rect l="0" t="0" r="0" b="0"/>
          <a:pathLst>
            <a:path>
              <a:moveTo>
                <a:pt x="0" y="45720"/>
              </a:moveTo>
              <a:lnTo>
                <a:pt x="266603" y="45720"/>
              </a:lnTo>
            </a:path>
          </a:pathLst>
        </a:custGeom>
        <a:noFill/>
        <a:ln w="38100" cap="flat" cmpd="sng" algn="ctr">
          <a:solidFill>
            <a:scrgbClr r="0" g="0" b="0">
              <a:shade val="60000"/>
              <a:satMod val="11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06859" y="463720"/>
        <a:ext cx="14860" cy="2972"/>
      </dsp:txXfrm>
    </dsp:sp>
    <dsp:sp modelId="{7FAA1704-8183-4EB1-BE24-C02F12A1F705}">
      <dsp:nvSpPr>
        <dsp:cNvPr id="0" name=""/>
        <dsp:cNvSpPr/>
      </dsp:nvSpPr>
      <dsp:spPr>
        <a:xfrm>
          <a:off x="1590598" y="77549"/>
          <a:ext cx="1292188" cy="775313"/>
        </a:xfrm>
        <a:prstGeom prst="rect">
          <a:avLst/>
        </a:prstGeom>
        <a:blipFill>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dk2">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Public Hearings</a:t>
          </a:r>
        </a:p>
      </dsp:txBody>
      <dsp:txXfrm>
        <a:off x="1590598" y="77549"/>
        <a:ext cx="1292188" cy="775313"/>
      </dsp:txXfrm>
    </dsp:sp>
    <dsp:sp modelId="{9D440C54-4DAA-45ED-88BC-8B584FB4904A}">
      <dsp:nvSpPr>
        <dsp:cNvPr id="0" name=""/>
        <dsp:cNvSpPr/>
      </dsp:nvSpPr>
      <dsp:spPr>
        <a:xfrm>
          <a:off x="4470380" y="419486"/>
          <a:ext cx="266603" cy="91440"/>
        </a:xfrm>
        <a:custGeom>
          <a:avLst/>
          <a:gdLst/>
          <a:ahLst/>
          <a:cxnLst/>
          <a:rect l="0" t="0" r="0" b="0"/>
          <a:pathLst>
            <a:path>
              <a:moveTo>
                <a:pt x="0" y="45720"/>
              </a:moveTo>
              <a:lnTo>
                <a:pt x="266603" y="45720"/>
              </a:lnTo>
            </a:path>
          </a:pathLst>
        </a:custGeom>
        <a:noFill/>
        <a:ln w="38100" cap="flat" cmpd="sng" algn="ctr">
          <a:solidFill>
            <a:scrgbClr r="0" g="0" b="0">
              <a:shade val="60000"/>
              <a:satMod val="11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96251" y="463720"/>
        <a:ext cx="14860" cy="2972"/>
      </dsp:txXfrm>
    </dsp:sp>
    <dsp:sp modelId="{2667A0E9-E8B1-4BC2-8C2B-D64CD6EBEE44}">
      <dsp:nvSpPr>
        <dsp:cNvPr id="0" name=""/>
        <dsp:cNvSpPr/>
      </dsp:nvSpPr>
      <dsp:spPr>
        <a:xfrm>
          <a:off x="3179991" y="77549"/>
          <a:ext cx="1292188" cy="775313"/>
        </a:xfrm>
        <a:prstGeom prst="rect">
          <a:avLst/>
        </a:prstGeom>
        <a:blipFill>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dk2">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Request for Nominations</a:t>
          </a:r>
        </a:p>
      </dsp:txBody>
      <dsp:txXfrm>
        <a:off x="3179991" y="77549"/>
        <a:ext cx="1292188" cy="775313"/>
      </dsp:txXfrm>
    </dsp:sp>
    <dsp:sp modelId="{81CB2190-6BEF-4290-B391-83F707BD136C}">
      <dsp:nvSpPr>
        <dsp:cNvPr id="0" name=""/>
        <dsp:cNvSpPr/>
      </dsp:nvSpPr>
      <dsp:spPr>
        <a:xfrm>
          <a:off x="647300" y="851062"/>
          <a:ext cx="4768177" cy="266603"/>
        </a:xfrm>
        <a:custGeom>
          <a:avLst/>
          <a:gdLst/>
          <a:ahLst/>
          <a:cxnLst/>
          <a:rect l="0" t="0" r="0" b="0"/>
          <a:pathLst>
            <a:path>
              <a:moveTo>
                <a:pt x="4768177" y="0"/>
              </a:moveTo>
              <a:lnTo>
                <a:pt x="4768177" y="150401"/>
              </a:lnTo>
              <a:lnTo>
                <a:pt x="0" y="150401"/>
              </a:lnTo>
              <a:lnTo>
                <a:pt x="0" y="266603"/>
              </a:lnTo>
            </a:path>
          </a:pathLst>
        </a:custGeom>
        <a:noFill/>
        <a:ln w="38100" cap="flat" cmpd="sng" algn="ctr">
          <a:solidFill>
            <a:scrgbClr r="0" g="0" b="0">
              <a:shade val="60000"/>
              <a:satMod val="11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1953" y="982878"/>
        <a:ext cx="238871" cy="2972"/>
      </dsp:txXfrm>
    </dsp:sp>
    <dsp:sp modelId="{4101266F-DB3D-4D28-9F49-D6767D3C76CA}">
      <dsp:nvSpPr>
        <dsp:cNvPr id="0" name=""/>
        <dsp:cNvSpPr/>
      </dsp:nvSpPr>
      <dsp:spPr>
        <a:xfrm>
          <a:off x="4769383" y="77549"/>
          <a:ext cx="1292188" cy="775313"/>
        </a:xfrm>
        <a:prstGeom prst="rect">
          <a:avLst/>
        </a:prstGeom>
        <a:blipFill>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dk2">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Rounds of Negotiations</a:t>
          </a:r>
        </a:p>
      </dsp:txBody>
      <dsp:txXfrm>
        <a:off x="4769383" y="77549"/>
        <a:ext cx="1292188" cy="775313"/>
      </dsp:txXfrm>
    </dsp:sp>
    <dsp:sp modelId="{55EA5156-7F82-4B3F-B428-4C2DECF06A11}">
      <dsp:nvSpPr>
        <dsp:cNvPr id="0" name=""/>
        <dsp:cNvSpPr/>
      </dsp:nvSpPr>
      <dsp:spPr>
        <a:xfrm>
          <a:off x="1291595" y="1492002"/>
          <a:ext cx="266603" cy="91440"/>
        </a:xfrm>
        <a:custGeom>
          <a:avLst/>
          <a:gdLst/>
          <a:ahLst/>
          <a:cxnLst/>
          <a:rect l="0" t="0" r="0" b="0"/>
          <a:pathLst>
            <a:path>
              <a:moveTo>
                <a:pt x="0" y="45720"/>
              </a:moveTo>
              <a:lnTo>
                <a:pt x="266603" y="45720"/>
              </a:lnTo>
            </a:path>
          </a:pathLst>
        </a:custGeom>
        <a:noFill/>
        <a:ln w="38100" cap="flat" cmpd="sng" algn="ctr">
          <a:solidFill>
            <a:scrgbClr r="0" g="0" b="0">
              <a:shade val="60000"/>
              <a:satMod val="11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17466" y="1536236"/>
        <a:ext cx="14860" cy="2972"/>
      </dsp:txXfrm>
    </dsp:sp>
    <dsp:sp modelId="{8FC9D589-4B96-4087-893C-10C76B9AD213}">
      <dsp:nvSpPr>
        <dsp:cNvPr id="0" name=""/>
        <dsp:cNvSpPr/>
      </dsp:nvSpPr>
      <dsp:spPr>
        <a:xfrm>
          <a:off x="1206" y="1150066"/>
          <a:ext cx="1292188" cy="775313"/>
        </a:xfrm>
        <a:prstGeom prst="rect">
          <a:avLst/>
        </a:prstGeom>
        <a:blipFill>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dk2">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Proposed Rules Published</a:t>
          </a:r>
        </a:p>
      </dsp:txBody>
      <dsp:txXfrm>
        <a:off x="1206" y="1150066"/>
        <a:ext cx="1292188" cy="775313"/>
      </dsp:txXfrm>
    </dsp:sp>
    <dsp:sp modelId="{EC53BC98-383D-49C5-B501-2CE3CBE75D2C}">
      <dsp:nvSpPr>
        <dsp:cNvPr id="0" name=""/>
        <dsp:cNvSpPr/>
      </dsp:nvSpPr>
      <dsp:spPr>
        <a:xfrm>
          <a:off x="2880987" y="1492002"/>
          <a:ext cx="266603" cy="91440"/>
        </a:xfrm>
        <a:custGeom>
          <a:avLst/>
          <a:gdLst/>
          <a:ahLst/>
          <a:cxnLst/>
          <a:rect l="0" t="0" r="0" b="0"/>
          <a:pathLst>
            <a:path>
              <a:moveTo>
                <a:pt x="0" y="45720"/>
              </a:moveTo>
              <a:lnTo>
                <a:pt x="266603" y="45720"/>
              </a:lnTo>
            </a:path>
          </a:pathLst>
        </a:custGeom>
        <a:noFill/>
        <a:ln w="38100" cap="flat" cmpd="sng" algn="ctr">
          <a:solidFill>
            <a:scrgbClr r="0" g="0" b="0">
              <a:shade val="60000"/>
              <a:satMod val="11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06859" y="1536236"/>
        <a:ext cx="14860" cy="2972"/>
      </dsp:txXfrm>
    </dsp:sp>
    <dsp:sp modelId="{00CD2D6D-5D2F-4C02-8E4E-11679D0088C6}">
      <dsp:nvSpPr>
        <dsp:cNvPr id="0" name=""/>
        <dsp:cNvSpPr/>
      </dsp:nvSpPr>
      <dsp:spPr>
        <a:xfrm>
          <a:off x="1590598" y="1150066"/>
          <a:ext cx="1292188" cy="775313"/>
        </a:xfrm>
        <a:prstGeom prst="rect">
          <a:avLst/>
        </a:prstGeom>
        <a:blipFill>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dk2">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Comment Period</a:t>
          </a:r>
        </a:p>
      </dsp:txBody>
      <dsp:txXfrm>
        <a:off x="1590598" y="1150066"/>
        <a:ext cx="1292188" cy="775313"/>
      </dsp:txXfrm>
    </dsp:sp>
    <dsp:sp modelId="{FD32909C-03DD-4CEC-A0F5-4A8468BACCDC}">
      <dsp:nvSpPr>
        <dsp:cNvPr id="0" name=""/>
        <dsp:cNvSpPr/>
      </dsp:nvSpPr>
      <dsp:spPr>
        <a:xfrm>
          <a:off x="4470380" y="1492002"/>
          <a:ext cx="266603" cy="91440"/>
        </a:xfrm>
        <a:custGeom>
          <a:avLst/>
          <a:gdLst/>
          <a:ahLst/>
          <a:cxnLst/>
          <a:rect l="0" t="0" r="0" b="0"/>
          <a:pathLst>
            <a:path>
              <a:moveTo>
                <a:pt x="0" y="45720"/>
              </a:moveTo>
              <a:lnTo>
                <a:pt x="266603" y="45720"/>
              </a:lnTo>
            </a:path>
          </a:pathLst>
        </a:custGeom>
        <a:noFill/>
        <a:ln w="38100" cap="flat" cmpd="sng" algn="ctr">
          <a:solidFill>
            <a:scrgbClr r="0" g="0" b="0">
              <a:shade val="60000"/>
              <a:satMod val="110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96251" y="1536236"/>
        <a:ext cx="14860" cy="2972"/>
      </dsp:txXfrm>
    </dsp:sp>
    <dsp:sp modelId="{9F96A1D2-8526-4F0C-AED1-F1CD7627EEB4}">
      <dsp:nvSpPr>
        <dsp:cNvPr id="0" name=""/>
        <dsp:cNvSpPr/>
      </dsp:nvSpPr>
      <dsp:spPr>
        <a:xfrm>
          <a:off x="3179991" y="1150066"/>
          <a:ext cx="1292188" cy="775313"/>
        </a:xfrm>
        <a:prstGeom prst="rect">
          <a:avLst/>
        </a:prstGeom>
        <a:blipFill>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dk2">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Final Rules Published </a:t>
          </a:r>
          <a:br>
            <a:rPr lang="en-US" sz="1400" kern="1200"/>
          </a:br>
          <a:r>
            <a:rPr lang="en-US" sz="1400" kern="1200"/>
            <a:t>by Nov. 1</a:t>
          </a:r>
        </a:p>
      </dsp:txBody>
      <dsp:txXfrm>
        <a:off x="3179991" y="1150066"/>
        <a:ext cx="1292188" cy="775313"/>
      </dsp:txXfrm>
    </dsp:sp>
    <dsp:sp modelId="{598FF6B3-53DB-4114-9F42-064A76F0ABD4}">
      <dsp:nvSpPr>
        <dsp:cNvPr id="0" name=""/>
        <dsp:cNvSpPr/>
      </dsp:nvSpPr>
      <dsp:spPr>
        <a:xfrm>
          <a:off x="4769383" y="1150066"/>
          <a:ext cx="1292188" cy="775313"/>
        </a:xfrm>
        <a:prstGeom prst="rect">
          <a:avLst/>
        </a:prstGeom>
        <a:blipFill>
          <a:blip xmlns:r="http://schemas.openxmlformats.org/officeDocument/2006/relationships" r:embed="rId1">
            <a:duotone>
              <a:schemeClr val="dk2">
                <a:hueOff val="0"/>
                <a:satOff val="0"/>
                <a:lumOff val="0"/>
                <a:alphaOff val="0"/>
                <a:shade val="22000"/>
                <a:satMod val="160000"/>
              </a:schemeClr>
              <a:schemeClr val="dk2">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dk2">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Effective </a:t>
          </a:r>
          <a:br>
            <a:rPr lang="en-US" sz="1400" kern="1200"/>
          </a:br>
          <a:r>
            <a:rPr lang="en-US" sz="1400" kern="1200"/>
            <a:t>Next July 1</a:t>
          </a:r>
        </a:p>
      </dsp:txBody>
      <dsp:txXfrm>
        <a:off x="4769383" y="1150066"/>
        <a:ext cx="1292188" cy="77531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53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25603" name="Rectangle 3"/>
          <p:cNvSpPr>
            <a:spLocks noGrp="1" noChangeArrowheads="1"/>
          </p:cNvSpPr>
          <p:nvPr>
            <p:ph type="dt" sz="quarter" idx="1"/>
          </p:nvPr>
        </p:nvSpPr>
        <p:spPr bwMode="auto">
          <a:xfrm>
            <a:off x="3968750" y="0"/>
            <a:ext cx="30353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5604" name="Rectangle 4"/>
          <p:cNvSpPr>
            <a:spLocks noGrp="1" noChangeArrowheads="1"/>
          </p:cNvSpPr>
          <p:nvPr>
            <p:ph type="ftr" sz="quarter" idx="2"/>
          </p:nvPr>
        </p:nvSpPr>
        <p:spPr bwMode="auto">
          <a:xfrm>
            <a:off x="0" y="8761413"/>
            <a:ext cx="30353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25605" name="Rectangle 5"/>
          <p:cNvSpPr>
            <a:spLocks noGrp="1" noChangeArrowheads="1"/>
          </p:cNvSpPr>
          <p:nvPr>
            <p:ph type="sldNum" sz="quarter" idx="3"/>
          </p:nvPr>
        </p:nvSpPr>
        <p:spPr bwMode="auto">
          <a:xfrm>
            <a:off x="3968750" y="8761413"/>
            <a:ext cx="30353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5EC747C2-4DAF-4DCA-914D-D05B5154E3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30353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15715" name="Rectangle 3"/>
          <p:cNvSpPr>
            <a:spLocks noGrp="1" noChangeArrowheads="1"/>
          </p:cNvSpPr>
          <p:nvPr>
            <p:ph type="dt" idx="1"/>
          </p:nvPr>
        </p:nvSpPr>
        <p:spPr bwMode="auto">
          <a:xfrm>
            <a:off x="3967163" y="0"/>
            <a:ext cx="30353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96975"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7" name="Rectangle 5"/>
          <p:cNvSpPr>
            <a:spLocks noGrp="1" noChangeArrowheads="1"/>
          </p:cNvSpPr>
          <p:nvPr>
            <p:ph type="body" sz="quarter" idx="3"/>
          </p:nvPr>
        </p:nvSpPr>
        <p:spPr bwMode="auto">
          <a:xfrm>
            <a:off x="700088" y="4381500"/>
            <a:ext cx="5603875" cy="414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5718" name="Rectangle 6"/>
          <p:cNvSpPr>
            <a:spLocks noGrp="1" noChangeArrowheads="1"/>
          </p:cNvSpPr>
          <p:nvPr>
            <p:ph type="ftr" sz="quarter" idx="4"/>
          </p:nvPr>
        </p:nvSpPr>
        <p:spPr bwMode="auto">
          <a:xfrm>
            <a:off x="0" y="8759825"/>
            <a:ext cx="30353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15719" name="Rectangle 7"/>
          <p:cNvSpPr>
            <a:spLocks noGrp="1" noChangeArrowheads="1"/>
          </p:cNvSpPr>
          <p:nvPr>
            <p:ph type="sldNum" sz="quarter" idx="5"/>
          </p:nvPr>
        </p:nvSpPr>
        <p:spPr bwMode="auto">
          <a:xfrm>
            <a:off x="3967163" y="8759825"/>
            <a:ext cx="30353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FF3B1020-19BB-43DB-9C9E-940E036CF2A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355A73F-58A2-48BE-83AD-C58657667113}" type="slidenum">
              <a:rPr lang="en-US" altLang="en-US"/>
              <a:pPr>
                <a:spcBef>
                  <a:spcPct val="0"/>
                </a:spcBef>
              </a:pPr>
              <a:t>1</a:t>
            </a:fld>
            <a:endParaRPr lang="en-US" altLang="en-US" dirty="0"/>
          </a:p>
        </p:txBody>
      </p:sp>
      <p:sp>
        <p:nvSpPr>
          <p:cNvPr id="1638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10</a:t>
            </a:fld>
            <a:endParaRPr lang="en-US" altLang="en-US"/>
          </a:p>
        </p:txBody>
      </p:sp>
    </p:spTree>
    <p:extLst>
      <p:ext uri="{BB962C8B-B14F-4D97-AF65-F5344CB8AC3E}">
        <p14:creationId xmlns:p14="http://schemas.microsoft.com/office/powerpoint/2010/main" val="3932245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keep in mind the 2024</a:t>
            </a:r>
            <a:r>
              <a:rPr lang="en-US" baseline="0" dirty="0"/>
              <a:t> fiscal year began on 10/1/2023.  It was finally passed after several CRs, and splitting the package almost 7 months into the fiscal year. </a:t>
            </a:r>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12</a:t>
            </a:fld>
            <a:endParaRPr lang="en-US" altLang="en-US"/>
          </a:p>
        </p:txBody>
      </p:sp>
    </p:spTree>
    <p:extLst>
      <p:ext uri="{BB962C8B-B14F-4D97-AF65-F5344CB8AC3E}">
        <p14:creationId xmlns:p14="http://schemas.microsoft.com/office/powerpoint/2010/main" val="211193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Biden’s 2025 FY proposal was published on</a:t>
            </a:r>
            <a:r>
              <a:rPr lang="en-US" baseline="0" dirty="0"/>
              <a:t> March 11.  This is the first time ever the President has published a budget BEFORE the current year’s budget has been passed.  </a:t>
            </a:r>
          </a:p>
          <a:p>
            <a:endParaRPr lang="en-US" baseline="0" dirty="0"/>
          </a:p>
          <a:p>
            <a:r>
              <a:rPr lang="en-US" baseline="0" dirty="0"/>
              <a:t>Includes a 12 billion mandatory reducing the costs of college fund that will fund strategies to lower college costs for students.</a:t>
            </a:r>
          </a:p>
          <a:p>
            <a:endParaRPr lang="en-US" baseline="0" dirty="0"/>
          </a:p>
          <a:p>
            <a:r>
              <a:rPr lang="en-US" baseline="0" dirty="0"/>
              <a:t>Eliminate origination fees on federal student loans</a:t>
            </a:r>
          </a:p>
          <a:p>
            <a:endParaRPr lang="en-US" baseline="0" dirty="0"/>
          </a:p>
          <a:p>
            <a:r>
              <a:rPr lang="en-US" baseline="0" dirty="0"/>
              <a:t>Expands free community college through a federal-state partnership, and provides 2 years of subsidized </a:t>
            </a:r>
            <a:r>
              <a:rPr lang="en-US" baseline="0" dirty="0" err="1"/>
              <a:t>tutition</a:t>
            </a:r>
            <a:r>
              <a:rPr lang="en-US" baseline="0" dirty="0"/>
              <a:t> for student from families earning less than $125,000 enrolled in a HBCU, Tribal or Minority Serving </a:t>
            </a:r>
            <a:r>
              <a:rPr lang="en-US" baseline="0" dirty="0" err="1"/>
              <a:t>Instition</a:t>
            </a:r>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13</a:t>
            </a:fld>
            <a:endParaRPr lang="en-US" altLang="en-US"/>
          </a:p>
        </p:txBody>
      </p:sp>
    </p:spTree>
    <p:extLst>
      <p:ext uri="{BB962C8B-B14F-4D97-AF65-F5344CB8AC3E}">
        <p14:creationId xmlns:p14="http://schemas.microsoft.com/office/powerpoint/2010/main" val="954456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 5933 – DETERRENT Act – expands oversight and disclosure</a:t>
            </a:r>
            <a:r>
              <a:rPr lang="en-US" baseline="0" dirty="0"/>
              <a:t> requirements related to foreign sources and Institutions of higher education. </a:t>
            </a:r>
          </a:p>
          <a:p>
            <a:r>
              <a:rPr lang="en-US" baseline="0" dirty="0"/>
              <a:t>	Disclose gifts from a foreign country of concern (China, Russia)</a:t>
            </a:r>
          </a:p>
          <a:p>
            <a:r>
              <a:rPr lang="en-US" baseline="0" dirty="0"/>
              <a:t>	</a:t>
            </a:r>
            <a:r>
              <a:rPr lang="en-US" baseline="0" dirty="0" err="1"/>
              <a:t>Revc</a:t>
            </a:r>
            <a:r>
              <a:rPr lang="en-US" baseline="0" dirty="0"/>
              <a:t>. gift or contract of a foreign source that is valued at $50,000 of more or in combination of all other gifts in a calendar year (lowered from $250,000)</a:t>
            </a:r>
          </a:p>
          <a:p>
            <a:r>
              <a:rPr lang="en-US" baseline="0" dirty="0"/>
              <a:t>	enters into a contract with a foreign country of concern or foreign entity of concern after </a:t>
            </a:r>
            <a:r>
              <a:rPr lang="en-US" baseline="0" dirty="0" err="1"/>
              <a:t>recv</a:t>
            </a:r>
            <a:r>
              <a:rPr lang="en-US" baseline="0" dirty="0"/>
              <a:t>. a waiver</a:t>
            </a:r>
          </a:p>
          <a:p>
            <a:r>
              <a:rPr lang="en-US" baseline="0" dirty="0"/>
              <a:t>	Is substantially controlled by a foreign source.</a:t>
            </a:r>
          </a:p>
          <a:p>
            <a:endParaRPr lang="en-US" baseline="0" dirty="0"/>
          </a:p>
          <a:p>
            <a:r>
              <a:rPr lang="en-US" baseline="0" dirty="0"/>
              <a:t>Passed House 246 – 170 	No movement in Senate</a:t>
            </a:r>
          </a:p>
          <a:p>
            <a:endParaRPr lang="en-US" baseline="0" dirty="0"/>
          </a:p>
          <a:p>
            <a:r>
              <a:rPr lang="en-US" baseline="0" dirty="0"/>
              <a:t>HR 6585 – introduced in the House by Rep. Stefanik in Dec 2023 – no movement</a:t>
            </a:r>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14</a:t>
            </a:fld>
            <a:endParaRPr lang="en-US" altLang="en-US"/>
          </a:p>
        </p:txBody>
      </p:sp>
    </p:spTree>
    <p:extLst>
      <p:ext uri="{BB962C8B-B14F-4D97-AF65-F5344CB8AC3E}">
        <p14:creationId xmlns:p14="http://schemas.microsoft.com/office/powerpoint/2010/main" val="209309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Introduced by Rep Foxx on 1/11/24</a:t>
            </a:r>
          </a:p>
          <a:p>
            <a:endParaRPr lang="en-US" dirty="0"/>
          </a:p>
          <a:p>
            <a:r>
              <a:rPr lang="en-US" dirty="0"/>
              <a:t>Per</a:t>
            </a:r>
            <a:r>
              <a:rPr lang="en-US" baseline="0" dirty="0"/>
              <a:t> the info sheet from the ED Workforce Committee: </a:t>
            </a:r>
          </a:p>
          <a:p>
            <a:pPr marL="171450" indent="-171450">
              <a:buFont typeface="Arial" panose="020B0604020202020204" pitchFamily="34" charset="0"/>
              <a:buChar char="•"/>
            </a:pPr>
            <a:r>
              <a:rPr lang="en-US" baseline="0" dirty="0"/>
              <a:t>	Ensures that colleges have skin in the game by holding them financially responsible when they charge too much for degrees that leave 	students with debt they cannot afford.</a:t>
            </a:r>
          </a:p>
          <a:p>
            <a:pPr marL="171450" indent="-171450">
              <a:buFont typeface="Arial" panose="020B0604020202020204" pitchFamily="34" charset="0"/>
              <a:buChar char="•"/>
            </a:pPr>
            <a:r>
              <a:rPr lang="en-US" baseline="0" dirty="0"/>
              <a:t>	ensures that college costs are clear, accessible and consumer friendly</a:t>
            </a:r>
          </a:p>
          <a:p>
            <a:pPr marL="171450" indent="-171450">
              <a:buFont typeface="Arial" panose="020B0604020202020204" pitchFamily="34" charset="0"/>
              <a:buChar char="•"/>
            </a:pPr>
            <a:r>
              <a:rPr lang="en-US" baseline="0" dirty="0"/>
              <a:t>	Streamlines and enhances data collection and reporting</a:t>
            </a:r>
          </a:p>
          <a:p>
            <a:pPr marL="171450" indent="-171450">
              <a:buFont typeface="Arial" panose="020B0604020202020204" pitchFamily="34" charset="0"/>
              <a:buChar char="•"/>
            </a:pPr>
            <a:r>
              <a:rPr lang="en-US" baseline="0" dirty="0"/>
              <a:t>	Prevents colleges from endlessly raising tuition – Sunsets the PLUS program</a:t>
            </a:r>
          </a:p>
          <a:p>
            <a:pPr marL="171450" indent="-171450">
              <a:buFont typeface="Arial" panose="020B0604020202020204" pitchFamily="34" charset="0"/>
              <a:buChar char="•"/>
            </a:pPr>
            <a:r>
              <a:rPr lang="en-US" baseline="0" dirty="0"/>
              <a:t>	Protects student borrowers from unaffordable debt</a:t>
            </a:r>
          </a:p>
          <a:p>
            <a:endParaRPr lang="en-US" dirty="0"/>
          </a:p>
          <a:p>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15</a:t>
            </a:fld>
            <a:endParaRPr lang="en-US" altLang="en-US"/>
          </a:p>
        </p:txBody>
      </p:sp>
    </p:spTree>
    <p:extLst>
      <p:ext uri="{BB962C8B-B14F-4D97-AF65-F5344CB8AC3E}">
        <p14:creationId xmlns:p14="http://schemas.microsoft.com/office/powerpoint/2010/main" val="2827938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204 - # of days until general election on 11/5/24</a:t>
            </a:r>
          </a:p>
          <a:p>
            <a:endParaRPr lang="en-US" dirty="0"/>
          </a:p>
          <a:p>
            <a:r>
              <a:rPr lang="en-US" dirty="0"/>
              <a:t>Senate – 33 regular (this includes Feinstein’s seat as her re-election</a:t>
            </a:r>
            <a:r>
              <a:rPr lang="en-US" baseline="0" dirty="0"/>
              <a:t> would have been this year) and 1 special to fill the last 2 years of Ben </a:t>
            </a:r>
            <a:r>
              <a:rPr lang="en-US" baseline="0" dirty="0" err="1"/>
              <a:t>Sasse</a:t>
            </a:r>
            <a:r>
              <a:rPr lang="en-US" baseline="0" dirty="0"/>
              <a:t> (NE)</a:t>
            </a:r>
          </a:p>
          <a:p>
            <a:r>
              <a:rPr lang="en-US" baseline="0" dirty="0"/>
              <a:t> </a:t>
            </a:r>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16</a:t>
            </a:fld>
            <a:endParaRPr lang="en-US" altLang="en-US"/>
          </a:p>
        </p:txBody>
      </p:sp>
    </p:spTree>
    <p:extLst>
      <p:ext uri="{BB962C8B-B14F-4D97-AF65-F5344CB8AC3E}">
        <p14:creationId xmlns:p14="http://schemas.microsoft.com/office/powerpoint/2010/main" val="786540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KAREN</a:t>
            </a:r>
          </a:p>
        </p:txBody>
      </p:sp>
      <p:sp>
        <p:nvSpPr>
          <p:cNvPr id="4" name="Slide Number Placeholder 3"/>
          <p:cNvSpPr>
            <a:spLocks noGrp="1"/>
          </p:cNvSpPr>
          <p:nvPr>
            <p:ph type="sldNum"/>
          </p:nvPr>
        </p:nvSpPr>
        <p:spPr/>
        <p:txBody>
          <a:bodyPr/>
          <a:lstStyle/>
          <a:p>
            <a:pPr>
              <a:defRPr/>
            </a:pPr>
            <a:fld id="{5B371EEE-59D2-4FBC-85AE-B9329CB909A3}" type="slidenum">
              <a:rPr lang="en-GB" smtClean="0"/>
              <a:pPr>
                <a:defRPr/>
              </a:pPr>
              <a:t>17</a:t>
            </a:fld>
            <a:endParaRPr lang="en-GB" dirty="0"/>
          </a:p>
        </p:txBody>
      </p:sp>
    </p:spTree>
    <p:extLst>
      <p:ext uri="{BB962C8B-B14F-4D97-AF65-F5344CB8AC3E}">
        <p14:creationId xmlns:p14="http://schemas.microsoft.com/office/powerpoint/2010/main" val="283586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4525"/>
            <a:ext cx="5851525" cy="5146675"/>
          </a:xfrm>
        </p:spPr>
        <p:txBody>
          <a:bodyPr>
            <a:normAutofit/>
          </a:bodyPr>
          <a:lstStyle/>
          <a:p>
            <a:pPr marL="158750" indent="0">
              <a:buNone/>
            </a:pPr>
            <a:r>
              <a:rPr lang="en-US" dirty="0"/>
              <a:t>KAREN</a:t>
            </a:r>
          </a:p>
        </p:txBody>
      </p:sp>
      <p:sp>
        <p:nvSpPr>
          <p:cNvPr id="4" name="Slide Number Placeholder 3"/>
          <p:cNvSpPr>
            <a:spLocks noGrp="1"/>
          </p:cNvSpPr>
          <p:nvPr>
            <p:ph type="sldNum" sz="quarter" idx="10"/>
          </p:nvPr>
        </p:nvSpPr>
        <p:spPr/>
        <p:txBody>
          <a:bodyPr/>
          <a:lstStyle/>
          <a:p>
            <a:pPr>
              <a:defRPr/>
            </a:pPr>
            <a:fld id="{CBF5FA8D-0659-46E2-90DD-2E38E120D6F3}" type="slidenum">
              <a:rPr lang="en-US" smtClean="0"/>
              <a:pPr>
                <a:defRPr/>
              </a:pPr>
              <a:t>18</a:t>
            </a:fld>
            <a:endParaRPr lang="en-US" dirty="0"/>
          </a:p>
        </p:txBody>
      </p:sp>
    </p:spTree>
    <p:extLst>
      <p:ext uri="{BB962C8B-B14F-4D97-AF65-F5344CB8AC3E}">
        <p14:creationId xmlns:p14="http://schemas.microsoft.com/office/powerpoint/2010/main" val="3976992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MARIA</a:t>
            </a:r>
          </a:p>
        </p:txBody>
      </p:sp>
      <p:sp>
        <p:nvSpPr>
          <p:cNvPr id="4" name="Slide Number Placeholder 3"/>
          <p:cNvSpPr>
            <a:spLocks noGrp="1"/>
          </p:cNvSpPr>
          <p:nvPr>
            <p:ph type="sldNum" sz="quarter" idx="5"/>
          </p:nvPr>
        </p:nvSpPr>
        <p:spPr/>
        <p:txBody>
          <a:bodyPr/>
          <a:lstStyle/>
          <a:p>
            <a:fld id="{9DD4ED59-31E9-4A94-BB64-1349F6E2CBC0}" type="slidenum">
              <a:rPr lang="en-US" smtClean="0"/>
              <a:t>19</a:t>
            </a:fld>
            <a:endParaRPr lang="en-US"/>
          </a:p>
        </p:txBody>
      </p:sp>
    </p:spTree>
    <p:extLst>
      <p:ext uri="{BB962C8B-B14F-4D97-AF65-F5344CB8AC3E}">
        <p14:creationId xmlns:p14="http://schemas.microsoft.com/office/powerpoint/2010/main" val="2603015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5D73243-39C2-4DB4-8A37-D37A7E1AB1C4}"/>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4C5B08C1-90C9-4CCF-B35F-71985BFAC1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Karen</a:t>
            </a:r>
          </a:p>
        </p:txBody>
      </p:sp>
      <p:sp>
        <p:nvSpPr>
          <p:cNvPr id="53252" name="Slide Number Placeholder 3">
            <a:extLst>
              <a:ext uri="{FF2B5EF4-FFF2-40B4-BE49-F238E27FC236}">
                <a16:creationId xmlns:a16="http://schemas.microsoft.com/office/drawing/2014/main" id="{A2E33096-78F0-4769-9B6F-1B56190215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DA8702-765F-4FF7-B383-95295A32C500}" type="slidenum">
              <a:rPr lang="en-US" altLang="en-US" smtClean="0">
                <a:latin typeface="Times New Roman" panose="02020603050405020304" pitchFamily="18" charset="0"/>
              </a:rPr>
              <a:pPr/>
              <a:t>20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24509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707708" y="4447461"/>
            <a:ext cx="5661660" cy="4213384"/>
          </a:xfrm>
          <a:prstGeom prst="rect">
            <a:avLst/>
          </a:prstGeom>
        </p:spPr>
        <p:txBody>
          <a:bodyPr spcFirstLastPara="1" wrap="square" lIns="93921" tIns="93921" rIns="93921" bIns="93921" anchor="t" anchorCtr="0">
            <a:noAutofit/>
          </a:bodyPr>
          <a:lstStyle/>
          <a:p>
            <a:pPr marL="0" indent="0">
              <a:buNone/>
            </a:pPr>
            <a:r>
              <a:rPr lang="en-US" dirty="0"/>
              <a:t>Always consult with</a:t>
            </a:r>
            <a:r>
              <a:rPr lang="en-US" baseline="0" dirty="0"/>
              <a:t> your campus legal counsel to ensure you are following federal, state, and local laws.</a:t>
            </a:r>
            <a:endParaRPr dirty="0"/>
          </a:p>
        </p:txBody>
      </p:sp>
      <p:sp>
        <p:nvSpPr>
          <p:cNvPr id="106" name="Google Shape;106;p3: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879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5D73243-39C2-4DB4-8A37-D37A7E1AB1C4}"/>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4C5B08C1-90C9-4CCF-B35F-71985BFAC1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Karen</a:t>
            </a:r>
          </a:p>
        </p:txBody>
      </p:sp>
      <p:sp>
        <p:nvSpPr>
          <p:cNvPr id="53252" name="Slide Number Placeholder 3">
            <a:extLst>
              <a:ext uri="{FF2B5EF4-FFF2-40B4-BE49-F238E27FC236}">
                <a16:creationId xmlns:a16="http://schemas.microsoft.com/office/drawing/2014/main" id="{A2E33096-78F0-4769-9B6F-1B56190215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DA8702-765F-4FF7-B383-95295A32C500}" type="slidenum">
              <a:rPr lang="en-US" altLang="en-US" smtClean="0">
                <a:latin typeface="Times New Roman" panose="02020603050405020304" pitchFamily="18" charset="0"/>
              </a:rPr>
              <a:pPr/>
              <a:t>21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62576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DB8E018-849D-4053-AC62-9A3EA9E7E2CE}"/>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09551971-B116-4D40-87F9-0EB2843CAD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Karen</a:t>
            </a:r>
          </a:p>
        </p:txBody>
      </p:sp>
      <p:sp>
        <p:nvSpPr>
          <p:cNvPr id="55300" name="Slide Number Placeholder 3">
            <a:extLst>
              <a:ext uri="{FF2B5EF4-FFF2-40B4-BE49-F238E27FC236}">
                <a16:creationId xmlns:a16="http://schemas.microsoft.com/office/drawing/2014/main" id="{290F1CD2-B363-41B3-AC70-73AB1C3A5A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91D74A-238C-474C-8F4A-BCA63883A4EE}" type="slidenum">
              <a:rPr lang="en-US" altLang="en-US" smtClean="0">
                <a:latin typeface="Times New Roman" panose="02020603050405020304" pitchFamily="18" charset="0"/>
              </a:rPr>
              <a:pPr/>
              <a:t>22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26459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KAREN</a:t>
            </a:r>
          </a:p>
        </p:txBody>
      </p:sp>
      <p:sp>
        <p:nvSpPr>
          <p:cNvPr id="4" name="Slide Number Placeholder 3"/>
          <p:cNvSpPr>
            <a:spLocks noGrp="1"/>
          </p:cNvSpPr>
          <p:nvPr>
            <p:ph type="sldNum"/>
          </p:nvPr>
        </p:nvSpPr>
        <p:spPr/>
        <p:txBody>
          <a:bodyPr/>
          <a:lstStyle/>
          <a:p>
            <a:pPr>
              <a:defRPr/>
            </a:pPr>
            <a:fld id="{5B371EEE-59D2-4FBC-85AE-B9329CB909A3}" type="slidenum">
              <a:rPr lang="en-GB" smtClean="0"/>
              <a:pPr>
                <a:defRPr/>
              </a:pPr>
              <a:t>23</a:t>
            </a:fld>
            <a:endParaRPr lang="en-GB" dirty="0"/>
          </a:p>
        </p:txBody>
      </p:sp>
    </p:spTree>
    <p:extLst>
      <p:ext uri="{BB962C8B-B14F-4D97-AF65-F5344CB8AC3E}">
        <p14:creationId xmlns:p14="http://schemas.microsoft.com/office/powerpoint/2010/main" val="3320786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4525"/>
            <a:ext cx="5851525" cy="5146675"/>
          </a:xfrm>
        </p:spPr>
        <p:txBody>
          <a:bodyPr>
            <a:normAutofit fontScale="85000" lnSpcReduction="20000"/>
          </a:bodyPr>
          <a:lstStyle/>
          <a:p>
            <a:pPr marL="274320" indent="-274320" eaLnBrk="1" fontAlgn="auto" hangingPunct="1">
              <a:lnSpc>
                <a:spcPct val="90000"/>
              </a:lnSpc>
              <a:spcAft>
                <a:spcPts val="1200"/>
              </a:spcAft>
              <a:buClr>
                <a:schemeClr val="accent3"/>
              </a:buClr>
              <a:buFont typeface="Wingdings 2"/>
              <a:buChar char=""/>
              <a:defRPr/>
            </a:pPr>
            <a:endParaRPr lang="en-US" dirty="0"/>
          </a:p>
          <a:p>
            <a:pPr marL="274320" indent="-274320" eaLnBrk="1" fontAlgn="auto" hangingPunct="1">
              <a:lnSpc>
                <a:spcPct val="90000"/>
              </a:lnSpc>
              <a:spcAft>
                <a:spcPts val="1200"/>
              </a:spcAft>
              <a:buClr>
                <a:schemeClr val="accent3"/>
              </a:buClr>
              <a:buFont typeface="Wingdings 2"/>
              <a:buChar char=""/>
              <a:defRPr/>
            </a:pPr>
            <a:endParaRPr lang="en-US" dirty="0"/>
          </a:p>
          <a:p>
            <a:pPr marL="0" indent="0" eaLnBrk="1" fontAlgn="auto" hangingPunct="1">
              <a:lnSpc>
                <a:spcPct val="90000"/>
              </a:lnSpc>
              <a:spcAft>
                <a:spcPts val="1200"/>
              </a:spcAft>
              <a:buClr>
                <a:schemeClr val="accent3"/>
              </a:buClr>
              <a:buFont typeface="Wingdings 2"/>
              <a:buNone/>
              <a:defRPr/>
            </a:pPr>
            <a:endParaRPr lang="en-US" dirty="0"/>
          </a:p>
          <a:p>
            <a:pPr marL="274320" indent="-274320" eaLnBrk="1" fontAlgn="auto" hangingPunct="1">
              <a:lnSpc>
                <a:spcPct val="90000"/>
              </a:lnSpc>
              <a:spcAft>
                <a:spcPts val="1200"/>
              </a:spcAft>
              <a:buClr>
                <a:schemeClr val="accent3"/>
              </a:buClr>
              <a:buFont typeface="Wingdings 2"/>
              <a:buChar char=""/>
              <a:defRPr/>
            </a:pPr>
            <a:r>
              <a:rPr lang="en-US" dirty="0"/>
              <a:t>Bureau has huge authority</a:t>
            </a:r>
          </a:p>
          <a:p>
            <a:pPr marL="640080" lvl="1" indent="-246888" eaLnBrk="1" fontAlgn="auto" hangingPunct="1">
              <a:lnSpc>
                <a:spcPct val="90000"/>
              </a:lnSpc>
              <a:spcAft>
                <a:spcPts val="1200"/>
              </a:spcAft>
              <a:buFont typeface="Wingdings 2"/>
              <a:buChar char=""/>
              <a:defRPr/>
            </a:pPr>
            <a:r>
              <a:rPr lang="en-US" sz="2000" dirty="0"/>
              <a:t>Rulemaking – Perhaps the most significant authority of the Bureau </a:t>
            </a:r>
          </a:p>
          <a:p>
            <a:pPr marL="640080" lvl="1" indent="-246888" eaLnBrk="1" fontAlgn="auto" hangingPunct="1">
              <a:lnSpc>
                <a:spcPct val="90000"/>
              </a:lnSpc>
              <a:spcAft>
                <a:spcPts val="1200"/>
              </a:spcAft>
              <a:buFont typeface="Wingdings 2"/>
              <a:buChar char=""/>
              <a:defRPr/>
            </a:pPr>
            <a:r>
              <a:rPr lang="en-US" sz="2000" dirty="0"/>
              <a:t>Supervisory</a:t>
            </a:r>
          </a:p>
          <a:p>
            <a:pPr marL="640080" lvl="1" indent="-246888" eaLnBrk="1" fontAlgn="auto" hangingPunct="1">
              <a:lnSpc>
                <a:spcPct val="90000"/>
              </a:lnSpc>
              <a:spcAft>
                <a:spcPts val="1200"/>
              </a:spcAft>
              <a:buFont typeface="Wingdings 2"/>
              <a:buChar char=""/>
              <a:defRPr/>
            </a:pPr>
            <a:r>
              <a:rPr lang="en-US" sz="2000" dirty="0"/>
              <a:t>Enforcement*</a:t>
            </a:r>
          </a:p>
          <a:p>
            <a:pPr lvl="2" indent="-246888" eaLnBrk="1" fontAlgn="auto" hangingPunct="1">
              <a:lnSpc>
                <a:spcPct val="90000"/>
              </a:lnSpc>
              <a:spcAft>
                <a:spcPts val="1200"/>
              </a:spcAft>
              <a:buFont typeface="Wingdings 2"/>
              <a:buChar char=""/>
              <a:defRPr/>
            </a:pPr>
            <a:r>
              <a:rPr lang="en-US" sz="2000" dirty="0"/>
              <a:t>Student Loans are a top priority</a:t>
            </a:r>
          </a:p>
          <a:p>
            <a:pPr marL="640080" lvl="1" indent="-246888" eaLnBrk="1" fontAlgn="auto" hangingPunct="1">
              <a:lnSpc>
                <a:spcPct val="120000"/>
              </a:lnSpc>
              <a:spcAft>
                <a:spcPts val="1200"/>
              </a:spcAft>
              <a:buFont typeface="Wingdings 2"/>
              <a:buChar char=""/>
              <a:defRPr/>
            </a:pPr>
            <a:r>
              <a:rPr lang="en-US" sz="2000" dirty="0"/>
              <a:t>CFPB has access to consumer complaints within the FTC Consumer Sentinel database (In the past only accessible  through law enforcement agencies.)</a:t>
            </a:r>
          </a:p>
          <a:p>
            <a:pPr marL="640080" lvl="1" indent="-246888" eaLnBrk="1" fontAlgn="auto" hangingPunct="1">
              <a:lnSpc>
                <a:spcPct val="120000"/>
              </a:lnSpc>
              <a:spcAft>
                <a:spcPts val="1200"/>
              </a:spcAft>
              <a:buFont typeface="Wingdings 2"/>
              <a:buChar char=""/>
              <a:defRPr/>
            </a:pPr>
            <a:r>
              <a:rPr lang="en-US" sz="2000" dirty="0"/>
              <a:t>Funded by the US Treasury-No Appropriations </a:t>
            </a:r>
          </a:p>
          <a:p>
            <a:pPr marL="640080" lvl="1" indent="-246888" eaLnBrk="1" fontAlgn="auto" hangingPunct="1">
              <a:lnSpc>
                <a:spcPct val="120000"/>
              </a:lnSpc>
              <a:spcAft>
                <a:spcPts val="1200"/>
              </a:spcAft>
              <a:buFont typeface="Wingdings 2"/>
              <a:buChar char=""/>
              <a:defRPr/>
            </a:pPr>
            <a:r>
              <a:rPr lang="en-US" sz="2000" dirty="0"/>
              <a:t>No oversight</a:t>
            </a:r>
          </a:p>
          <a:p>
            <a:endParaRPr lang="en-US" dirty="0"/>
          </a:p>
        </p:txBody>
      </p:sp>
      <p:sp>
        <p:nvSpPr>
          <p:cNvPr id="4" name="Slide Number Placeholder 3"/>
          <p:cNvSpPr>
            <a:spLocks noGrp="1"/>
          </p:cNvSpPr>
          <p:nvPr>
            <p:ph type="sldNum" sz="quarter" idx="10"/>
          </p:nvPr>
        </p:nvSpPr>
        <p:spPr/>
        <p:txBody>
          <a:bodyPr/>
          <a:lstStyle/>
          <a:p>
            <a:pPr>
              <a:defRPr/>
            </a:pPr>
            <a:fld id="{CBF5FA8D-0659-46E2-90DD-2E38E120D6F3}"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4143375" y="9118601"/>
            <a:ext cx="3170238" cy="481013"/>
          </a:xfrm>
          <a:prstGeom prst="rect">
            <a:avLst/>
          </a:prstGeom>
          <a:noFill/>
          <a:ln w="9525">
            <a:noFill/>
            <a:miter lim="800000"/>
            <a:headEnd/>
            <a:tailEnd/>
          </a:ln>
        </p:spPr>
        <p:txBody>
          <a:bodyPr lIns="94819" tIns="47408" rIns="94819" bIns="47408" anchor="b"/>
          <a:lstStyle/>
          <a:p>
            <a:pPr algn="r" defTabSz="946550" eaLnBrk="0" hangingPunct="0"/>
            <a:fld id="{229BF7D6-33DC-44C2-9878-F1C7CEC0AC39}" type="slidenum">
              <a:rPr lang="en-US" sz="1300">
                <a:latin typeface="Times New Roman" pitchFamily="18" charset="0"/>
              </a:rPr>
              <a:pPr algn="r" defTabSz="946550" eaLnBrk="0" hangingPunct="0"/>
              <a:t>25</a:t>
            </a:fld>
            <a:endParaRPr lang="en-US" sz="1300" dirty="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158750" indent="0" eaLnBrk="1" hangingPunct="1">
              <a:buNone/>
            </a:pPr>
            <a:r>
              <a:rPr lang="en-US" dirty="0"/>
              <a:t>KAREN</a:t>
            </a:r>
          </a:p>
        </p:txBody>
      </p:sp>
    </p:spTree>
    <p:extLst>
      <p:ext uri="{BB962C8B-B14F-4D97-AF65-F5344CB8AC3E}">
        <p14:creationId xmlns:p14="http://schemas.microsoft.com/office/powerpoint/2010/main" val="343379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KAREN</a:t>
            </a:r>
          </a:p>
        </p:txBody>
      </p:sp>
      <p:sp>
        <p:nvSpPr>
          <p:cNvPr id="4" name="Slide Number Placeholder 3"/>
          <p:cNvSpPr>
            <a:spLocks noGrp="1"/>
          </p:cNvSpPr>
          <p:nvPr>
            <p:ph type="sldNum"/>
          </p:nvPr>
        </p:nvSpPr>
        <p:spPr/>
        <p:txBody>
          <a:bodyPr/>
          <a:lstStyle/>
          <a:p>
            <a:pPr>
              <a:defRPr/>
            </a:pPr>
            <a:fld id="{5B371EEE-59D2-4FBC-85AE-B9329CB909A3}" type="slidenum">
              <a:rPr lang="en-GB" smtClean="0"/>
              <a:pPr>
                <a:defRPr/>
              </a:pPr>
              <a:t>26</a:t>
            </a:fld>
            <a:endParaRPr lang="en-GB" dirty="0"/>
          </a:p>
        </p:txBody>
      </p:sp>
    </p:spTree>
    <p:extLst>
      <p:ext uri="{BB962C8B-B14F-4D97-AF65-F5344CB8AC3E}">
        <p14:creationId xmlns:p14="http://schemas.microsoft.com/office/powerpoint/2010/main" val="3656674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KAREN</a:t>
            </a:r>
          </a:p>
        </p:txBody>
      </p:sp>
      <p:sp>
        <p:nvSpPr>
          <p:cNvPr id="4" name="Slide Number Placeholder 3"/>
          <p:cNvSpPr>
            <a:spLocks noGrp="1"/>
          </p:cNvSpPr>
          <p:nvPr>
            <p:ph type="sldNum"/>
          </p:nvPr>
        </p:nvSpPr>
        <p:spPr/>
        <p:txBody>
          <a:bodyPr/>
          <a:lstStyle/>
          <a:p>
            <a:pPr>
              <a:defRPr/>
            </a:pPr>
            <a:fld id="{5B371EEE-59D2-4FBC-85AE-B9329CB909A3}" type="slidenum">
              <a:rPr lang="en-GB" smtClean="0"/>
              <a:pPr>
                <a:defRPr/>
              </a:pPr>
              <a:t>27</a:t>
            </a:fld>
            <a:endParaRPr lang="en-GB" dirty="0"/>
          </a:p>
        </p:txBody>
      </p:sp>
    </p:spTree>
    <p:extLst>
      <p:ext uri="{BB962C8B-B14F-4D97-AF65-F5344CB8AC3E}">
        <p14:creationId xmlns:p14="http://schemas.microsoft.com/office/powerpoint/2010/main" val="1943925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KAREN</a:t>
            </a:r>
          </a:p>
        </p:txBody>
      </p:sp>
    </p:spTree>
    <p:extLst>
      <p:ext uri="{BB962C8B-B14F-4D97-AF65-F5344CB8AC3E}">
        <p14:creationId xmlns:p14="http://schemas.microsoft.com/office/powerpoint/2010/main" val="153912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BF5FA8D-0659-46E2-90DD-2E38E120D6F3}" type="slidenum">
              <a:rPr lang="en-US" smtClean="0"/>
              <a:pPr>
                <a:defRPr/>
              </a:pPr>
              <a:t>29</a:t>
            </a:fld>
            <a:endParaRPr lang="en-US" dirty="0"/>
          </a:p>
        </p:txBody>
      </p:sp>
      <p:sp>
        <p:nvSpPr>
          <p:cNvPr id="3" name="Notes Placeholder 2">
            <a:extLst>
              <a:ext uri="{FF2B5EF4-FFF2-40B4-BE49-F238E27FC236}">
                <a16:creationId xmlns:a16="http://schemas.microsoft.com/office/drawing/2014/main" id="{7F816DAC-528D-4F5F-A6D0-6CDEB0D5758D}"/>
              </a:ext>
            </a:extLst>
          </p:cNvPr>
          <p:cNvSpPr>
            <a:spLocks noGrp="1"/>
          </p:cNvSpPr>
          <p:nvPr>
            <p:ph type="body" idx="1"/>
          </p:nvPr>
        </p:nvSpPr>
        <p:spPr/>
        <p:txBody>
          <a:bodyPr/>
          <a:lstStyle/>
          <a:p>
            <a:pPr marL="158750" indent="0">
              <a:buNone/>
            </a:pPr>
            <a:r>
              <a:rPr lang="en-US" dirty="0"/>
              <a:t>KAREN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5721" tIns="47860" rIns="95721" bIns="47860" anchor="b"/>
          <a:lstStyle/>
          <a:p>
            <a:pPr algn="r" defTabSz="954088" eaLnBrk="0" hangingPunct="0"/>
            <a:fld id="{22706E85-EA04-429B-9DA5-3EFDE3E2268C}" type="slidenum">
              <a:rPr lang="en-US" sz="1300">
                <a:latin typeface="Times New Roman" pitchFamily="18" charset="0"/>
              </a:rPr>
              <a:pPr algn="r" defTabSz="954088" eaLnBrk="0" hangingPunct="0"/>
              <a:t>30</a:t>
            </a:fld>
            <a:endParaRPr lang="en-US" sz="1300" dirty="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marL="158750" indent="0" eaLnBrk="1" hangingPunct="1">
              <a:buNone/>
            </a:pPr>
            <a:endParaRPr lang="en-US" dirty="0"/>
          </a:p>
        </p:txBody>
      </p:sp>
    </p:spTree>
    <p:extLst>
      <p:ext uri="{BB962C8B-B14F-4D97-AF65-F5344CB8AC3E}">
        <p14:creationId xmlns:p14="http://schemas.microsoft.com/office/powerpoint/2010/main" val="115914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3B1020-19BB-43DB-9C9E-940E036CF2AC}" type="slidenum">
              <a:rPr lang="en-US" altLang="en-US" smtClean="0"/>
              <a:pPr/>
              <a:t>3</a:t>
            </a:fld>
            <a:endParaRPr lang="en-US" altLang="en-US" dirty="0"/>
          </a:p>
        </p:txBody>
      </p:sp>
    </p:spTree>
    <p:extLst>
      <p:ext uri="{BB962C8B-B14F-4D97-AF65-F5344CB8AC3E}">
        <p14:creationId xmlns:p14="http://schemas.microsoft.com/office/powerpoint/2010/main" val="4015579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0" i="0" dirty="0">
                <a:solidFill>
                  <a:srgbClr val="374151"/>
                </a:solidFill>
                <a:effectLst/>
                <a:latin typeface="Söhne"/>
              </a:rPr>
              <a:t>KAREN</a:t>
            </a:r>
          </a:p>
        </p:txBody>
      </p:sp>
      <p:sp>
        <p:nvSpPr>
          <p:cNvPr id="4" name="Slide Number Placeholder 3"/>
          <p:cNvSpPr>
            <a:spLocks noGrp="1"/>
          </p:cNvSpPr>
          <p:nvPr>
            <p:ph type="sldNum" sz="quarter" idx="5"/>
          </p:nvPr>
        </p:nvSpPr>
        <p:spPr/>
        <p:txBody>
          <a:bodyPr/>
          <a:lstStyle/>
          <a:p>
            <a:fld id="{5D355731-DE64-4CEA-AECE-78372220089D}" type="slidenum">
              <a:rPr lang="en-US" smtClean="0"/>
              <a:t>31</a:t>
            </a:fld>
            <a:endParaRPr lang="en-US"/>
          </a:p>
        </p:txBody>
      </p:sp>
    </p:spTree>
    <p:extLst>
      <p:ext uri="{BB962C8B-B14F-4D97-AF65-F5344CB8AC3E}">
        <p14:creationId xmlns:p14="http://schemas.microsoft.com/office/powerpoint/2010/main" val="413983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KAREN</a:t>
            </a:r>
          </a:p>
        </p:txBody>
      </p:sp>
      <p:sp>
        <p:nvSpPr>
          <p:cNvPr id="4" name="Slide Number Placeholder 3"/>
          <p:cNvSpPr>
            <a:spLocks noGrp="1"/>
          </p:cNvSpPr>
          <p:nvPr>
            <p:ph type="sldNum"/>
          </p:nvPr>
        </p:nvSpPr>
        <p:spPr/>
        <p:txBody>
          <a:bodyPr/>
          <a:lstStyle/>
          <a:p>
            <a:pPr>
              <a:defRPr/>
            </a:pPr>
            <a:fld id="{5B371EEE-59D2-4FBC-85AE-B9329CB909A3}" type="slidenum">
              <a:rPr lang="en-GB" smtClean="0"/>
              <a:pPr>
                <a:defRPr/>
              </a:pPr>
              <a:t>32</a:t>
            </a:fld>
            <a:endParaRPr lang="en-GB" dirty="0"/>
          </a:p>
        </p:txBody>
      </p:sp>
    </p:spTree>
    <p:extLst>
      <p:ext uri="{BB962C8B-B14F-4D97-AF65-F5344CB8AC3E}">
        <p14:creationId xmlns:p14="http://schemas.microsoft.com/office/powerpoint/2010/main" val="1975938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40750869-9900-4A63-956D-90D5753CA025}"/>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2A2D0172-FED3-4FE0-83BC-C2D688A3F0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8750" indent="0">
              <a:buNone/>
            </a:pPr>
            <a:r>
              <a:rPr lang="en-US" altLang="en-US" dirty="0"/>
              <a:t>KAREN</a:t>
            </a:r>
          </a:p>
        </p:txBody>
      </p:sp>
      <p:sp>
        <p:nvSpPr>
          <p:cNvPr id="73732" name="Slide Number Placeholder 3">
            <a:extLst>
              <a:ext uri="{FF2B5EF4-FFF2-40B4-BE49-F238E27FC236}">
                <a16:creationId xmlns:a16="http://schemas.microsoft.com/office/drawing/2014/main" id="{FBB453DB-054E-4DBB-A073-3BA9459774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ED08ED-C661-4612-BF19-350FA76D072A}" type="slidenum">
              <a:rPr lang="en-US" altLang="en-US" smtClean="0">
                <a:latin typeface="Times New Roman" panose="02020603050405020304" pitchFamily="18" charset="0"/>
              </a:rPr>
              <a:pPr/>
              <a:t>33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8345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CFPB’s Report:</a:t>
            </a:r>
            <a:r>
              <a:rPr lang="en-US" baseline="0" dirty="0"/>
              <a:t> Tuition Payment Plans in Higher Education – published 9/14/2023</a:t>
            </a:r>
          </a:p>
          <a:p>
            <a:endParaRPr lang="en-US" baseline="0" dirty="0"/>
          </a:p>
          <a:p>
            <a:r>
              <a:rPr lang="en-US" baseline="0" dirty="0"/>
              <a:t>The CFPB reviewed 450 college websites to gather publicly available data on tuition payment plans and related contracts.  In addition the CFPB analyzed consumer complaints, met with industry participants, and conducted interviews with current students.</a:t>
            </a:r>
          </a:p>
          <a:p>
            <a:endParaRPr lang="en-US" baseline="0" dirty="0"/>
          </a:p>
          <a:p>
            <a:r>
              <a:rPr lang="en-US" baseline="0" dirty="0"/>
              <a:t>On Monday @ 10:00  Sean Steinmarc is presenting on Payment Plan Best Practices – If you want to learn more this will be a very valuable session.  Of course it’s opposite my session on Developing Effective Policies and Procedures, but I wont blame anyone if they skip mine and go to his.</a:t>
            </a:r>
          </a:p>
          <a:p>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34</a:t>
            </a:fld>
            <a:endParaRPr lang="en-US" altLang="en-US"/>
          </a:p>
        </p:txBody>
      </p:sp>
    </p:spTree>
    <p:extLst>
      <p:ext uri="{BB962C8B-B14F-4D97-AF65-F5344CB8AC3E}">
        <p14:creationId xmlns:p14="http://schemas.microsoft.com/office/powerpoint/2010/main" val="17267661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Junk fees are typically not subjected to the normal forces of competition, leading to excessive costs for services that a consumer may not even want. For example, certain banks and financial companies might hide these unavoidable or surprise charges or disclose them only at a later stage in the consumer’s purchasing process, if at all. </a:t>
            </a:r>
          </a:p>
          <a:p>
            <a:endParaRPr lang="en-US" dirty="0"/>
          </a:p>
          <a:p>
            <a:r>
              <a:rPr lang="en-US" dirty="0"/>
              <a:t>While the CFPB’s Supervisory highlight did not mention Institutions of Higher Education, the White House did publish a Fact</a:t>
            </a:r>
            <a:r>
              <a:rPr lang="en-US" baseline="0" dirty="0"/>
              <a:t> Sheet on 3/15/2024 indicating new action to crack down on junk fees in higher education.  i.e. eliminating origination fees, putting an end to college banking junk fees, eliminating automatic charges for text books, stopping colleges from pocketing leftover meal plan dollars… </a:t>
            </a:r>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35</a:t>
            </a:fld>
            <a:endParaRPr lang="en-US" altLang="en-US"/>
          </a:p>
        </p:txBody>
      </p:sp>
    </p:spTree>
    <p:extLst>
      <p:ext uri="{BB962C8B-B14F-4D97-AF65-F5344CB8AC3E}">
        <p14:creationId xmlns:p14="http://schemas.microsoft.com/office/powerpoint/2010/main" val="101994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36</a:t>
            </a:fld>
            <a:endParaRPr lang="en-US" altLang="en-US"/>
          </a:p>
        </p:txBody>
      </p:sp>
    </p:spTree>
    <p:extLst>
      <p:ext uri="{BB962C8B-B14F-4D97-AF65-F5344CB8AC3E}">
        <p14:creationId xmlns:p14="http://schemas.microsoft.com/office/powerpoint/2010/main" val="3373794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A6BCD7-FAFB-4DB6-8328-7625B2B7B8AD}" type="slidenum">
              <a:rPr lang="en-US" smtClean="0"/>
              <a:t>39</a:t>
            </a:fld>
            <a:endParaRPr lang="en-US"/>
          </a:p>
        </p:txBody>
      </p:sp>
    </p:spTree>
    <p:extLst>
      <p:ext uri="{BB962C8B-B14F-4D97-AF65-F5344CB8AC3E}">
        <p14:creationId xmlns:p14="http://schemas.microsoft.com/office/powerpoint/2010/main" val="3948579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 </a:t>
            </a:r>
          </a:p>
          <a:p>
            <a:endParaRPr lang="en-US" dirty="0"/>
          </a:p>
        </p:txBody>
      </p:sp>
      <p:sp>
        <p:nvSpPr>
          <p:cNvPr id="4" name="Slide Number Placeholder 3"/>
          <p:cNvSpPr>
            <a:spLocks noGrp="1"/>
          </p:cNvSpPr>
          <p:nvPr>
            <p:ph type="sldNum" sz="quarter" idx="5"/>
          </p:nvPr>
        </p:nvSpPr>
        <p:spPr/>
        <p:txBody>
          <a:bodyPr/>
          <a:lstStyle/>
          <a:p>
            <a:fld id="{F7F32DC4-D6C9-4E2A-9CE7-1B49EDE298BF}" type="slidenum">
              <a:rPr lang="en-US" smtClean="0"/>
              <a:pPr/>
              <a:t>40</a:t>
            </a:fld>
            <a:endParaRPr lang="en-US" dirty="0"/>
          </a:p>
        </p:txBody>
      </p:sp>
    </p:spTree>
    <p:extLst>
      <p:ext uri="{BB962C8B-B14F-4D97-AF65-F5344CB8AC3E}">
        <p14:creationId xmlns:p14="http://schemas.microsoft.com/office/powerpoint/2010/main" val="1325297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41</a:t>
            </a:fld>
            <a:endParaRPr lang="en-US" altLang="en-US"/>
          </a:p>
        </p:txBody>
      </p:sp>
    </p:spTree>
    <p:extLst>
      <p:ext uri="{BB962C8B-B14F-4D97-AF65-F5344CB8AC3E}">
        <p14:creationId xmlns:p14="http://schemas.microsoft.com/office/powerpoint/2010/main" val="950807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3B1020-19BB-43DB-9C9E-940E036CF2AC}" type="slidenum">
              <a:rPr lang="en-US" altLang="en-US" smtClean="0"/>
              <a:pPr/>
              <a:t>42</a:t>
            </a:fld>
            <a:endParaRPr lang="en-US" altLang="en-US"/>
          </a:p>
        </p:txBody>
      </p:sp>
    </p:spTree>
    <p:extLst>
      <p:ext uri="{BB962C8B-B14F-4D97-AF65-F5344CB8AC3E}">
        <p14:creationId xmlns:p14="http://schemas.microsoft.com/office/powerpoint/2010/main" val="4154788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4</a:t>
            </a:fld>
            <a:endParaRPr lang="en-US" altLang="en-US" dirty="0"/>
          </a:p>
        </p:txBody>
      </p:sp>
    </p:spTree>
    <p:extLst>
      <p:ext uri="{BB962C8B-B14F-4D97-AF65-F5344CB8AC3E}">
        <p14:creationId xmlns:p14="http://schemas.microsoft.com/office/powerpoint/2010/main" val="3116529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MARIA</a:t>
            </a:r>
          </a:p>
        </p:txBody>
      </p:sp>
      <p:sp>
        <p:nvSpPr>
          <p:cNvPr id="4" name="Slide Number Placeholder 3"/>
          <p:cNvSpPr>
            <a:spLocks noGrp="1"/>
          </p:cNvSpPr>
          <p:nvPr>
            <p:ph type="sldNum"/>
          </p:nvPr>
        </p:nvSpPr>
        <p:spPr/>
        <p:txBody>
          <a:bodyPr/>
          <a:lstStyle/>
          <a:p>
            <a:pPr>
              <a:defRPr/>
            </a:pPr>
            <a:fld id="{5B371EEE-59D2-4FBC-85AE-B9329CB909A3}" type="slidenum">
              <a:rPr lang="en-GB" smtClean="0"/>
              <a:pPr>
                <a:defRPr/>
              </a:pPr>
              <a:t>43</a:t>
            </a:fld>
            <a:endParaRPr lang="en-GB" dirty="0"/>
          </a:p>
        </p:txBody>
      </p:sp>
    </p:spTree>
    <p:extLst>
      <p:ext uri="{BB962C8B-B14F-4D97-AF65-F5344CB8AC3E}">
        <p14:creationId xmlns:p14="http://schemas.microsoft.com/office/powerpoint/2010/main" val="20003922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known as “the cluster”.</a:t>
            </a:r>
            <a:r>
              <a:rPr lang="en-US" baseline="0" dirty="0"/>
              <a:t>  </a:t>
            </a:r>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44</a:t>
            </a:fld>
            <a:endParaRPr lang="en-US" altLang="en-US"/>
          </a:p>
        </p:txBody>
      </p:sp>
    </p:spTree>
    <p:extLst>
      <p:ext uri="{BB962C8B-B14F-4D97-AF65-F5344CB8AC3E}">
        <p14:creationId xmlns:p14="http://schemas.microsoft.com/office/powerpoint/2010/main" val="1514754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Colorado</a:t>
            </a:r>
          </a:p>
          <a:p>
            <a:endParaRPr lang="en-US" dirty="0"/>
          </a:p>
          <a:p>
            <a:r>
              <a:rPr lang="en-US" dirty="0"/>
              <a:t>-Completion Rate for High School Seniors 24.5%</a:t>
            </a:r>
          </a:p>
          <a:p>
            <a:endParaRPr lang="en-US" dirty="0"/>
          </a:p>
          <a:p>
            <a:r>
              <a:rPr lang="en-US" dirty="0"/>
              <a:t>-Down over 18,000 aps from same time last year</a:t>
            </a:r>
          </a:p>
          <a:p>
            <a:endParaRPr lang="en-US" dirty="0"/>
          </a:p>
          <a:p>
            <a:r>
              <a:rPr lang="en-US" dirty="0"/>
              <a:t>-National average for HS Seniors completion is down 40%</a:t>
            </a:r>
          </a:p>
          <a:p>
            <a:endParaRPr lang="en-US" dirty="0"/>
          </a:p>
          <a:p>
            <a:r>
              <a:rPr lang="en-US" b="0" i="0" dirty="0">
                <a:solidFill>
                  <a:srgbClr val="333333"/>
                </a:solidFill>
                <a:effectLst/>
                <a:latin typeface="Untitled Sans"/>
              </a:rPr>
              <a:t>-Overall FAFSA submissions, which include forms that still need corrections, are down 27 percent year-over-year.</a:t>
            </a:r>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45</a:t>
            </a:fld>
            <a:endParaRPr lang="en-US" altLang="en-US"/>
          </a:p>
        </p:txBody>
      </p:sp>
    </p:spTree>
    <p:extLst>
      <p:ext uri="{BB962C8B-B14F-4D97-AF65-F5344CB8AC3E}">
        <p14:creationId xmlns:p14="http://schemas.microsoft.com/office/powerpoint/2010/main" val="4225603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AB1160 – amendments made and passed Assembly – off to Senate.</a:t>
            </a:r>
            <a:r>
              <a:rPr lang="en-US" sz="1200" kern="1200" baseline="0" dirty="0">
                <a:solidFill>
                  <a:schemeClr val="tx1"/>
                </a:solidFill>
                <a:effectLst/>
                <a:latin typeface="Times New Roman" pitchFamily="18" charset="0"/>
                <a:ea typeface="+mn-ea"/>
                <a:cs typeface="+mn-cs"/>
              </a:rPr>
              <a:t>  Now it sits.  </a:t>
            </a:r>
            <a:endParaRPr lang="en-US" sz="1200" kern="1200" dirty="0">
              <a:solidFill>
                <a:schemeClr val="tx1"/>
              </a:solidFill>
              <a:effectLst/>
              <a:latin typeface="Times New Roman" pitchFamily="18" charset="0"/>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Minnesota bill -huge collection debt bill.  Andy from ACA said there are a lot of amendments to the bill-including statue of limitations, it is staying at 6 years.  Amendments should be out soon. Definition what a debt collector has been removed.  COHEAO got a group with ACA to do a sign on opposition.</a:t>
            </a:r>
          </a:p>
          <a:p>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Minnesota 40663-transcript law will be expiring</a:t>
            </a:r>
            <a:r>
              <a:rPr lang="en-US" sz="1200" kern="1200" baseline="0" dirty="0">
                <a:solidFill>
                  <a:schemeClr val="tx1"/>
                </a:solidFill>
                <a:effectLst/>
                <a:latin typeface="Times New Roman" pitchFamily="18" charset="0"/>
                <a:ea typeface="+mn-ea"/>
                <a:cs typeface="+mn-cs"/>
              </a:rPr>
              <a:t> 6/30/2024</a:t>
            </a:r>
            <a:r>
              <a:rPr lang="en-US" sz="1200" kern="1200" dirty="0">
                <a:solidFill>
                  <a:schemeClr val="tx1"/>
                </a:solidFill>
                <a:effectLst/>
                <a:latin typeface="Times New Roman" pitchFamily="18" charset="0"/>
                <a:ea typeface="+mn-ea"/>
                <a:cs typeface="+mn-cs"/>
              </a:rPr>
              <a:t>  They are extending that bill.</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New Jersey bill 82121: Introduced in January 2024 like the NY bill.  Registration of private education lenders.  COHEAO keeping an eye on the bill.</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r>
              <a:rPr lang="en-US" dirty="0"/>
              <a:t>CO 24-1380 </a:t>
            </a:r>
            <a:r>
              <a:rPr lang="en-US" sz="1200" b="0" i="0" kern="1200" dirty="0">
                <a:solidFill>
                  <a:schemeClr val="tx1"/>
                </a:solidFill>
                <a:effectLst/>
                <a:latin typeface="Times New Roman" pitchFamily="18" charset="0"/>
                <a:ea typeface="+mn-ea"/>
                <a:cs typeface="+mn-cs"/>
              </a:rPr>
              <a:t>this Bill does 2 things.  First, this Bill will bar a debt collector from pursuing judicial remedies in their own name – essentially barring assignments on all consumer debts – unless the collector becomes a debt buyer.  Second, this Bill will prevent debt collectors from having the ability to get a bench warrant in any litigation. </a:t>
            </a:r>
          </a:p>
          <a:p>
            <a:endParaRPr lang="en-US" sz="1200" b="0" i="0" kern="1200" dirty="0">
              <a:solidFill>
                <a:schemeClr val="tx1"/>
              </a:solidFill>
              <a:effectLst/>
              <a:latin typeface="Times New Roman" pitchFamily="18" charset="0"/>
              <a:ea typeface="+mn-ea"/>
              <a:cs typeface="+mn-cs"/>
            </a:endParaRPr>
          </a:p>
          <a:p>
            <a:r>
              <a:rPr lang="en-US" sz="1200" b="0" i="0" kern="1200" dirty="0">
                <a:solidFill>
                  <a:schemeClr val="tx1"/>
                </a:solidFill>
                <a:effectLst/>
                <a:latin typeface="Times New Roman" pitchFamily="18" charset="0"/>
                <a:ea typeface="+mn-ea"/>
                <a:cs typeface="+mn-cs"/>
              </a:rPr>
              <a:t>Student Loan Equity Act- Schools after register in state of CO if they service Private Student Loans to CO residents-seeking clarification </a:t>
            </a:r>
          </a:p>
          <a:p>
            <a:endParaRPr lang="en-US" sz="1200" b="0" i="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mn-cs"/>
              </a:rPr>
              <a:t>To learn more detail on the state compliance issues join COHEAO participate in our bi weekly Advocacy Grass Roots Meetings.  See me for details. </a:t>
            </a:r>
            <a:endParaRPr lang="en-US" dirty="0"/>
          </a:p>
          <a:p>
            <a:endParaRPr lang="en-US" sz="1200" b="0" i="0" kern="1200" dirty="0">
              <a:solidFill>
                <a:schemeClr val="tx1"/>
              </a:solidFill>
              <a:effectLst/>
              <a:latin typeface="Times New Roman" pitchFamily="18" charset="0"/>
              <a:ea typeface="+mn-ea"/>
              <a:cs typeface="+mn-cs"/>
            </a:endParaRPr>
          </a:p>
          <a:p>
            <a:endParaRPr lang="en-US" sz="1200" b="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47</a:t>
            </a:fld>
            <a:endParaRPr lang="en-US" altLang="en-US" dirty="0"/>
          </a:p>
        </p:txBody>
      </p:sp>
    </p:spTree>
    <p:extLst>
      <p:ext uri="{BB962C8B-B14F-4D97-AF65-F5344CB8AC3E}">
        <p14:creationId xmlns:p14="http://schemas.microsoft.com/office/powerpoint/2010/main" val="34252498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79818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158750" indent="0">
              <a:buNone/>
            </a:pPr>
            <a:r>
              <a:rPr lang="en-US" dirty="0"/>
              <a:t>KAREN</a:t>
            </a:r>
          </a:p>
        </p:txBody>
      </p:sp>
    </p:spTree>
    <p:extLst>
      <p:ext uri="{BB962C8B-B14F-4D97-AF65-F5344CB8AC3E}">
        <p14:creationId xmlns:p14="http://schemas.microsoft.com/office/powerpoint/2010/main" val="126310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AB1160 – amendments made and passed Assembly – off to Senate.</a:t>
            </a:r>
            <a:r>
              <a:rPr lang="en-US" sz="1200" kern="1200" baseline="0" dirty="0">
                <a:solidFill>
                  <a:schemeClr val="tx1"/>
                </a:solidFill>
                <a:effectLst/>
                <a:latin typeface="Times New Roman" pitchFamily="18" charset="0"/>
                <a:ea typeface="+mn-ea"/>
                <a:cs typeface="+mn-cs"/>
              </a:rPr>
              <a:t>  Now it sits.  </a:t>
            </a:r>
            <a:endParaRPr lang="en-US" sz="1200" kern="1200" dirty="0">
              <a:solidFill>
                <a:schemeClr val="tx1"/>
              </a:solidFill>
              <a:effectLst/>
              <a:latin typeface="Times New Roman" pitchFamily="18" charset="0"/>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Minnesota bill -huge collection debt bill.  Andy from ACA said there are a lot of amendments to the bill-including statue of limitations, it is staying at 6 years.  Amendments should be out soon. Definition what a debt collector has been removed.  COHEAO got a group with ACA to do a sign on opposition.</a:t>
            </a:r>
          </a:p>
          <a:p>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Minnesota 40663-transcript law will be expiring</a:t>
            </a:r>
            <a:r>
              <a:rPr lang="en-US" sz="1200" kern="1200" baseline="0" dirty="0">
                <a:solidFill>
                  <a:schemeClr val="tx1"/>
                </a:solidFill>
                <a:effectLst/>
                <a:latin typeface="Times New Roman" pitchFamily="18" charset="0"/>
                <a:ea typeface="+mn-ea"/>
                <a:cs typeface="+mn-cs"/>
              </a:rPr>
              <a:t> 6/30/2024</a:t>
            </a:r>
            <a:r>
              <a:rPr lang="en-US" sz="1200" kern="1200" dirty="0">
                <a:solidFill>
                  <a:schemeClr val="tx1"/>
                </a:solidFill>
                <a:effectLst/>
                <a:latin typeface="Times New Roman" pitchFamily="18" charset="0"/>
                <a:ea typeface="+mn-ea"/>
                <a:cs typeface="+mn-cs"/>
              </a:rPr>
              <a:t>  They are extending that bill.</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New Jersey bill 82121: Introduced in January 2024 like the NY bill.  Registration of private education lenders.  COHEAO keeping an eye on the bill.</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r>
              <a:rPr lang="en-US" dirty="0"/>
              <a:t>CO 24-1380 </a:t>
            </a:r>
            <a:r>
              <a:rPr lang="en-US" sz="1200" b="0" i="0" kern="1200" dirty="0">
                <a:solidFill>
                  <a:schemeClr val="tx1"/>
                </a:solidFill>
                <a:effectLst/>
                <a:latin typeface="Times New Roman" pitchFamily="18" charset="0"/>
                <a:ea typeface="+mn-ea"/>
                <a:cs typeface="+mn-cs"/>
              </a:rPr>
              <a:t>this Bill does 2 things.  First, this Bill will bar a debt collector from pursuing judicial remedies in their own name – essentially barring assignments on all consumer debts – unless the collector becomes a debt buyer.  Second, this Bill will prevent debt collectors from having the ability to get a bench warrant in any litigation. </a:t>
            </a:r>
          </a:p>
          <a:p>
            <a:endParaRPr lang="en-US" sz="1200" b="0" i="0" kern="1200" dirty="0">
              <a:solidFill>
                <a:schemeClr val="tx1"/>
              </a:solidFill>
              <a:effectLst/>
              <a:latin typeface="Times New Roman" pitchFamily="18" charset="0"/>
              <a:ea typeface="+mn-ea"/>
              <a:cs typeface="+mn-cs"/>
            </a:endParaRPr>
          </a:p>
          <a:p>
            <a:r>
              <a:rPr lang="en-US" sz="1200" b="0" i="0" kern="1200" dirty="0">
                <a:solidFill>
                  <a:schemeClr val="tx1"/>
                </a:solidFill>
                <a:effectLst/>
                <a:latin typeface="Times New Roman" pitchFamily="18" charset="0"/>
                <a:ea typeface="+mn-ea"/>
                <a:cs typeface="+mn-cs"/>
              </a:rPr>
              <a:t>Student Loan Equity Act- Schools after register in state of CO if they service Private Student Loans to CO residents-seeking clarification </a:t>
            </a:r>
          </a:p>
          <a:p>
            <a:endParaRPr lang="en-US" sz="1200" b="0" i="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mn-cs"/>
              </a:rPr>
              <a:t>To learn more detail on the state compliance issues join COHEAO participate in our bi weekly Advocacy Grass Roots Meetings.  See me for details. </a:t>
            </a:r>
            <a:endParaRPr lang="en-US" dirty="0"/>
          </a:p>
          <a:p>
            <a:endParaRPr lang="en-US" sz="1200" b="0" i="0" kern="1200" dirty="0">
              <a:solidFill>
                <a:schemeClr val="tx1"/>
              </a:solidFill>
              <a:effectLst/>
              <a:latin typeface="Times New Roman" pitchFamily="18" charset="0"/>
              <a:ea typeface="+mn-ea"/>
              <a:cs typeface="+mn-cs"/>
            </a:endParaRPr>
          </a:p>
          <a:p>
            <a:endParaRPr lang="en-US" sz="1200" b="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50</a:t>
            </a:fld>
            <a:endParaRPr lang="en-US" altLang="en-US" dirty="0"/>
          </a:p>
        </p:txBody>
      </p:sp>
    </p:spTree>
    <p:extLst>
      <p:ext uri="{BB962C8B-B14F-4D97-AF65-F5344CB8AC3E}">
        <p14:creationId xmlns:p14="http://schemas.microsoft.com/office/powerpoint/2010/main" val="5628300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KAREN</a:t>
            </a:r>
          </a:p>
        </p:txBody>
      </p:sp>
      <p:sp>
        <p:nvSpPr>
          <p:cNvPr id="4" name="Slide Number Placeholder 3"/>
          <p:cNvSpPr>
            <a:spLocks noGrp="1"/>
          </p:cNvSpPr>
          <p:nvPr>
            <p:ph type="sldNum"/>
          </p:nvPr>
        </p:nvSpPr>
        <p:spPr/>
        <p:txBody>
          <a:bodyPr/>
          <a:lstStyle/>
          <a:p>
            <a:pPr>
              <a:defRPr/>
            </a:pPr>
            <a:fld id="{5B371EEE-59D2-4FBC-85AE-B9329CB909A3}" type="slidenum">
              <a:rPr lang="en-GB" smtClean="0"/>
              <a:pPr>
                <a:defRPr/>
              </a:pPr>
              <a:t>51</a:t>
            </a:fld>
            <a:endParaRPr lang="en-GB" dirty="0"/>
          </a:p>
        </p:txBody>
      </p:sp>
    </p:spTree>
    <p:extLst>
      <p:ext uri="{BB962C8B-B14F-4D97-AF65-F5344CB8AC3E}">
        <p14:creationId xmlns:p14="http://schemas.microsoft.com/office/powerpoint/2010/main" val="29372608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KAREN</a:t>
            </a:r>
          </a:p>
        </p:txBody>
      </p:sp>
      <p:sp>
        <p:nvSpPr>
          <p:cNvPr id="4" name="Slide Number Placeholder 3"/>
          <p:cNvSpPr>
            <a:spLocks noGrp="1"/>
          </p:cNvSpPr>
          <p:nvPr>
            <p:ph type="sldNum" sz="quarter" idx="5"/>
          </p:nvPr>
        </p:nvSpPr>
        <p:spPr/>
        <p:txBody>
          <a:bodyPr/>
          <a:lstStyle/>
          <a:p>
            <a:fld id="{F7F32DC4-D6C9-4E2A-9CE7-1B49EDE298BF}" type="slidenum">
              <a:rPr lang="en-US" smtClean="0"/>
              <a:pPr/>
              <a:t>52</a:t>
            </a:fld>
            <a:endParaRPr lang="en-US" dirty="0"/>
          </a:p>
        </p:txBody>
      </p:sp>
    </p:spTree>
    <p:extLst>
      <p:ext uri="{BB962C8B-B14F-4D97-AF65-F5344CB8AC3E}">
        <p14:creationId xmlns:p14="http://schemas.microsoft.com/office/powerpoint/2010/main" val="14020688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KAREN</a:t>
            </a:r>
          </a:p>
        </p:txBody>
      </p:sp>
      <p:sp>
        <p:nvSpPr>
          <p:cNvPr id="4" name="Slide Number Placeholder 3"/>
          <p:cNvSpPr>
            <a:spLocks noGrp="1"/>
          </p:cNvSpPr>
          <p:nvPr>
            <p:ph type="sldNum" sz="quarter" idx="5"/>
          </p:nvPr>
        </p:nvSpPr>
        <p:spPr/>
        <p:txBody>
          <a:bodyPr/>
          <a:lstStyle/>
          <a:p>
            <a:fld id="{F7F32DC4-D6C9-4E2A-9CE7-1B49EDE298BF}" type="slidenum">
              <a:rPr lang="en-US" smtClean="0"/>
              <a:pPr/>
              <a:t>53</a:t>
            </a:fld>
            <a:endParaRPr lang="en-US" dirty="0"/>
          </a:p>
        </p:txBody>
      </p:sp>
    </p:spTree>
    <p:extLst>
      <p:ext uri="{BB962C8B-B14F-4D97-AF65-F5344CB8AC3E}">
        <p14:creationId xmlns:p14="http://schemas.microsoft.com/office/powerpoint/2010/main" val="319736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Kevin McCarthy 1/7/23 – 10/3/23 15 ballots</a:t>
            </a:r>
          </a:p>
          <a:p>
            <a:r>
              <a:rPr lang="en-US" dirty="0"/>
              <a:t>Patrick McHenry (pro </a:t>
            </a:r>
            <a:r>
              <a:rPr lang="en-US" dirty="0" err="1"/>
              <a:t>tempe</a:t>
            </a:r>
            <a:r>
              <a:rPr lang="en-US" dirty="0"/>
              <a:t>) 10/3/23</a:t>
            </a:r>
            <a:r>
              <a:rPr lang="en-US" baseline="0" dirty="0"/>
              <a:t> – 10/25/23</a:t>
            </a:r>
          </a:p>
          <a:p>
            <a:r>
              <a:rPr lang="en-US" baseline="0" dirty="0"/>
              <a:t>Mike Johnson 10/25/23 – current</a:t>
            </a:r>
          </a:p>
          <a:p>
            <a:endParaRPr lang="en-US" baseline="0" dirty="0"/>
          </a:p>
          <a:p>
            <a:r>
              <a:rPr lang="en-US" baseline="0" dirty="0"/>
              <a:t>Currently only 430 voting members of the House. Majority to pass legislation is 216 only have one R padding.  </a:t>
            </a:r>
          </a:p>
          <a:p>
            <a:endParaRPr lang="en-US" baseline="0" dirty="0"/>
          </a:p>
          <a:p>
            <a:r>
              <a:rPr lang="en-US" baseline="0" dirty="0"/>
              <a:t>Independent Senators: Bernie Sanders, </a:t>
            </a:r>
            <a:r>
              <a:rPr lang="en-US" baseline="0" dirty="0" err="1"/>
              <a:t>Krysten</a:t>
            </a:r>
            <a:r>
              <a:rPr lang="en-US" baseline="0" dirty="0"/>
              <a:t> </a:t>
            </a:r>
            <a:r>
              <a:rPr lang="en-US" baseline="0" dirty="0" err="1"/>
              <a:t>Sinema</a:t>
            </a:r>
            <a:r>
              <a:rPr lang="en-US" baseline="0" dirty="0"/>
              <a:t> &amp; Angus King (Sanders and King Caucus with Dems)</a:t>
            </a:r>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5</a:t>
            </a:fld>
            <a:endParaRPr lang="en-US" altLang="en-US"/>
          </a:p>
        </p:txBody>
      </p:sp>
    </p:spTree>
    <p:extLst>
      <p:ext uri="{BB962C8B-B14F-4D97-AF65-F5344CB8AC3E}">
        <p14:creationId xmlns:p14="http://schemas.microsoft.com/office/powerpoint/2010/main" val="26960978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2259" lvl="1">
              <a:lnSpc>
                <a:spcPts val="4199"/>
              </a:lnSpc>
            </a:pPr>
            <a:r>
              <a:rPr lang="en-US" sz="4000" dirty="0">
                <a:solidFill>
                  <a:srgbClr val="3871C1"/>
                </a:solidFill>
                <a:latin typeface="Open Sans"/>
              </a:rPr>
              <a:t>State Activity</a:t>
            </a:r>
          </a:p>
          <a:p>
            <a:pPr marL="873759" lvl="1" indent="-571500">
              <a:lnSpc>
                <a:spcPts val="4199"/>
              </a:lnSpc>
              <a:buFont typeface="Arial" panose="020B0604020202020204" pitchFamily="34" charset="0"/>
              <a:buChar char="•"/>
            </a:pPr>
            <a:r>
              <a:rPr lang="en-US" sz="3200" dirty="0">
                <a:solidFill>
                  <a:srgbClr val="3871C1"/>
                </a:solidFill>
                <a:latin typeface="Open Sans"/>
              </a:rPr>
              <a:t>Significant increase interest</a:t>
            </a:r>
          </a:p>
          <a:p>
            <a:pPr marL="873759" lvl="1" indent="-571500">
              <a:lnSpc>
                <a:spcPts val="4199"/>
              </a:lnSpc>
              <a:buFont typeface="Arial" panose="020B0604020202020204" pitchFamily="34" charset="0"/>
              <a:buChar char="•"/>
            </a:pPr>
            <a:r>
              <a:rPr lang="en-US" sz="3200" dirty="0">
                <a:solidFill>
                  <a:srgbClr val="3871C1"/>
                </a:solidFill>
                <a:latin typeface="Open Sans"/>
              </a:rPr>
              <a:t>13 states have passed laws</a:t>
            </a:r>
          </a:p>
          <a:p>
            <a:pPr marL="1330959" lvl="2" indent="-571500">
              <a:lnSpc>
                <a:spcPts val="4199"/>
              </a:lnSpc>
              <a:buFont typeface="Arial" panose="020B0604020202020204" pitchFamily="34" charset="0"/>
              <a:buChar char="•"/>
            </a:pPr>
            <a:r>
              <a:rPr lang="en-US" sz="2800" dirty="0">
                <a:solidFill>
                  <a:srgbClr val="3871C1"/>
                </a:solidFill>
                <a:latin typeface="Open Sans"/>
              </a:rPr>
              <a:t>Range of impact</a:t>
            </a:r>
          </a:p>
          <a:p>
            <a:pPr marL="873759" lvl="1" indent="-571500">
              <a:lnSpc>
                <a:spcPts val="4199"/>
              </a:lnSpc>
              <a:buFont typeface="Arial" panose="020B0604020202020204" pitchFamily="34" charset="0"/>
              <a:buChar char="•"/>
            </a:pPr>
            <a:r>
              <a:rPr lang="en-US" sz="3200" dirty="0">
                <a:solidFill>
                  <a:srgbClr val="3871C1"/>
                </a:solidFill>
                <a:latin typeface="Open Sans"/>
              </a:rPr>
              <a:t>8 states debating legislation last year</a:t>
            </a:r>
          </a:p>
          <a:p>
            <a:pPr marL="1330959" lvl="2" indent="-571500">
              <a:lnSpc>
                <a:spcPts val="4199"/>
              </a:lnSpc>
              <a:buFont typeface="Arial" panose="020B0604020202020204" pitchFamily="34" charset="0"/>
              <a:buChar char="•"/>
            </a:pPr>
            <a:r>
              <a:rPr lang="en-US" sz="2800" dirty="0">
                <a:solidFill>
                  <a:srgbClr val="3871C1"/>
                </a:solidFill>
                <a:latin typeface="Open Sans"/>
              </a:rPr>
              <a:t>Some revising existing law</a:t>
            </a:r>
            <a:endParaRPr lang="en-US" sz="2799" dirty="0">
              <a:solidFill>
                <a:srgbClr val="3871C1"/>
              </a:solidFill>
              <a:latin typeface="Open San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Times New Roman" pitchFamily="18" charset="0"/>
              <a:ea typeface="+mn-ea"/>
              <a:cs typeface="+mn-cs"/>
            </a:endParaRPr>
          </a:p>
          <a:p>
            <a:r>
              <a:rPr lang="en-US" dirty="0"/>
              <a:t>There are several sessions that address</a:t>
            </a:r>
            <a:r>
              <a:rPr lang="en-US" baseline="0" dirty="0"/>
              <a:t> transcript withholding:  Today at 4:30pm Christina Cardinale and Caleb Rosenburg will be presenting Collecting Student Accounts Post Transcript Laws, and tomorrow there is a session presented by Annamaria </a:t>
            </a:r>
            <a:r>
              <a:rPr lang="en-US" baseline="0" dirty="0" err="1"/>
              <a:t>Veneziano</a:t>
            </a:r>
            <a:r>
              <a:rPr lang="en-US" baseline="0" dirty="0"/>
              <a:t>, and Robert Mirabel titled State or </a:t>
            </a:r>
            <a:r>
              <a:rPr lang="en-US" baseline="0" dirty="0" err="1"/>
              <a:t>Provate</a:t>
            </a:r>
            <a:r>
              <a:rPr lang="en-US" baseline="0" dirty="0"/>
              <a:t>: A Comparative Approach to the Ever-changing Transcript Withholding Regulation.  </a:t>
            </a:r>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54</a:t>
            </a:fld>
            <a:endParaRPr lang="en-US" altLang="en-US"/>
          </a:p>
        </p:txBody>
      </p:sp>
    </p:spTree>
    <p:extLst>
      <p:ext uri="{BB962C8B-B14F-4D97-AF65-F5344CB8AC3E}">
        <p14:creationId xmlns:p14="http://schemas.microsoft.com/office/powerpoint/2010/main" val="19212202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158750" indent="0">
              <a:buNone/>
            </a:pPr>
            <a:r>
              <a:rPr lang="en-US" sz="1200" b="0" i="0" kern="1200" dirty="0">
                <a:solidFill>
                  <a:srgbClr val="000000"/>
                </a:solidFill>
                <a:effectLst/>
                <a:latin typeface="Times New Roman" pitchFamily="18" charset="0"/>
                <a:ea typeface="+mn-ea"/>
                <a:cs typeface="+mn-cs"/>
              </a:rPr>
              <a:t>KAREN</a:t>
            </a:r>
          </a:p>
          <a:p>
            <a:endParaRPr lang="en-US" sz="1200" b="0" i="0" kern="1200" dirty="0">
              <a:solidFill>
                <a:srgbClr val="000000"/>
              </a:solidFill>
              <a:effectLst/>
              <a:latin typeface="Times New Roman" pitchFamily="18" charset="0"/>
              <a:ea typeface="+mn-ea"/>
              <a:cs typeface="+mn-cs"/>
            </a:endParaRPr>
          </a:p>
          <a:p>
            <a:endParaRPr lang="en-US" sz="1200" b="0" i="0" kern="1200" dirty="0">
              <a:solidFill>
                <a:srgbClr val="000000"/>
              </a:solidFill>
              <a:effectLst/>
              <a:latin typeface="Times New Roman" pitchFamily="18" charset="0"/>
              <a:ea typeface="+mn-ea"/>
              <a:cs typeface="+mn-cs"/>
            </a:endParaRPr>
          </a:p>
        </p:txBody>
      </p:sp>
    </p:spTree>
    <p:extLst>
      <p:ext uri="{BB962C8B-B14F-4D97-AF65-F5344CB8AC3E}">
        <p14:creationId xmlns:p14="http://schemas.microsoft.com/office/powerpoint/2010/main" val="33944898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158750" indent="0">
              <a:buNone/>
            </a:pPr>
            <a:r>
              <a:rPr lang="en-US" sz="1200" b="0" i="0" kern="1200" dirty="0">
                <a:solidFill>
                  <a:srgbClr val="000000"/>
                </a:solidFill>
                <a:effectLst/>
                <a:latin typeface="Times New Roman" pitchFamily="18" charset="0"/>
                <a:ea typeface="+mn-ea"/>
                <a:cs typeface="+mn-cs"/>
              </a:rPr>
              <a:t>KAREN </a:t>
            </a:r>
          </a:p>
          <a:p>
            <a:pPr marL="158750" indent="0">
              <a:buNone/>
            </a:pPr>
            <a:endParaRPr lang="en-US" sz="1200" b="0" i="0" kern="1200" dirty="0">
              <a:solidFill>
                <a:srgbClr val="000000"/>
              </a:solidFill>
              <a:effectLst/>
              <a:latin typeface="Times New Roman" pitchFamily="18" charset="0"/>
              <a:ea typeface="+mn-ea"/>
              <a:cs typeface="+mn-cs"/>
            </a:endParaRPr>
          </a:p>
          <a:p>
            <a:r>
              <a:rPr lang="en-US" sz="1200" b="0" i="0" kern="1200" dirty="0">
                <a:solidFill>
                  <a:srgbClr val="000000"/>
                </a:solidFill>
                <a:effectLst/>
                <a:latin typeface="Times New Roman" pitchFamily="18" charset="0"/>
                <a:ea typeface="+mn-ea"/>
                <a:cs typeface="+mn-cs"/>
              </a:rPr>
              <a:t>Newest Law- Oregon </a:t>
            </a:r>
          </a:p>
          <a:p>
            <a:endParaRPr lang="en-US" sz="1200" b="0" i="0" kern="1200" dirty="0">
              <a:solidFill>
                <a:srgbClr val="000000"/>
              </a:solidFill>
              <a:effectLst/>
              <a:latin typeface="Times New Roman" pitchFamily="18" charset="0"/>
              <a:ea typeface="+mn-ea"/>
              <a:cs typeface="+mn-cs"/>
            </a:endParaRPr>
          </a:p>
          <a:p>
            <a:r>
              <a:rPr lang="en-US" sz="1200" b="0" i="0" kern="1200" dirty="0">
                <a:solidFill>
                  <a:srgbClr val="000000"/>
                </a:solidFill>
                <a:effectLst/>
                <a:latin typeface="Times New Roman" pitchFamily="18" charset="0"/>
                <a:ea typeface="+mn-ea"/>
                <a:cs typeface="+mn-cs"/>
              </a:rPr>
              <a:t>Prohibits post-secondary institutions of education that are based in Oregon from refusing to provide transcript to current or former student because student owes debt to institution. Requires institutions to submit report to Higher Education Coordinating Commission by September 15, 2024, detailing </a:t>
            </a:r>
            <a:r>
              <a:rPr lang="en-US" sz="1200" b="0" i="1" kern="1200" dirty="0">
                <a:solidFill>
                  <a:srgbClr val="000000"/>
                </a:solidFill>
                <a:effectLst/>
                <a:latin typeface="Times New Roman" pitchFamily="18" charset="0"/>
                <a:ea typeface="+mn-ea"/>
                <a:cs typeface="+mn-cs"/>
              </a:rPr>
              <a:t>policies relating to providing transcripts and transcript holds</a:t>
            </a:r>
            <a:r>
              <a:rPr lang="en-US" sz="1200" b="0" i="0" kern="1200" dirty="0">
                <a:solidFill>
                  <a:srgbClr val="000000"/>
                </a:solidFill>
                <a:effectLst/>
                <a:latin typeface="Times New Roman" pitchFamily="18" charset="0"/>
                <a:ea typeface="+mn-ea"/>
                <a:cs typeface="+mn-cs"/>
              </a:rPr>
              <a:t>]</a:t>
            </a:r>
            <a:r>
              <a:rPr lang="en-US" sz="1200" b="1" i="0" kern="1200" dirty="0">
                <a:solidFill>
                  <a:srgbClr val="000000"/>
                </a:solidFill>
                <a:effectLst/>
                <a:latin typeface="Times New Roman" pitchFamily="18" charset="0"/>
                <a:ea typeface="+mn-ea"/>
                <a:cs typeface="+mn-cs"/>
              </a:rPr>
              <a:t> number of current and former students who owe debt to institution and institution's policy and procedures on phasing out transcript holds</a:t>
            </a:r>
            <a:endParaRPr lang="en-US" dirty="0"/>
          </a:p>
        </p:txBody>
      </p:sp>
    </p:spTree>
    <p:extLst>
      <p:ext uri="{BB962C8B-B14F-4D97-AF65-F5344CB8AC3E}">
        <p14:creationId xmlns:p14="http://schemas.microsoft.com/office/powerpoint/2010/main" val="20041948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a:t>KAREN</a:t>
            </a:r>
          </a:p>
        </p:txBody>
      </p:sp>
    </p:spTree>
    <p:extLst>
      <p:ext uri="{BB962C8B-B14F-4D97-AF65-F5344CB8AC3E}">
        <p14:creationId xmlns:p14="http://schemas.microsoft.com/office/powerpoint/2010/main" val="17052316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MARIA</a:t>
            </a:r>
          </a:p>
        </p:txBody>
      </p:sp>
      <p:sp>
        <p:nvSpPr>
          <p:cNvPr id="4" name="Slide Number Placeholder 3"/>
          <p:cNvSpPr>
            <a:spLocks noGrp="1"/>
          </p:cNvSpPr>
          <p:nvPr>
            <p:ph type="sldNum"/>
          </p:nvPr>
        </p:nvSpPr>
        <p:spPr/>
        <p:txBody>
          <a:bodyPr/>
          <a:lstStyle/>
          <a:p>
            <a:pPr>
              <a:defRPr/>
            </a:pPr>
            <a:fld id="{5B371EEE-59D2-4FBC-85AE-B9329CB909A3}" type="slidenum">
              <a:rPr lang="en-GB" smtClean="0"/>
              <a:pPr>
                <a:defRPr/>
              </a:pPr>
              <a:t>58</a:t>
            </a:fld>
            <a:endParaRPr lang="en-GB" dirty="0"/>
          </a:p>
        </p:txBody>
      </p:sp>
    </p:spTree>
    <p:extLst>
      <p:ext uri="{BB962C8B-B14F-4D97-AF65-F5344CB8AC3E}">
        <p14:creationId xmlns:p14="http://schemas.microsoft.com/office/powerpoint/2010/main" val="41846444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5ACAE610-19F6-4EE9-A477-BA7543D9D435}" type="slidenum">
              <a:rPr lang="en-US" smtClean="0"/>
              <a:pPr/>
              <a:t>59</a:t>
            </a:fld>
            <a:endParaRPr lang="en-US" dirty="0"/>
          </a:p>
        </p:txBody>
      </p:sp>
    </p:spTree>
    <p:extLst>
      <p:ext uri="{BB962C8B-B14F-4D97-AF65-F5344CB8AC3E}">
        <p14:creationId xmlns:p14="http://schemas.microsoft.com/office/powerpoint/2010/main" val="12451893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5ACAE610-19F6-4EE9-A477-BA7543D9D435}" type="slidenum">
              <a:rPr lang="en-US" smtClean="0"/>
              <a:pPr/>
              <a:t>60</a:t>
            </a:fld>
            <a:endParaRPr lang="en-US" dirty="0"/>
          </a:p>
        </p:txBody>
      </p:sp>
    </p:spTree>
    <p:extLst>
      <p:ext uri="{BB962C8B-B14F-4D97-AF65-F5344CB8AC3E}">
        <p14:creationId xmlns:p14="http://schemas.microsoft.com/office/powerpoint/2010/main" val="8452831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10"/>
          </p:nvPr>
        </p:nvSpPr>
        <p:spPr/>
        <p:txBody>
          <a:bodyPr/>
          <a:lstStyle/>
          <a:p>
            <a:fld id="{5ACAE610-19F6-4EE9-A477-BA7543D9D435}" type="slidenum">
              <a:rPr lang="en-US" smtClean="0"/>
              <a:pPr/>
              <a:t>61</a:t>
            </a:fld>
            <a:endParaRPr lang="en-US" dirty="0"/>
          </a:p>
        </p:txBody>
      </p:sp>
    </p:spTree>
    <p:extLst>
      <p:ext uri="{BB962C8B-B14F-4D97-AF65-F5344CB8AC3E}">
        <p14:creationId xmlns:p14="http://schemas.microsoft.com/office/powerpoint/2010/main" val="42748824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3B1020-19BB-43DB-9C9E-940E036CF2AC}" type="slidenum">
              <a:rPr lang="en-US" altLang="en-US" smtClean="0"/>
              <a:pPr/>
              <a:t>62</a:t>
            </a:fld>
            <a:endParaRPr lang="en-US" altLang="en-US"/>
          </a:p>
        </p:txBody>
      </p:sp>
    </p:spTree>
    <p:extLst>
      <p:ext uri="{BB962C8B-B14F-4D97-AF65-F5344CB8AC3E}">
        <p14:creationId xmlns:p14="http://schemas.microsoft.com/office/powerpoint/2010/main" val="6444923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3B1020-19BB-43DB-9C9E-940E036CF2AC}" type="slidenum">
              <a:rPr lang="en-US" altLang="en-US" smtClean="0"/>
              <a:pPr/>
              <a:t>63</a:t>
            </a:fld>
            <a:endParaRPr lang="en-US" altLang="en-US"/>
          </a:p>
        </p:txBody>
      </p:sp>
    </p:spTree>
    <p:extLst>
      <p:ext uri="{BB962C8B-B14F-4D97-AF65-F5344CB8AC3E}">
        <p14:creationId xmlns:p14="http://schemas.microsoft.com/office/powerpoint/2010/main" val="237916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3B1020-19BB-43DB-9C9E-940E036CF2AC}" type="slidenum">
              <a:rPr lang="en-US" altLang="en-US" smtClean="0"/>
              <a:pPr/>
              <a:t>6</a:t>
            </a:fld>
            <a:endParaRPr lang="en-US" altLang="en-US"/>
          </a:p>
        </p:txBody>
      </p:sp>
    </p:spTree>
    <p:extLst>
      <p:ext uri="{BB962C8B-B14F-4D97-AF65-F5344CB8AC3E}">
        <p14:creationId xmlns:p14="http://schemas.microsoft.com/office/powerpoint/2010/main" val="8485131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3B1020-19BB-43DB-9C9E-940E036CF2AC}" type="slidenum">
              <a:rPr lang="en-US" altLang="en-US" smtClean="0"/>
              <a:pPr/>
              <a:t>64</a:t>
            </a:fld>
            <a:endParaRPr lang="en-US" altLang="en-US"/>
          </a:p>
        </p:txBody>
      </p:sp>
    </p:spTree>
    <p:extLst>
      <p:ext uri="{BB962C8B-B14F-4D97-AF65-F5344CB8AC3E}">
        <p14:creationId xmlns:p14="http://schemas.microsoft.com/office/powerpoint/2010/main" val="38460283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B1020-19BB-43DB-9C9E-940E036CF2AC}" type="slidenum">
              <a:rPr lang="en-US" altLang="en-US" smtClean="0"/>
              <a:pPr/>
              <a:t>65</a:t>
            </a:fld>
            <a:endParaRPr lang="en-US" altLang="en-US"/>
          </a:p>
        </p:txBody>
      </p:sp>
    </p:spTree>
    <p:extLst>
      <p:ext uri="{BB962C8B-B14F-4D97-AF65-F5344CB8AC3E}">
        <p14:creationId xmlns:p14="http://schemas.microsoft.com/office/powerpoint/2010/main" val="42484931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KAREN</a:t>
            </a:r>
          </a:p>
        </p:txBody>
      </p:sp>
      <p:sp>
        <p:nvSpPr>
          <p:cNvPr id="4" name="Slide Number Placeholder 3"/>
          <p:cNvSpPr>
            <a:spLocks noGrp="1"/>
          </p:cNvSpPr>
          <p:nvPr>
            <p:ph type="sldNum"/>
          </p:nvPr>
        </p:nvSpPr>
        <p:spPr/>
        <p:txBody>
          <a:bodyPr/>
          <a:lstStyle/>
          <a:p>
            <a:pPr>
              <a:defRPr/>
            </a:pPr>
            <a:fld id="{5B371EEE-59D2-4FBC-85AE-B9329CB909A3}" type="slidenum">
              <a:rPr lang="en-GB" smtClean="0"/>
              <a:pPr>
                <a:defRPr/>
              </a:pPr>
              <a:t>66</a:t>
            </a:fld>
            <a:endParaRPr lang="en-GB" dirty="0"/>
          </a:p>
        </p:txBody>
      </p:sp>
    </p:spTree>
    <p:extLst>
      <p:ext uri="{BB962C8B-B14F-4D97-AF65-F5344CB8AC3E}">
        <p14:creationId xmlns:p14="http://schemas.microsoft.com/office/powerpoint/2010/main" val="29888040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BOTH</a:t>
            </a:r>
          </a:p>
        </p:txBody>
      </p:sp>
    </p:spTree>
    <p:extLst>
      <p:ext uri="{BB962C8B-B14F-4D97-AF65-F5344CB8AC3E}">
        <p14:creationId xmlns:p14="http://schemas.microsoft.com/office/powerpoint/2010/main" val="44438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862013" y="417513"/>
            <a:ext cx="5165725" cy="3875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51494" indent="-289036">
              <a:defRPr>
                <a:solidFill>
                  <a:schemeClr val="tx1"/>
                </a:solidFill>
                <a:latin typeface="Calibri" pitchFamily="34" charset="0"/>
                <a:cs typeface="Arial" charset="0"/>
              </a:defRPr>
            </a:lvl2pPr>
            <a:lvl3pPr marL="1156145" indent="-231229">
              <a:defRPr>
                <a:solidFill>
                  <a:schemeClr val="tx1"/>
                </a:solidFill>
                <a:latin typeface="Calibri" pitchFamily="34" charset="0"/>
                <a:cs typeface="Arial" charset="0"/>
              </a:defRPr>
            </a:lvl3pPr>
            <a:lvl4pPr marL="1618602" indent="-231229">
              <a:defRPr>
                <a:solidFill>
                  <a:schemeClr val="tx1"/>
                </a:solidFill>
                <a:latin typeface="Calibri" pitchFamily="34" charset="0"/>
                <a:cs typeface="Arial" charset="0"/>
              </a:defRPr>
            </a:lvl4pPr>
            <a:lvl5pPr marL="2081060" indent="-231229">
              <a:defRPr>
                <a:solidFill>
                  <a:schemeClr val="tx1"/>
                </a:solidFill>
                <a:latin typeface="Calibri" pitchFamily="34" charset="0"/>
                <a:cs typeface="Arial" charset="0"/>
              </a:defRPr>
            </a:lvl5pPr>
            <a:lvl6pPr marL="2543518" indent="-231229" eaLnBrk="0" fontAlgn="base" hangingPunct="0">
              <a:spcBef>
                <a:spcPct val="0"/>
              </a:spcBef>
              <a:spcAft>
                <a:spcPct val="0"/>
              </a:spcAft>
              <a:defRPr>
                <a:solidFill>
                  <a:schemeClr val="tx1"/>
                </a:solidFill>
                <a:latin typeface="Calibri" pitchFamily="34" charset="0"/>
                <a:cs typeface="Arial" charset="0"/>
              </a:defRPr>
            </a:lvl6pPr>
            <a:lvl7pPr marL="3005976" indent="-231229" eaLnBrk="0" fontAlgn="base" hangingPunct="0">
              <a:spcBef>
                <a:spcPct val="0"/>
              </a:spcBef>
              <a:spcAft>
                <a:spcPct val="0"/>
              </a:spcAft>
              <a:defRPr>
                <a:solidFill>
                  <a:schemeClr val="tx1"/>
                </a:solidFill>
                <a:latin typeface="Calibri" pitchFamily="34" charset="0"/>
                <a:cs typeface="Arial" charset="0"/>
              </a:defRPr>
            </a:lvl7pPr>
            <a:lvl8pPr marL="3468434" indent="-231229" eaLnBrk="0" fontAlgn="base" hangingPunct="0">
              <a:spcBef>
                <a:spcPct val="0"/>
              </a:spcBef>
              <a:spcAft>
                <a:spcPct val="0"/>
              </a:spcAft>
              <a:defRPr>
                <a:solidFill>
                  <a:schemeClr val="tx1"/>
                </a:solidFill>
                <a:latin typeface="Calibri" pitchFamily="34" charset="0"/>
                <a:cs typeface="Arial" charset="0"/>
              </a:defRPr>
            </a:lvl8pPr>
            <a:lvl9pPr marL="3930891" indent="-231229" eaLnBrk="0" fontAlgn="base" hangingPunct="0">
              <a:spcBef>
                <a:spcPct val="0"/>
              </a:spcBef>
              <a:spcAft>
                <a:spcPct val="0"/>
              </a:spcAft>
              <a:defRPr>
                <a:solidFill>
                  <a:schemeClr val="tx1"/>
                </a:solidFill>
                <a:latin typeface="Calibri" pitchFamily="34" charset="0"/>
                <a:cs typeface="Arial" charset="0"/>
              </a:defRPr>
            </a:lvl9pPr>
          </a:lstStyle>
          <a:p>
            <a:fld id="{18C38E00-4862-4AA7-9EC6-8AEDC644E65C}" type="slidenum">
              <a:rPr lang="en-US" altLang="en-US"/>
              <a:pPr/>
              <a:t>7</a:t>
            </a:fld>
            <a:endParaRPr lang="en-US" altLang="en-US"/>
          </a:p>
        </p:txBody>
      </p:sp>
      <p:sp>
        <p:nvSpPr>
          <p:cNvPr id="4" name="Notes Placeholder 3"/>
          <p:cNvSpPr>
            <a:spLocks noGrp="1"/>
          </p:cNvSpPr>
          <p:nvPr>
            <p:ph type="body" idx="1"/>
          </p:nvPr>
        </p:nvSpPr>
        <p:spPr/>
        <p:txBody>
          <a:bodyPr>
            <a:normAutofit/>
          </a:bodyPr>
          <a:lstStyle/>
          <a:p>
            <a:r>
              <a:rPr lang="en-US" dirty="0"/>
              <a:t>We all know Senator Sanders… </a:t>
            </a:r>
          </a:p>
          <a:p>
            <a:endParaRPr lang="en-US" dirty="0"/>
          </a:p>
          <a:p>
            <a:r>
              <a:rPr lang="en-US" dirty="0"/>
              <a:t>What about Senator Cassidy?</a:t>
            </a:r>
            <a:r>
              <a:rPr lang="en-US" baseline="0" dirty="0"/>
              <a:t>  First physician to set at HELP Ranking member.  </a:t>
            </a:r>
            <a:endParaRPr lang="en-US" dirty="0"/>
          </a:p>
        </p:txBody>
      </p:sp>
    </p:spTree>
    <p:extLst>
      <p:ext uri="{BB962C8B-B14F-4D97-AF65-F5344CB8AC3E}">
        <p14:creationId xmlns:p14="http://schemas.microsoft.com/office/powerpoint/2010/main" val="162388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862013" y="417513"/>
            <a:ext cx="5165725" cy="3875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51494" indent="-289036">
              <a:defRPr>
                <a:solidFill>
                  <a:schemeClr val="tx1"/>
                </a:solidFill>
                <a:latin typeface="Calibri" pitchFamily="34" charset="0"/>
                <a:cs typeface="Arial" charset="0"/>
              </a:defRPr>
            </a:lvl2pPr>
            <a:lvl3pPr marL="1156145" indent="-231229">
              <a:defRPr>
                <a:solidFill>
                  <a:schemeClr val="tx1"/>
                </a:solidFill>
                <a:latin typeface="Calibri" pitchFamily="34" charset="0"/>
                <a:cs typeface="Arial" charset="0"/>
              </a:defRPr>
            </a:lvl3pPr>
            <a:lvl4pPr marL="1618602" indent="-231229">
              <a:defRPr>
                <a:solidFill>
                  <a:schemeClr val="tx1"/>
                </a:solidFill>
                <a:latin typeface="Calibri" pitchFamily="34" charset="0"/>
                <a:cs typeface="Arial" charset="0"/>
              </a:defRPr>
            </a:lvl4pPr>
            <a:lvl5pPr marL="2081060" indent="-231229">
              <a:defRPr>
                <a:solidFill>
                  <a:schemeClr val="tx1"/>
                </a:solidFill>
                <a:latin typeface="Calibri" pitchFamily="34" charset="0"/>
                <a:cs typeface="Arial" charset="0"/>
              </a:defRPr>
            </a:lvl5pPr>
            <a:lvl6pPr marL="2543518" indent="-231229" eaLnBrk="0" fontAlgn="base" hangingPunct="0">
              <a:spcBef>
                <a:spcPct val="0"/>
              </a:spcBef>
              <a:spcAft>
                <a:spcPct val="0"/>
              </a:spcAft>
              <a:defRPr>
                <a:solidFill>
                  <a:schemeClr val="tx1"/>
                </a:solidFill>
                <a:latin typeface="Calibri" pitchFamily="34" charset="0"/>
                <a:cs typeface="Arial" charset="0"/>
              </a:defRPr>
            </a:lvl6pPr>
            <a:lvl7pPr marL="3005976" indent="-231229" eaLnBrk="0" fontAlgn="base" hangingPunct="0">
              <a:spcBef>
                <a:spcPct val="0"/>
              </a:spcBef>
              <a:spcAft>
                <a:spcPct val="0"/>
              </a:spcAft>
              <a:defRPr>
                <a:solidFill>
                  <a:schemeClr val="tx1"/>
                </a:solidFill>
                <a:latin typeface="Calibri" pitchFamily="34" charset="0"/>
                <a:cs typeface="Arial" charset="0"/>
              </a:defRPr>
            </a:lvl7pPr>
            <a:lvl8pPr marL="3468434" indent="-231229" eaLnBrk="0" fontAlgn="base" hangingPunct="0">
              <a:spcBef>
                <a:spcPct val="0"/>
              </a:spcBef>
              <a:spcAft>
                <a:spcPct val="0"/>
              </a:spcAft>
              <a:defRPr>
                <a:solidFill>
                  <a:schemeClr val="tx1"/>
                </a:solidFill>
                <a:latin typeface="Calibri" pitchFamily="34" charset="0"/>
                <a:cs typeface="Arial" charset="0"/>
              </a:defRPr>
            </a:lvl8pPr>
            <a:lvl9pPr marL="3930891" indent="-231229" eaLnBrk="0" fontAlgn="base" hangingPunct="0">
              <a:spcBef>
                <a:spcPct val="0"/>
              </a:spcBef>
              <a:spcAft>
                <a:spcPct val="0"/>
              </a:spcAft>
              <a:defRPr>
                <a:solidFill>
                  <a:schemeClr val="tx1"/>
                </a:solidFill>
                <a:latin typeface="Calibri" pitchFamily="34" charset="0"/>
                <a:cs typeface="Arial" charset="0"/>
              </a:defRPr>
            </a:lvl9pPr>
          </a:lstStyle>
          <a:p>
            <a:fld id="{A28E932F-390F-4F38-9A94-D6903B313E7A}" type="slidenum">
              <a:rPr lang="en-US" altLang="en-US"/>
              <a:pPr/>
              <a:t>8</a:t>
            </a:fld>
            <a:endParaRPr lang="en-US" altLang="en-US"/>
          </a:p>
        </p:txBody>
      </p:sp>
      <p:sp>
        <p:nvSpPr>
          <p:cNvPr id="4" name="Notes Placeholder 3"/>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68122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xfrm>
            <a:off x="1146175" y="685800"/>
            <a:ext cx="4581525" cy="3436938"/>
          </a:xfrm>
          <a:solidFill>
            <a:srgbClr val="FFFFFF"/>
          </a:solidFill>
          <a:ln>
            <a:solidFill>
              <a:srgbClr val="000000"/>
            </a:solidFill>
            <a:miter lim="800000"/>
            <a:headEnd/>
            <a:tailEnd/>
          </a:ln>
        </p:spPr>
      </p:sp>
      <p:sp>
        <p:nvSpPr>
          <p:cNvPr id="11267" name="Slide Number Placeholder 3"/>
          <p:cNvSpPr txBox="1">
            <a:spLocks noGrp="1"/>
          </p:cNvSpPr>
          <p:nvPr/>
        </p:nvSpPr>
        <p:spPr bwMode="auto">
          <a:xfrm>
            <a:off x="3850294" y="8626754"/>
            <a:ext cx="2946542" cy="45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0" tIns="45795" rIns="91590" bIns="45795" anchor="b"/>
          <a:lstStyle>
            <a:lvl1pPr defTabSz="996950">
              <a:defRPr>
                <a:solidFill>
                  <a:schemeClr val="tx1"/>
                </a:solidFill>
                <a:latin typeface="Calibri" pitchFamily="34" charset="0"/>
                <a:cs typeface="Arial" charset="0"/>
              </a:defRPr>
            </a:lvl1pPr>
            <a:lvl2pPr marL="742950" indent="-285750" defTabSz="996950">
              <a:defRPr>
                <a:solidFill>
                  <a:schemeClr val="tx1"/>
                </a:solidFill>
                <a:latin typeface="Calibri" pitchFamily="34" charset="0"/>
                <a:cs typeface="Arial" charset="0"/>
              </a:defRPr>
            </a:lvl2pPr>
            <a:lvl3pPr marL="1143000" indent="-228600" defTabSz="996950">
              <a:defRPr>
                <a:solidFill>
                  <a:schemeClr val="tx1"/>
                </a:solidFill>
                <a:latin typeface="Calibri" pitchFamily="34" charset="0"/>
                <a:cs typeface="Arial" charset="0"/>
              </a:defRPr>
            </a:lvl3pPr>
            <a:lvl4pPr marL="1600200" indent="-228600" defTabSz="996950">
              <a:defRPr>
                <a:solidFill>
                  <a:schemeClr val="tx1"/>
                </a:solidFill>
                <a:latin typeface="Calibri" pitchFamily="34" charset="0"/>
                <a:cs typeface="Arial" charset="0"/>
              </a:defRPr>
            </a:lvl4pPr>
            <a:lvl5pPr marL="2057400" indent="-228600" defTabSz="996950">
              <a:defRPr>
                <a:solidFill>
                  <a:schemeClr val="tx1"/>
                </a:solidFill>
                <a:latin typeface="Calibri" pitchFamily="34" charset="0"/>
                <a:cs typeface="Arial" charset="0"/>
              </a:defRPr>
            </a:lvl5pPr>
            <a:lvl6pPr marL="2514600" indent="-228600" defTabSz="996950" eaLnBrk="0" fontAlgn="base" hangingPunct="0">
              <a:spcBef>
                <a:spcPct val="0"/>
              </a:spcBef>
              <a:spcAft>
                <a:spcPct val="0"/>
              </a:spcAft>
              <a:defRPr>
                <a:solidFill>
                  <a:schemeClr val="tx1"/>
                </a:solidFill>
                <a:latin typeface="Calibri" pitchFamily="34" charset="0"/>
                <a:cs typeface="Arial" charset="0"/>
              </a:defRPr>
            </a:lvl6pPr>
            <a:lvl7pPr marL="2971800" indent="-228600" defTabSz="996950" eaLnBrk="0" fontAlgn="base" hangingPunct="0">
              <a:spcBef>
                <a:spcPct val="0"/>
              </a:spcBef>
              <a:spcAft>
                <a:spcPct val="0"/>
              </a:spcAft>
              <a:defRPr>
                <a:solidFill>
                  <a:schemeClr val="tx1"/>
                </a:solidFill>
                <a:latin typeface="Calibri" pitchFamily="34" charset="0"/>
                <a:cs typeface="Arial" charset="0"/>
              </a:defRPr>
            </a:lvl7pPr>
            <a:lvl8pPr marL="3429000" indent="-228600" defTabSz="996950" eaLnBrk="0" fontAlgn="base" hangingPunct="0">
              <a:spcBef>
                <a:spcPct val="0"/>
              </a:spcBef>
              <a:spcAft>
                <a:spcPct val="0"/>
              </a:spcAft>
              <a:defRPr>
                <a:solidFill>
                  <a:schemeClr val="tx1"/>
                </a:solidFill>
                <a:latin typeface="Calibri" pitchFamily="34" charset="0"/>
                <a:cs typeface="Arial" charset="0"/>
              </a:defRPr>
            </a:lvl8pPr>
            <a:lvl9pPr marL="3886200" indent="-228600" defTabSz="996950" eaLnBrk="0" fontAlgn="base" hangingPunct="0">
              <a:spcBef>
                <a:spcPct val="0"/>
              </a:spcBef>
              <a:spcAft>
                <a:spcPct val="0"/>
              </a:spcAft>
              <a:defRPr>
                <a:solidFill>
                  <a:schemeClr val="tx1"/>
                </a:solidFill>
                <a:latin typeface="Calibri" pitchFamily="34" charset="0"/>
                <a:cs typeface="Arial" charset="0"/>
              </a:defRPr>
            </a:lvl9pPr>
          </a:lstStyle>
          <a:p>
            <a:pPr algn="r"/>
            <a:fld id="{636E076E-DA5C-4ED4-BB0B-AE081FE7D116}" type="slidenum">
              <a:rPr lang="en-US" altLang="en-US" sz="1200">
                <a:latin typeface="Arial Unicode MS" pitchFamily="34" charset="-128"/>
                <a:ea typeface="ＭＳ Ｐゴシック" pitchFamily="34" charset="-128"/>
              </a:rPr>
              <a:pPr algn="r"/>
              <a:t>9</a:t>
            </a:fld>
            <a:endParaRPr lang="en-US" altLang="en-US" sz="1200">
              <a:latin typeface="Arial Unicode MS" pitchFamily="34" charset="-128"/>
              <a:ea typeface="ＭＳ Ｐゴシック" pitchFamily="34" charset="-128"/>
            </a:endParaRPr>
          </a:p>
        </p:txBody>
      </p:sp>
      <p:sp>
        <p:nvSpPr>
          <p:cNvPr id="4" name="Notes Placeholder 3"/>
          <p:cNvSpPr>
            <a:spLocks noGrp="1"/>
          </p:cNvSpPr>
          <p:nvPr>
            <p:ph type="body" idx="1"/>
          </p:nvPr>
        </p:nvSpPr>
        <p:spPr/>
        <p:txBody>
          <a:bodyPr>
            <a:normAutofit/>
          </a:bodyPr>
          <a:lstStyle/>
          <a:p>
            <a:r>
              <a:rPr lang="en-US" dirty="0"/>
              <a:t>Promote Educational Opportunities and diversity in college and universities</a:t>
            </a:r>
          </a:p>
        </p:txBody>
      </p:sp>
    </p:spTree>
    <p:extLst>
      <p:ext uri="{BB962C8B-B14F-4D97-AF65-F5344CB8AC3E}">
        <p14:creationId xmlns:p14="http://schemas.microsoft.com/office/powerpoint/2010/main" val="3411245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pic>
        <p:nvPicPr>
          <p:cNvPr id="11" name="Picture 17" descr="COHEAO Logo (BOLDER FONT)  (PNG).png"/>
          <p:cNvPicPr>
            <a:picLocks noChangeAspect="1"/>
          </p:cNvPicPr>
          <p:nvPr userDrawn="1"/>
        </p:nvPicPr>
        <p:blipFill>
          <a:blip r:embed="rId2">
            <a:extLst>
              <a:ext uri="{28A0092B-C50C-407E-A947-70E740481C1C}">
                <a14:useLocalDpi xmlns:a14="http://schemas.microsoft.com/office/drawing/2010/main" val="0"/>
              </a:ext>
            </a:extLst>
          </a:blip>
          <a:srcRect t="32004" b="26392"/>
          <a:stretch>
            <a:fillRect/>
          </a:stretch>
        </p:blipFill>
        <p:spPr bwMode="auto">
          <a:xfrm>
            <a:off x="4191000" y="4724400"/>
            <a:ext cx="4762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295400" y="3200400"/>
            <a:ext cx="6400800" cy="9144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2" name="Date Placeholder 27"/>
          <p:cNvSpPr>
            <a:spLocks noGrp="1"/>
          </p:cNvSpPr>
          <p:nvPr>
            <p:ph type="dt" sz="half" idx="10"/>
          </p:nvPr>
        </p:nvSpPr>
        <p:spPr/>
        <p:txBody>
          <a:bodyPr/>
          <a:lstStyle>
            <a:lvl1pPr>
              <a:defRPr/>
            </a:lvl1pPr>
          </a:lstStyle>
          <a:p>
            <a:pPr>
              <a:defRPr/>
            </a:pPr>
            <a:endParaRPr lang="en-US"/>
          </a:p>
        </p:txBody>
      </p:sp>
      <p:sp>
        <p:nvSpPr>
          <p:cNvPr id="13" name="Footer Placeholder 16"/>
          <p:cNvSpPr>
            <a:spLocks noGrp="1"/>
          </p:cNvSpPr>
          <p:nvPr>
            <p:ph type="ftr" sz="quarter" idx="11"/>
          </p:nvPr>
        </p:nvSpPr>
        <p:spPr/>
        <p:txBody>
          <a:bodyPr/>
          <a:lstStyle>
            <a:lvl1pPr>
              <a:defRPr/>
            </a:lvl1pPr>
          </a:lstStyle>
          <a:p>
            <a:pPr>
              <a:defRPr/>
            </a:pPr>
            <a:endParaRPr lang="en-US"/>
          </a:p>
        </p:txBody>
      </p:sp>
      <p:sp>
        <p:nvSpPr>
          <p:cNvPr id="14" name="Slide Number Placeholder 28"/>
          <p:cNvSpPr>
            <a:spLocks noGrp="1"/>
          </p:cNvSpPr>
          <p:nvPr>
            <p:ph type="sldNum" sz="quarter" idx="12"/>
          </p:nvPr>
        </p:nvSpPr>
        <p:spPr/>
        <p:txBody>
          <a:bodyPr/>
          <a:lstStyle>
            <a:lvl1pPr>
              <a:defRPr/>
            </a:lvl1pPr>
          </a:lstStyle>
          <a:p>
            <a:fld id="{EB1000DF-16B4-4116-A953-111ABD19574A}" type="slidenum">
              <a:rPr lang="en-US" altLang="en-US"/>
              <a:pPr/>
              <a:t>‹#›</a:t>
            </a:fld>
            <a:endParaRPr lang="en-US" altLang="en-US"/>
          </a:p>
        </p:txBody>
      </p:sp>
    </p:spTree>
    <p:extLst>
      <p:ext uri="{BB962C8B-B14F-4D97-AF65-F5344CB8AC3E}">
        <p14:creationId xmlns:p14="http://schemas.microsoft.com/office/powerpoint/2010/main" val="237537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BBB3D22-0C3B-4477-BC57-988FF6FF9607}" type="datetime1">
              <a:rPr lang="en-US"/>
              <a:pPr>
                <a:defRPr/>
              </a:pPr>
              <a:t>5/16/2024</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EF571591-9FF2-4307-AEB0-42AC61B2F734}" type="slidenum">
              <a:rPr lang="en-US" altLang="en-US"/>
              <a:pPr/>
              <a:t>‹#›</a:t>
            </a:fld>
            <a:endParaRPr lang="en-US" altLang="en-US"/>
          </a:p>
        </p:txBody>
      </p:sp>
    </p:spTree>
    <p:extLst>
      <p:ext uri="{BB962C8B-B14F-4D97-AF65-F5344CB8AC3E}">
        <p14:creationId xmlns:p14="http://schemas.microsoft.com/office/powerpoint/2010/main" val="388393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B1F9313E-0912-428F-B367-8D96079CADB7}" type="datetime1">
              <a:rPr lang="en-US"/>
              <a:pPr>
                <a:defRPr/>
              </a:pPr>
              <a:t>5/16/2024</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F71AFED1-6B74-45AA-A4C5-D190CDD31C64}" type="slidenum">
              <a:rPr lang="en-US" altLang="en-US"/>
              <a:pPr/>
              <a:t>‹#›</a:t>
            </a:fld>
            <a:endParaRPr lang="en-US" altLang="en-US"/>
          </a:p>
        </p:txBody>
      </p:sp>
    </p:spTree>
    <p:extLst>
      <p:ext uri="{BB962C8B-B14F-4D97-AF65-F5344CB8AC3E}">
        <p14:creationId xmlns:p14="http://schemas.microsoft.com/office/powerpoint/2010/main" val="198972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p:txBody>
          <a:bodyPr/>
          <a:lstStyle>
            <a:lvl1pPr>
              <a:defRPr/>
            </a:lvl1pPr>
          </a:lstStyle>
          <a:p>
            <a:pPr>
              <a:defRPr/>
            </a:pPr>
            <a:fld id="{064111BC-D641-432A-9000-D3A6AD77FD4A}" type="datetime1">
              <a:rPr lang="en-US"/>
              <a:pPr>
                <a:defRPr/>
              </a:pPr>
              <a:t>5/16/2024</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5C7FD31A-3DFC-4BE5-A5EE-F70BE7F390A9}" type="slidenum">
              <a:rPr lang="en-US" altLang="en-US"/>
              <a:pPr/>
              <a:t>‹#›</a:t>
            </a:fld>
            <a:endParaRPr lang="en-US" altLang="en-US"/>
          </a:p>
        </p:txBody>
      </p:sp>
    </p:spTree>
    <p:extLst>
      <p:ext uri="{BB962C8B-B14F-4D97-AF65-F5344CB8AC3E}">
        <p14:creationId xmlns:p14="http://schemas.microsoft.com/office/powerpoint/2010/main" val="406597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fld id="{61931D17-F34F-492B-865E-E814BD4328E7}" type="datetime1">
              <a:rPr lang="en-US"/>
              <a:pPr>
                <a:defRPr/>
              </a:pPr>
              <a:t>5/16/2024</a:t>
            </a:fld>
            <a:endParaRPr lang="en-US" dirty="0"/>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5349ADA1-1BB3-400C-8A31-690E173A7976}" type="slidenum">
              <a:rPr lang="en-US" altLang="en-US"/>
              <a:pPr/>
              <a:t>‹#›</a:t>
            </a:fld>
            <a:endParaRPr lang="en-US" altLang="en-US"/>
          </a:p>
        </p:txBody>
      </p:sp>
    </p:spTree>
    <p:extLst>
      <p:ext uri="{BB962C8B-B14F-4D97-AF65-F5344CB8AC3E}">
        <p14:creationId xmlns:p14="http://schemas.microsoft.com/office/powerpoint/2010/main" val="303828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A0DDEDA-37B5-4E9F-BB9E-2DF612A667C7}" type="datetime1">
              <a:rPr lang="en-US"/>
              <a:pPr>
                <a:defRPr/>
              </a:pPr>
              <a:t>5/16/2024</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33BAFEAF-E94D-4317-9388-C62F17E1E3CE}" type="slidenum">
              <a:rPr lang="en-US" altLang="en-US"/>
              <a:pPr/>
              <a:t>‹#›</a:t>
            </a:fld>
            <a:endParaRPr lang="en-US" altLang="en-US"/>
          </a:p>
        </p:txBody>
      </p:sp>
    </p:spTree>
    <p:extLst>
      <p:ext uri="{BB962C8B-B14F-4D97-AF65-F5344CB8AC3E}">
        <p14:creationId xmlns:p14="http://schemas.microsoft.com/office/powerpoint/2010/main" val="244151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07F2B5D4-16C1-4557-8680-7F1A5E7EF2C7}" type="datetime1">
              <a:rPr lang="en-US"/>
              <a:pPr>
                <a:defRPr/>
              </a:pPr>
              <a:t>5/16/2024</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fld id="{4F615506-0C7A-43C8-BC96-6786FEB05DF1}" type="slidenum">
              <a:rPr lang="en-US" altLang="en-US"/>
              <a:pPr/>
              <a:t>‹#›</a:t>
            </a:fld>
            <a:endParaRPr lang="en-US" altLang="en-US"/>
          </a:p>
        </p:txBody>
      </p:sp>
    </p:spTree>
    <p:extLst>
      <p:ext uri="{BB962C8B-B14F-4D97-AF65-F5344CB8AC3E}">
        <p14:creationId xmlns:p14="http://schemas.microsoft.com/office/powerpoint/2010/main" val="2946608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9A9F7755-E863-4B32-B19A-6F1513D2EB7D}" type="datetime1">
              <a:rPr lang="en-US"/>
              <a:pPr>
                <a:defRPr/>
              </a:pPr>
              <a:t>5/16/2024</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437D899C-FF6E-4893-AC06-B5C8620B06CB}" type="slidenum">
              <a:rPr lang="en-US" altLang="en-US"/>
              <a:pPr/>
              <a:t>‹#›</a:t>
            </a:fld>
            <a:endParaRPr lang="en-US" altLang="en-US"/>
          </a:p>
        </p:txBody>
      </p:sp>
    </p:spTree>
    <p:extLst>
      <p:ext uri="{BB962C8B-B14F-4D97-AF65-F5344CB8AC3E}">
        <p14:creationId xmlns:p14="http://schemas.microsoft.com/office/powerpoint/2010/main" val="317716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8ED72DB-EACF-4570-B64E-2627E7D59ABE}" type="datetime1">
              <a:rPr lang="en-US"/>
              <a:pPr>
                <a:defRPr/>
              </a:pPr>
              <a:t>5/16/2024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F5B407DB-0926-4891-9A2B-E2E1D9392145}" type="slidenum">
              <a:rPr lang="en-US" altLang="en-US"/>
              <a:pPr/>
              <a:t>‹#›</a:t>
            </a:fld>
            <a:endParaRPr lang="en-US" altLang="en-US"/>
          </a:p>
        </p:txBody>
      </p:sp>
    </p:spTree>
    <p:extLst>
      <p:ext uri="{BB962C8B-B14F-4D97-AF65-F5344CB8AC3E}">
        <p14:creationId xmlns:p14="http://schemas.microsoft.com/office/powerpoint/2010/main" val="3010437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Rounded Rectangle 12"/>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E32C9B52-86A7-42B0-940D-23B0D230C616}" type="datetime1">
              <a:rPr lang="en-US"/>
              <a:pPr>
                <a:defRPr/>
              </a:pPr>
              <a:t>5/16/2024</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50CF3B43-B7DC-4369-8068-17E2AB0D54B0}" type="slidenum">
              <a:rPr lang="en-US" altLang="en-US"/>
              <a:pPr/>
              <a:t>‹#›</a:t>
            </a:fld>
            <a:endParaRPr lang="en-US" altLang="en-US"/>
          </a:p>
        </p:txBody>
      </p:sp>
    </p:spTree>
    <p:extLst>
      <p:ext uri="{BB962C8B-B14F-4D97-AF65-F5344CB8AC3E}">
        <p14:creationId xmlns:p14="http://schemas.microsoft.com/office/powerpoint/2010/main" val="118081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38B9BAF4-C8A0-4B0D-91AE-E3AC1756A316}" type="datetime1">
              <a:rPr lang="en-US"/>
              <a:pPr>
                <a:defRPr/>
              </a:pPr>
              <a:t>5/16/2024</a:t>
            </a:fld>
            <a:endParaRPr lang="en-US" dirty="0"/>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99DDBC52-F5FA-41BE-B342-769FFE108ABB}" type="slidenum">
              <a:rPr lang="en-US" altLang="en-US"/>
              <a:pPr/>
              <a:t>‹#›</a:t>
            </a:fld>
            <a:endParaRPr lang="en-US" altLang="en-US"/>
          </a:p>
        </p:txBody>
      </p:sp>
    </p:spTree>
    <p:extLst>
      <p:ext uri="{BB962C8B-B14F-4D97-AF65-F5344CB8AC3E}">
        <p14:creationId xmlns:p14="http://schemas.microsoft.com/office/powerpoint/2010/main" val="368884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defRPr>
            </a:lvl1pPr>
          </a:lstStyle>
          <a:p>
            <a:fld id="{53BE7B68-7A8E-40B3-A791-E5A25FC64382}" type="slidenum">
              <a:rPr lang="en-US" altLang="en-US"/>
              <a:pPr/>
              <a:t>‹#›</a:t>
            </a:fld>
            <a:endParaRPr lang="en-US" altLang="en-US"/>
          </a:p>
        </p:txBody>
      </p:sp>
      <p:sp>
        <p:nvSpPr>
          <p:cNvPr id="1033" name="Rectangle 10"/>
          <p:cNvSpPr>
            <a:spLocks noChangeArrowheads="1"/>
          </p:cNvSpPr>
          <p:nvPr userDrawn="1"/>
        </p:nvSpPr>
        <p:spPr bwMode="auto">
          <a:xfrm>
            <a:off x="685800" y="1981200"/>
            <a:ext cx="3810000" cy="4114800"/>
          </a:xfrm>
          <a:prstGeom prst="rect">
            <a:avLst/>
          </a:prstGeom>
          <a:noFill/>
          <a:ln>
            <a:noFill/>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rgbClr val="FF3300"/>
              </a:buClr>
              <a:buFont typeface="Wingdings" panose="05000000000000000000" pitchFamily="2" charset="2"/>
              <a:buChar char="Ø"/>
              <a:defRPr/>
            </a:pPr>
            <a:endParaRPr lang="en-US" altLang="en-US" sz="2800" b="1">
              <a:solidFill>
                <a:schemeClr val="accent2"/>
              </a:solidFill>
            </a:endParaRPr>
          </a:p>
        </p:txBody>
      </p:sp>
      <p:pic>
        <p:nvPicPr>
          <p:cNvPr id="1034" name="Picture 10" descr="COHEAO Logo (BOLDER FONT)  (PNG).png"/>
          <p:cNvPicPr>
            <a:picLocks noChangeAspect="1"/>
          </p:cNvPicPr>
          <p:nvPr userDrawn="1"/>
        </p:nvPicPr>
        <p:blipFill>
          <a:blip r:embed="rId13">
            <a:extLst>
              <a:ext uri="{28A0092B-C50C-407E-A947-70E740481C1C}">
                <a14:useLocalDpi xmlns:a14="http://schemas.microsoft.com/office/drawing/2010/main" val="0"/>
              </a:ext>
            </a:extLst>
          </a:blip>
          <a:srcRect t="27312" b="29314"/>
          <a:stretch>
            <a:fillRect/>
          </a:stretch>
        </p:blipFill>
        <p:spPr bwMode="auto">
          <a:xfrm>
            <a:off x="6172200" y="5410200"/>
            <a:ext cx="2468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ransition>
    <p:cover dir="lu"/>
  </p:transition>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chemeClr val="accent1"/>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chemeClr val="accent1"/>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chemeClr val="accent1"/>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consumerfinance.g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hyperlink" Target="https://urldefense.com/v3/__https:/lnks.gd/l/eyJhbGciOiJIUzI1NiJ9.eyJidWxsZXRpbl9saW5rX2lkIjoxMDEsInVyaSI6ImJwMjpjbGljayIsImJ1bGxldGluX2lkIjoiMjAyMjA5MjkuNjQ0MDU5MTEiLCJ1cmwiOiJodHRwczovL2ZpbGVzLmNvbnN1bWVyZmluYW5jZS5nb3YvZi9kb2N1bWVudHMvY2ZwYl9zdHVkZW50LWxvYW4tc2VydmljaW5nLXN1cGVydmlzb3J5LWhpZ2hsaWdodHMtc3BlY2lhbC1lZGl0aW9uX3JlcG9ydF8yMDIyLTA5LnBkZiJ9.nZo9rXWPwG7x5VpdjwguBxPJvwsxUhai-UhJWnVYsxU/s/2165486668/br/144905862698-l__;!!PoWaflF1wM8F24I!Y2HvefUPxpujHlMwcvhGTlK3r-ycyNZLYrfb8Is1jA32rONMQgeIlr3wS3OvJMc_URYc4BxCWqqF02sN3BkqH-9NacKWQhPthUfwnDmc$"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files.consumerfinance.gov/f/documents/cfpb_tuition_payment_plan_report_2023-09.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hyperlink" Target="https://files.consumerfinance.gov/f/documents/cfpb_supervisory_highlights_junk_fees-update-special-ed_2023-09.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federalregister.gov/documents/2024/04/17/2024-07726/student-debt-relief-for-the-william-d-ford-federal-direct-loan-program-direct-loans-the-federa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hyperlink" Target="https://financialaidtoolkit.ed.gov/tk/learn/fafsa/updates.jsp"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national.fafsatracker.com/currentRates?sortBy=applications_complete_count&amp;"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billtrack50.com/billdetail/1711974" TargetMode="External"/><Relationship Id="rId7" Type="http://schemas.openxmlformats.org/officeDocument/2006/relationships/hyperlink" Target="https://trackbill.com/bill/california-assembly-bill-1160-protecting-students-from-creditor-colleges-act/2371616/"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coag.gov/office-sections/consumer-protection/consumer-credit-unit/student-loan-servicers-act/#:~:text=The%20Student%20Loan%20Equity%20Act,loans%20owed%20by%20Colorado%20residents." TargetMode="External"/><Relationship Id="rId5" Type="http://schemas.openxmlformats.org/officeDocument/2006/relationships/hyperlink" Target="https://leg.colorado.gov/bills/hb24-1380" TargetMode="External"/><Relationship Id="rId4" Type="http://schemas.openxmlformats.org/officeDocument/2006/relationships/hyperlink" Target="https://legiscan.com/NJ/drafts/A2121/2024"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openstates.org/ca/bills/20232024/AB1160/"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hyperlink" Target="https://www.revisor.mn.gov/bills/bill.php?f=HF4100&amp;y=2024&amp;ssn=0&amp;b=house"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legiscan.com/DC/text/B24-0357/2021" TargetMode="External"/><Relationship Id="rId7" Type="http://schemas.openxmlformats.org/officeDocument/2006/relationships/hyperlink" Target="https://www.revisor.mn.gov/bills/bill.php?f=HF4100&amp;y=2024&amp;ssn=0&amp;b=hous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malegislature.gov/Bills/193/S2638" TargetMode="External"/><Relationship Id="rId5" Type="http://schemas.openxmlformats.org/officeDocument/2006/relationships/hyperlink" Target="https://leg.colorado.gov/bills/hb24-1380" TargetMode="External"/><Relationship Id="rId4" Type="http://schemas.openxmlformats.org/officeDocument/2006/relationships/hyperlink" Target="https://legiscan.com/NJ/bill/A2121/2024"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apps.legislature.ky.gov/record/24rs/hb15.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8" Type="http://schemas.openxmlformats.org/officeDocument/2006/relationships/hyperlink" Target="https://leg.colorado.gov/bills/hb22-1049" TargetMode="External"/><Relationship Id="rId3" Type="http://schemas.openxmlformats.org/officeDocument/2006/relationships/hyperlink" Target="https://app.leg.wa.gov/billsummary?BillNumber=6614&amp;Year=2018" TargetMode="External"/><Relationship Id="rId7" Type="http://schemas.openxmlformats.org/officeDocument/2006/relationships/hyperlink" Target="http://www.mainelegislature.org/legis/bills/display_ps.asp?ld=1838&amp;PID=1456&amp;snum=130"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legiscan.com/OH/bill/HB110/2021" TargetMode="External"/><Relationship Id="rId5" Type="http://schemas.openxmlformats.org/officeDocument/2006/relationships/hyperlink" Target="H.F.%206%20&amp;%207" TargetMode="External"/><Relationship Id="rId4" Type="http://schemas.openxmlformats.org/officeDocument/2006/relationships/hyperlink" Target="https://www.legis.la.gov/legis/BillInfo.aspx?i=238435" TargetMode="External"/><Relationship Id="rId9" Type="http://schemas.openxmlformats.org/officeDocument/2006/relationships/image" Target="../media/image3.PNG"/></Relationships>
</file>

<file path=ppt/slides/_rels/slide56.xml.rels><?xml version="1.0" encoding="UTF-8" standalone="yes"?>
<Relationships xmlns="http://schemas.openxmlformats.org/package/2006/relationships"><Relationship Id="rId8" Type="http://schemas.openxmlformats.org/officeDocument/2006/relationships/hyperlink" Target="https://mgaleg.maryland.gov/mgawebsite/Legislation/Details/sb0248?ys=2023RS" TargetMode="External"/><Relationship Id="rId3" Type="http://schemas.openxmlformats.org/officeDocument/2006/relationships/hyperlink" Target="https://www.nysenate.gov/legislation/bills/2021/s5924" TargetMode="External"/><Relationship Id="rId7" Type="http://schemas.openxmlformats.org/officeDocument/2006/relationships/hyperlink" Target="https://www.cga.ct.gov/asp/CGABillStatus/cgabillstatus.asp?selBillType=Bill&amp;bill_num=SB922"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ilga.gov/legislation/BillStatus.asp?GA=103&amp;DocTypeID=SB&amp;DocNum=49&amp;GAID=17&amp;SessionID=112&amp;LegID=143150" TargetMode="External"/><Relationship Id="rId5" Type="http://schemas.openxmlformats.org/officeDocument/2006/relationships/hyperlink" Target="https://iga.in.gov/legislative/2023/bills/senate/404" TargetMode="External"/><Relationship Id="rId10" Type="http://schemas.openxmlformats.org/officeDocument/2006/relationships/image" Target="../media/image3.PNG"/><Relationship Id="rId4" Type="http://schemas.openxmlformats.org/officeDocument/2006/relationships/hyperlink" Target="https://www.ilga.gov/legislation/publicacts/fulltext.asp?Name=102-0998" TargetMode="External"/><Relationship Id="rId9" Type="http://schemas.openxmlformats.org/officeDocument/2006/relationships/hyperlink" Target="https://olis.oregonlegislature.gov/liz/2023R1/Measures/Overview/SB424"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www.njleg.state.nj.us/bill-search/2022/S3538" TargetMode="External"/><Relationship Id="rId13" Type="http://schemas.openxmlformats.org/officeDocument/2006/relationships/image" Target="../media/image3.PNG"/><Relationship Id="rId3" Type="http://schemas.openxmlformats.org/officeDocument/2006/relationships/hyperlink" Target="https://legis.la.gov/legis/BillInfo.aspx?i=241752" TargetMode="External"/><Relationship Id="rId7" Type="http://schemas.openxmlformats.org/officeDocument/2006/relationships/hyperlink" Target="https://www.njleg.state.nj.us/bill-search/2022/S1115" TargetMode="External"/><Relationship Id="rId12" Type="http://schemas.openxmlformats.org/officeDocument/2006/relationships/hyperlink" Target="https://lis.virginia.gov/cgi-bin/legp604.exe?221+sum+HB732"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njleg.state.nj.us/bill-search/2022/A1198" TargetMode="External"/><Relationship Id="rId11" Type="http://schemas.openxmlformats.org/officeDocument/2006/relationships/hyperlink" Target="https://lis.virginia.gov/cgi-bin/legp604.exe?ses=221&amp;typ=bil&amp;val=sb159&amp;submit=GO&amp;eType=EmailBlastContent&amp;eId=34b01798-059b-49f8-b4f9-27d2ee4ce4de" TargetMode="External"/><Relationship Id="rId5" Type="http://schemas.openxmlformats.org/officeDocument/2006/relationships/hyperlink" Target="https://house.mo.gov/bill.aspx?bill=HB1789&amp;year=2022&amp;code=R" TargetMode="External"/><Relationship Id="rId10" Type="http://schemas.openxmlformats.org/officeDocument/2006/relationships/hyperlink" Target="https://legiscan.com/RI/bill/H7061/2022" TargetMode="External"/><Relationship Id="rId4" Type="http://schemas.openxmlformats.org/officeDocument/2006/relationships/hyperlink" Target="https://malegislature.gov/Bills/193/H1277" TargetMode="External"/><Relationship Id="rId9" Type="http://schemas.openxmlformats.org/officeDocument/2006/relationships/hyperlink" Target="http://www.oklegislature.gov/BillInfo.aspx?Bill=HB3014&amp;session=2200"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dropbox.com/scl/fi/jz4zhjblph9kophz35j24/AR-24-02-Best-Practices-for-Student-Financial-Services-Responsibility-Agreements.pdf?rlkey=dxllfs2df6f9bokxkq5rhwjz5&amp;dl=0"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coheao.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coheao.site-ym.com/events/EventDetails.aspx?id=1828732" TargetMode="Externa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PNG"/><Relationship Id="rId4" Type="http://schemas.openxmlformats.org/officeDocument/2006/relationships/image" Target="../media/image33.emf"/></Relationships>
</file>

<file path=ppt/slides/_rels/slide65.xml.rels><?xml version="1.0" encoding="UTF-8" standalone="yes"?>
<Relationships xmlns="http://schemas.openxmlformats.org/package/2006/relationships"><Relationship Id="rId3" Type="http://schemas.openxmlformats.org/officeDocument/2006/relationships/hyperlink" Target="mailto:kreddick@ncmstl.co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hyperlink" Target="http://www.coheao.org/" TargetMode="External"/><Relationship Id="rId7" Type="http://schemas.openxmlformats.org/officeDocument/2006/relationships/hyperlink" Target="http://www.ncmstl.com/"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mailto:kreddick@ncmstl.com" TargetMode="External"/><Relationship Id="rId5" Type="http://schemas.openxmlformats.org/officeDocument/2006/relationships/hyperlink" Target="https://www.consumerfinance.gov/" TargetMode="External"/><Relationship Id="rId4" Type="http://schemas.openxmlformats.org/officeDocument/2006/relationships/hyperlink" Target="https://fsapartners.ed.gov/home/"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subTitle" idx="1"/>
          </p:nvPr>
        </p:nvSpPr>
        <p:spPr>
          <a:xfrm>
            <a:off x="1371600" y="1262696"/>
            <a:ext cx="6400800" cy="914400"/>
          </a:xfrm>
        </p:spPr>
        <p:txBody>
          <a:bodyPr/>
          <a:lstStyle/>
          <a:p>
            <a:pPr marL="0" indent="0" algn="ctr" eaLnBrk="1" hangingPunct="1">
              <a:lnSpc>
                <a:spcPct val="80000"/>
              </a:lnSpc>
              <a:buFont typeface="Wingdings" panose="05000000000000000000" pitchFamily="2" charset="2"/>
              <a:buNone/>
            </a:pPr>
            <a:endParaRPr lang="en-US" altLang="en-US" dirty="0"/>
          </a:p>
          <a:p>
            <a:pPr marL="0" indent="0" algn="ctr" eaLnBrk="1" hangingPunct="1">
              <a:lnSpc>
                <a:spcPct val="80000"/>
              </a:lnSpc>
              <a:buFont typeface="Wingdings" panose="05000000000000000000" pitchFamily="2" charset="2"/>
              <a:buNone/>
            </a:pPr>
            <a:endParaRPr lang="en-US" altLang="en-US" dirty="0"/>
          </a:p>
          <a:p>
            <a:pPr marL="0" indent="0" algn="ctr" eaLnBrk="1" hangingPunct="1">
              <a:lnSpc>
                <a:spcPct val="80000"/>
              </a:lnSpc>
              <a:buFont typeface="Wingdings" panose="05000000000000000000" pitchFamily="2" charset="2"/>
              <a:buNone/>
            </a:pPr>
            <a:r>
              <a:rPr lang="en-US" altLang="en-US" sz="4000" b="1" dirty="0">
                <a:solidFill>
                  <a:srgbClr val="0000FF"/>
                </a:solidFill>
                <a:latin typeface="Times New Roman" panose="02020603050405020304" pitchFamily="18" charset="0"/>
                <a:ea typeface="+mj-ea"/>
                <a:cs typeface="Times New Roman" panose="02020603050405020304" pitchFamily="18" charset="0"/>
              </a:rPr>
              <a:t>Washington Update</a:t>
            </a:r>
          </a:p>
          <a:p>
            <a:pPr marL="0" indent="0" algn="ctr" eaLnBrk="1" hangingPunct="1">
              <a:lnSpc>
                <a:spcPct val="80000"/>
              </a:lnSpc>
              <a:buFont typeface="Wingdings" panose="05000000000000000000" pitchFamily="2" charset="2"/>
              <a:buNone/>
            </a:pPr>
            <a:endParaRPr lang="en-US" altLang="en-US" sz="2000" dirty="0">
              <a:latin typeface="Times New Roman" panose="02020603050405020304" pitchFamily="18" charset="0"/>
              <a:cs typeface="Times New Roman" panose="02020603050405020304" pitchFamily="18" charset="0"/>
            </a:endParaRPr>
          </a:p>
          <a:p>
            <a:pPr marL="0" indent="0" algn="ctr" eaLnBrk="1" hangingPunct="1">
              <a:lnSpc>
                <a:spcPct val="80000"/>
              </a:lnSpc>
              <a:buFont typeface="Wingdings" panose="05000000000000000000" pitchFamily="2" charset="2"/>
              <a:buNone/>
            </a:pPr>
            <a:endParaRPr lang="en-US" altLang="en-US" sz="3200" dirty="0">
              <a:latin typeface="Times New Roman" panose="02020603050405020304" pitchFamily="18" charset="0"/>
              <a:cs typeface="Times New Roman" panose="02020603050405020304" pitchFamily="18" charset="0"/>
            </a:endParaRPr>
          </a:p>
          <a:p>
            <a:pPr marL="0" indent="0" algn="ctr" eaLnBrk="1" hangingPunct="1">
              <a:lnSpc>
                <a:spcPct val="80000"/>
              </a:lnSpc>
              <a:buFont typeface="Wingdings" panose="05000000000000000000" pitchFamily="2" charset="2"/>
              <a:buNone/>
            </a:pPr>
            <a:endParaRPr lang="en-US" altLang="en-US" sz="1400" dirty="0">
              <a:latin typeface="Times New Roman" panose="02020603050405020304" pitchFamily="18" charset="0"/>
              <a:cs typeface="Times New Roman" panose="02020603050405020304" pitchFamily="18" charset="0"/>
            </a:endParaRPr>
          </a:p>
          <a:p>
            <a:pPr marL="0" indent="0" eaLnBrk="1" hangingPunct="1">
              <a:lnSpc>
                <a:spcPct val="80000"/>
              </a:lnSpc>
              <a:buFont typeface="Wingdings" panose="05000000000000000000" pitchFamily="2" charset="2"/>
              <a:buNone/>
            </a:pPr>
            <a:endParaRPr lang="en-US" altLang="en-US" sz="1400" dirty="0">
              <a:latin typeface="Times New Roman" panose="02020603050405020304" pitchFamily="18" charset="0"/>
              <a:cs typeface="Times New Roman" panose="02020603050405020304" pitchFamily="18" charset="0"/>
            </a:endParaRPr>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400" dirty="0"/>
          </a:p>
          <a:p>
            <a:pPr marL="0" indent="0" eaLnBrk="1" hangingPunct="1">
              <a:lnSpc>
                <a:spcPct val="80000"/>
              </a:lnSpc>
              <a:buFont typeface="Wingdings" panose="05000000000000000000" pitchFamily="2" charset="2"/>
              <a:buNone/>
            </a:pPr>
            <a:endParaRPr lang="en-US" altLang="en-US" sz="1200" dirty="0"/>
          </a:p>
          <a:p>
            <a:pPr marL="0" indent="0" algn="r" eaLnBrk="1" hangingPunct="1">
              <a:lnSpc>
                <a:spcPct val="80000"/>
              </a:lnSpc>
              <a:buFont typeface="Wingdings" panose="05000000000000000000" pitchFamily="2" charset="2"/>
              <a:buNone/>
            </a:pPr>
            <a:endParaRPr lang="en-US" altLang="en-US" sz="1800" dirty="0"/>
          </a:p>
        </p:txBody>
      </p:sp>
      <p:sp>
        <p:nvSpPr>
          <p:cNvPr id="15362" name="Rectangle 2"/>
          <p:cNvSpPr>
            <a:spLocks noGrp="1"/>
          </p:cNvSpPr>
          <p:nvPr>
            <p:ph type="ctrTitle"/>
          </p:nvPr>
        </p:nvSpPr>
        <p:spPr>
          <a:xfrm>
            <a:off x="995749" y="4664863"/>
            <a:ext cx="8229600" cy="1470025"/>
          </a:xfrm>
        </p:spPr>
        <p:txBody>
          <a:bodyPr/>
          <a:lstStyle/>
          <a:p>
            <a:pPr eaLnBrk="1" hangingPunct="1"/>
            <a:r>
              <a:rPr lang="en-US" altLang="en-US" dirty="0"/>
              <a:t> </a:t>
            </a:r>
          </a:p>
        </p:txBody>
      </p:sp>
      <p:sp>
        <p:nvSpPr>
          <p:cNvPr id="15364"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1"/>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chemeClr val="accent1"/>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chemeClr val="accent1"/>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chemeClr val="accent1"/>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9pPr>
          </a:lstStyle>
          <a:p>
            <a:pPr>
              <a:spcBef>
                <a:spcPct val="0"/>
              </a:spcBef>
              <a:buClrTx/>
              <a:buSzTx/>
              <a:buFontTx/>
              <a:buNone/>
            </a:pPr>
            <a:fld id="{74C87738-366F-4D48-8B7C-3281A385FFAB}" type="slidenum">
              <a:rPr lang="en-US" altLang="en-US" sz="1400">
                <a:solidFill>
                  <a:srgbClr val="FFFFFF"/>
                </a:solidFill>
                <a:latin typeface="Franklin Gothic Book" panose="020B0503020102020204" pitchFamily="34" charset="0"/>
              </a:rPr>
              <a:pPr>
                <a:spcBef>
                  <a:spcPct val="0"/>
                </a:spcBef>
                <a:buClrTx/>
                <a:buSzTx/>
                <a:buFontTx/>
                <a:buNone/>
              </a:pPr>
              <a:t>1</a:t>
            </a:fld>
            <a:endParaRPr lang="en-US" altLang="en-US" sz="1400" dirty="0">
              <a:solidFill>
                <a:srgbClr val="FFFFFF"/>
              </a:solidFill>
              <a:latin typeface="Franklin Gothic Book" panose="020B0503020102020204" pitchFamily="34" charset="0"/>
            </a:endParaRPr>
          </a:p>
        </p:txBody>
      </p:sp>
      <p:sp>
        <p:nvSpPr>
          <p:cNvPr id="15365" name="AutoShape 4"/>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1"/>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chemeClr val="accent1"/>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chemeClr val="accent1"/>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chemeClr val="accent1"/>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chemeClr val="accent1"/>
              </a:buClr>
              <a:buChar char="o"/>
              <a:defRPr sz="2000">
                <a:solidFill>
                  <a:schemeClr val="tx1"/>
                </a:solidFill>
                <a:latin typeface="Perpetua" panose="02020502060401020303" pitchFamily="18"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pic>
        <p:nvPicPr>
          <p:cNvPr id="3" name="Picture 2">
            <a:extLst>
              <a:ext uri="{FF2B5EF4-FFF2-40B4-BE49-F238E27FC236}">
                <a16:creationId xmlns:a16="http://schemas.microsoft.com/office/drawing/2014/main" id="{798036A5-40D2-4A84-B449-BA6A32578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0" y="4957452"/>
            <a:ext cx="3446245" cy="1234329"/>
          </a:xfrm>
          <a:prstGeom prst="rect">
            <a:avLst/>
          </a:prstGeom>
        </p:spPr>
      </p:pic>
      <p:pic>
        <p:nvPicPr>
          <p:cNvPr id="7" name="Picture 2" descr="Home">
            <a:extLst>
              <a:ext uri="{FF2B5EF4-FFF2-40B4-BE49-F238E27FC236}">
                <a16:creationId xmlns:a16="http://schemas.microsoft.com/office/drawing/2014/main" id="{3181634D-8947-4C4B-BDB8-A1F181D37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65878"/>
            <a:ext cx="4114800" cy="1538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r>
              <a:rPr lang="en-US" b="1" dirty="0">
                <a:solidFill>
                  <a:srgbClr val="0000FF"/>
                </a:solidFill>
                <a:latin typeface="Times New Roman" panose="02020603050405020304" pitchFamily="18" charset="0"/>
                <a:cs typeface="Times New Roman" panose="02020603050405020304" pitchFamily="18" charset="0"/>
              </a:rPr>
              <a:t>Current Fiscal Situation</a:t>
            </a:r>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524000" y="1348854"/>
            <a:ext cx="6096000" cy="4073236"/>
          </a:xfrm>
        </p:spPr>
      </p:pic>
      <p:sp>
        <p:nvSpPr>
          <p:cNvPr id="6" name="TextBox 5"/>
          <p:cNvSpPr txBox="1"/>
          <p:nvPr/>
        </p:nvSpPr>
        <p:spPr>
          <a:xfrm>
            <a:off x="3733800" y="1676400"/>
            <a:ext cx="2590800" cy="369332"/>
          </a:xfrm>
          <a:prstGeom prst="rect">
            <a:avLst/>
          </a:prstGeom>
          <a:noFill/>
        </p:spPr>
        <p:txBody>
          <a:bodyPr wrap="square" rtlCol="0">
            <a:spAutoFit/>
          </a:bodyPr>
          <a:lstStyle/>
          <a:p>
            <a:r>
              <a:rPr lang="en-US" dirty="0"/>
              <a:t>Fiscal Year (FY) 2023</a:t>
            </a:r>
          </a:p>
        </p:txBody>
      </p:sp>
      <p:sp>
        <p:nvSpPr>
          <p:cNvPr id="7" name="TextBox 6"/>
          <p:cNvSpPr txBox="1"/>
          <p:nvPr/>
        </p:nvSpPr>
        <p:spPr>
          <a:xfrm>
            <a:off x="1905000" y="2664630"/>
            <a:ext cx="1066800" cy="369332"/>
          </a:xfrm>
          <a:prstGeom prst="rect">
            <a:avLst/>
          </a:prstGeom>
          <a:noFill/>
        </p:spPr>
        <p:txBody>
          <a:bodyPr wrap="square" rtlCol="0">
            <a:spAutoFit/>
          </a:bodyPr>
          <a:lstStyle/>
          <a:p>
            <a:r>
              <a:rPr lang="en-US" dirty="0"/>
              <a:t>FY 2025</a:t>
            </a:r>
          </a:p>
        </p:txBody>
      </p:sp>
      <p:sp>
        <p:nvSpPr>
          <p:cNvPr id="8" name="TextBox 7"/>
          <p:cNvSpPr txBox="1"/>
          <p:nvPr/>
        </p:nvSpPr>
        <p:spPr>
          <a:xfrm>
            <a:off x="2590800" y="3429000"/>
            <a:ext cx="1066800" cy="369332"/>
          </a:xfrm>
          <a:prstGeom prst="rect">
            <a:avLst/>
          </a:prstGeom>
          <a:noFill/>
        </p:spPr>
        <p:txBody>
          <a:bodyPr wrap="square" rtlCol="0">
            <a:spAutoFit/>
          </a:bodyPr>
          <a:lstStyle/>
          <a:p>
            <a:r>
              <a:rPr lang="en-US" dirty="0"/>
              <a:t>FY 2024</a:t>
            </a:r>
          </a:p>
        </p:txBody>
      </p:sp>
      <p:pic>
        <p:nvPicPr>
          <p:cNvPr id="9" name="Picture 8">
            <a:extLst>
              <a:ext uri="{FF2B5EF4-FFF2-40B4-BE49-F238E27FC236}">
                <a16:creationId xmlns:a16="http://schemas.microsoft.com/office/drawing/2014/main" id="{4FDE32EC-DBC6-4A04-A6EE-93F172337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95749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453" y="20053"/>
            <a:ext cx="7772400" cy="1143000"/>
          </a:xfrm>
        </p:spPr>
        <p:txBody>
          <a:bodyPr/>
          <a:lstStyle/>
          <a:p>
            <a:r>
              <a:rPr lang="en-US" b="1" dirty="0">
                <a:solidFill>
                  <a:srgbClr val="0000FF"/>
                </a:solidFill>
                <a:latin typeface="Times New Roman" panose="02020603050405020304" pitchFamily="18" charset="0"/>
                <a:cs typeface="Times New Roman" panose="02020603050405020304" pitchFamily="18" charset="0"/>
              </a:rPr>
              <a:t>Current Fiscal Situation – Part I</a:t>
            </a:r>
          </a:p>
        </p:txBody>
      </p:sp>
      <p:sp>
        <p:nvSpPr>
          <p:cNvPr id="3" name="Content Placeholder 2"/>
          <p:cNvSpPr>
            <a:spLocks noGrp="1"/>
          </p:cNvSpPr>
          <p:nvPr>
            <p:ph sz="quarter" idx="1"/>
          </p:nvPr>
        </p:nvSpPr>
        <p:spPr/>
        <p:txBody>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Six bills were passed and signed into law (FY 2024)</a:t>
            </a:r>
          </a:p>
          <a:p>
            <a:pPr lvl="1"/>
            <a:r>
              <a:rPr lang="en-US" dirty="0">
                <a:latin typeface="Times New Roman" panose="02020603050405020304" pitchFamily="18" charset="0"/>
                <a:cs typeface="Times New Roman" panose="02020603050405020304" pitchFamily="18" charset="0"/>
              </a:rPr>
              <a:t>Agriculture – FDA</a:t>
            </a:r>
          </a:p>
          <a:p>
            <a:pPr lvl="1"/>
            <a:r>
              <a:rPr lang="en-US" dirty="0">
                <a:latin typeface="Times New Roman" panose="02020603050405020304" pitchFamily="18" charset="0"/>
                <a:cs typeface="Times New Roman" panose="02020603050405020304" pitchFamily="18" charset="0"/>
              </a:rPr>
              <a:t>Commerce, Justice and Science</a:t>
            </a:r>
          </a:p>
          <a:p>
            <a:pPr lvl="1"/>
            <a:r>
              <a:rPr lang="en-US" dirty="0">
                <a:latin typeface="Times New Roman" panose="02020603050405020304" pitchFamily="18" charset="0"/>
                <a:cs typeface="Times New Roman" panose="02020603050405020304" pitchFamily="18" charset="0"/>
              </a:rPr>
              <a:t>Energy and Water Development</a:t>
            </a:r>
          </a:p>
          <a:p>
            <a:pPr lvl="1"/>
            <a:r>
              <a:rPr lang="en-US" dirty="0">
                <a:latin typeface="Times New Roman" panose="02020603050405020304" pitchFamily="18" charset="0"/>
                <a:cs typeface="Times New Roman" panose="02020603050405020304" pitchFamily="18" charset="0"/>
              </a:rPr>
              <a:t>Interior</a:t>
            </a:r>
          </a:p>
          <a:p>
            <a:pPr lvl="1"/>
            <a:r>
              <a:rPr lang="en-US" dirty="0">
                <a:latin typeface="Times New Roman" panose="02020603050405020304" pitchFamily="18" charset="0"/>
                <a:cs typeface="Times New Roman" panose="02020603050405020304" pitchFamily="18" charset="0"/>
              </a:rPr>
              <a:t>Military Construction – Veterans Affairs</a:t>
            </a:r>
          </a:p>
          <a:p>
            <a:pPr lvl="1"/>
            <a:r>
              <a:rPr lang="en-US" dirty="0">
                <a:latin typeface="Times New Roman" panose="02020603050405020304" pitchFamily="18" charset="0"/>
                <a:cs typeface="Times New Roman" panose="02020603050405020304" pitchFamily="18" charset="0"/>
              </a:rPr>
              <a:t>Transportation – Housing and Urban Development</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House:  339-85        Senate: 75-22</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President signed on March 9.</a:t>
            </a:r>
          </a:p>
          <a:p>
            <a:pPr lvl="1"/>
            <a:endParaRPr lang="en-US" dirty="0"/>
          </a:p>
        </p:txBody>
      </p:sp>
      <p:pic>
        <p:nvPicPr>
          <p:cNvPr id="4" name="Picture 3">
            <a:extLst>
              <a:ext uri="{FF2B5EF4-FFF2-40B4-BE49-F238E27FC236}">
                <a16:creationId xmlns:a16="http://schemas.microsoft.com/office/drawing/2014/main" id="{2B16597D-4C93-49C5-B43D-752B76ACA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2281024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84" y="-12032"/>
            <a:ext cx="7772400" cy="1143000"/>
          </a:xfrm>
        </p:spPr>
        <p:txBody>
          <a:bodyPr/>
          <a:lstStyle/>
          <a:p>
            <a:r>
              <a:rPr lang="en-US" b="1" dirty="0">
                <a:solidFill>
                  <a:srgbClr val="0000FF"/>
                </a:solidFill>
                <a:latin typeface="Times New Roman" panose="02020603050405020304" pitchFamily="18" charset="0"/>
                <a:cs typeface="Times New Roman" panose="02020603050405020304" pitchFamily="18" charset="0"/>
              </a:rPr>
              <a:t>Current Fiscal Situation – Part II</a:t>
            </a:r>
          </a:p>
        </p:txBody>
      </p:sp>
      <p:sp>
        <p:nvSpPr>
          <p:cNvPr id="3" name="Content Placeholder 2"/>
          <p:cNvSpPr>
            <a:spLocks noGrp="1"/>
          </p:cNvSpPr>
          <p:nvPr>
            <p:ph sz="quarter" idx="1"/>
          </p:nvPr>
        </p:nvSpPr>
        <p:spPr>
          <a:xfrm>
            <a:off x="914400" y="1206185"/>
            <a:ext cx="7772400" cy="4572000"/>
          </a:xfrm>
        </p:spPr>
        <p:txBody>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Final bills passed and signed into law for FY 24 </a:t>
            </a:r>
          </a:p>
          <a:p>
            <a:pPr lvl="1"/>
            <a:r>
              <a:rPr lang="en-US" dirty="0">
                <a:latin typeface="Times New Roman" panose="02020603050405020304" pitchFamily="18" charset="0"/>
                <a:cs typeface="Times New Roman" panose="02020603050405020304" pitchFamily="18" charset="0"/>
              </a:rPr>
              <a:t>Defense</a:t>
            </a:r>
          </a:p>
          <a:p>
            <a:pPr lvl="1"/>
            <a:r>
              <a:rPr lang="en-US" dirty="0">
                <a:latin typeface="Times New Roman" panose="02020603050405020304" pitchFamily="18" charset="0"/>
                <a:cs typeface="Times New Roman" panose="02020603050405020304" pitchFamily="18" charset="0"/>
              </a:rPr>
              <a:t>Financial Services and General Government</a:t>
            </a:r>
          </a:p>
          <a:p>
            <a:pPr lvl="1"/>
            <a:r>
              <a:rPr lang="en-US" dirty="0">
                <a:latin typeface="Times New Roman" panose="02020603050405020304" pitchFamily="18" charset="0"/>
                <a:cs typeface="Times New Roman" panose="02020603050405020304" pitchFamily="18" charset="0"/>
              </a:rPr>
              <a:t>Homeland Security</a:t>
            </a:r>
          </a:p>
          <a:p>
            <a:pPr lvl="1"/>
            <a:r>
              <a:rPr lang="en-US" dirty="0">
                <a:latin typeface="Times New Roman" panose="02020603050405020304" pitchFamily="18" charset="0"/>
                <a:cs typeface="Times New Roman" panose="02020603050405020304" pitchFamily="18" charset="0"/>
              </a:rPr>
              <a:t>Labor, Health, and Humans Services, Education and Related Agencies</a:t>
            </a:r>
          </a:p>
          <a:p>
            <a:pPr lvl="1"/>
            <a:r>
              <a:rPr lang="en-US" dirty="0">
                <a:latin typeface="Times New Roman" panose="02020603050405020304" pitchFamily="18" charset="0"/>
                <a:cs typeface="Times New Roman" panose="02020603050405020304" pitchFamily="18" charset="0"/>
              </a:rPr>
              <a:t>Legislative Branch</a:t>
            </a:r>
          </a:p>
          <a:p>
            <a:pPr lvl="1"/>
            <a:r>
              <a:rPr lang="en-US" dirty="0">
                <a:latin typeface="Times New Roman" panose="02020603050405020304" pitchFamily="18" charset="0"/>
                <a:cs typeface="Times New Roman" panose="02020603050405020304" pitchFamily="18" charset="0"/>
              </a:rPr>
              <a:t>State, Foreign Operations, and Related Programs</a:t>
            </a:r>
          </a:p>
          <a:p>
            <a:r>
              <a:rPr lang="en-US" dirty="0">
                <a:latin typeface="Times New Roman" panose="02020603050405020304" pitchFamily="18" charset="0"/>
                <a:cs typeface="Times New Roman" panose="02020603050405020304" pitchFamily="18" charset="0"/>
              </a:rPr>
              <a:t>House: 286 – 134      Senate: 72-24</a:t>
            </a:r>
          </a:p>
          <a:p>
            <a:r>
              <a:rPr lang="en-US" dirty="0">
                <a:latin typeface="Times New Roman" panose="02020603050405020304" pitchFamily="18" charset="0"/>
                <a:cs typeface="Times New Roman" panose="02020603050405020304" pitchFamily="18" charset="0"/>
              </a:rPr>
              <a:t>President Signed on March 23</a:t>
            </a:r>
            <a:r>
              <a:rPr lang="en-US" baseline="30000" dirty="0">
                <a:latin typeface="Times New Roman" panose="02020603050405020304" pitchFamily="18" charset="0"/>
                <a:cs typeface="Times New Roman" panose="02020603050405020304" pitchFamily="18" charset="0"/>
              </a:rPr>
              <a:t> </a:t>
            </a:r>
          </a:p>
          <a:p>
            <a:endParaRPr lang="en-US" baseline="30000" dirty="0"/>
          </a:p>
          <a:p>
            <a:endParaRPr lang="en-US" baseline="30000" dirty="0"/>
          </a:p>
          <a:p>
            <a:endParaRPr lang="en-US" dirty="0"/>
          </a:p>
          <a:p>
            <a:endParaRPr lang="en-US" dirty="0"/>
          </a:p>
        </p:txBody>
      </p:sp>
      <p:pic>
        <p:nvPicPr>
          <p:cNvPr id="5" name="Picture 4">
            <a:extLst>
              <a:ext uri="{FF2B5EF4-FFF2-40B4-BE49-F238E27FC236}">
                <a16:creationId xmlns:a16="http://schemas.microsoft.com/office/drawing/2014/main" id="{238C6D19-D34F-4080-9115-E574B588C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778185"/>
            <a:ext cx="1943100" cy="543553"/>
          </a:xfrm>
          <a:prstGeom prst="rect">
            <a:avLst/>
          </a:prstGeom>
        </p:spPr>
      </p:pic>
    </p:spTree>
    <p:extLst>
      <p:ext uri="{BB962C8B-B14F-4D97-AF65-F5344CB8AC3E}">
        <p14:creationId xmlns:p14="http://schemas.microsoft.com/office/powerpoint/2010/main" val="203929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76"/>
            <a:ext cx="7772400" cy="1143000"/>
          </a:xfrm>
        </p:spPr>
        <p:txBody>
          <a:bodyPr/>
          <a:lstStyle/>
          <a:p>
            <a:r>
              <a:rPr lang="en-US" b="1" dirty="0">
                <a:solidFill>
                  <a:srgbClr val="0000FF"/>
                </a:solidFill>
                <a:latin typeface="Times New Roman" panose="02020603050405020304" pitchFamily="18" charset="0"/>
                <a:cs typeface="Times New Roman" panose="02020603050405020304" pitchFamily="18" charset="0"/>
              </a:rPr>
              <a:t>President’s FY 2025 Budget</a:t>
            </a:r>
          </a:p>
        </p:txBody>
      </p:sp>
      <p:sp>
        <p:nvSpPr>
          <p:cNvPr id="3" name="Content Placeholder 2"/>
          <p:cNvSpPr>
            <a:spLocks noGrp="1"/>
          </p:cNvSpPr>
          <p:nvPr>
            <p:ph sz="quarter" idx="1"/>
          </p:nvPr>
        </p:nvSpPr>
        <p:spPr>
          <a:xfrm>
            <a:off x="457200" y="1099824"/>
            <a:ext cx="8305800" cy="4572000"/>
          </a:xfrm>
        </p:spPr>
        <p:txBody>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Modest increase to ED budget - $79.6 billion (Up $400M)</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Max Pell Grant:  $8,145 </a:t>
            </a:r>
          </a:p>
          <a:p>
            <a:pPr lvl="1"/>
            <a:r>
              <a:rPr lang="en-US" dirty="0">
                <a:latin typeface="Times New Roman" panose="02020603050405020304" pitchFamily="18" charset="0"/>
                <a:cs typeface="Times New Roman" panose="02020603050405020304" pitchFamily="18" charset="0"/>
              </a:rPr>
              <a:t>$60 less than proposed last year</a:t>
            </a:r>
          </a:p>
          <a:p>
            <a:pPr lvl="1"/>
            <a:r>
              <a:rPr lang="en-US" dirty="0">
                <a:latin typeface="Times New Roman" panose="02020603050405020304" pitchFamily="18" charset="0"/>
                <a:cs typeface="Times New Roman" panose="02020603050405020304" pitchFamily="18" charset="0"/>
              </a:rPr>
              <a:t>Current: $7,395  (AY ’23 – ’24)</a:t>
            </a:r>
          </a:p>
          <a:p>
            <a:pPr lvl="1"/>
            <a:r>
              <a:rPr lang="en-US" dirty="0">
                <a:latin typeface="Times New Roman" panose="02020603050405020304" pitchFamily="18" charset="0"/>
                <a:cs typeface="Times New Roman" panose="02020603050405020304" pitchFamily="18" charset="0"/>
              </a:rPr>
              <a:t>AY ’24 – ’25:   $7,395</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Small increases to campus-based aid program</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Free Community College - $90 billion</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Advancing Affordability for Students - $30 billion</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Reducing the Cost of College Funds - $12 billion</a:t>
            </a:r>
          </a:p>
        </p:txBody>
      </p:sp>
      <p:pic>
        <p:nvPicPr>
          <p:cNvPr id="4" name="Picture 3">
            <a:extLst>
              <a:ext uri="{FF2B5EF4-FFF2-40B4-BE49-F238E27FC236}">
                <a16:creationId xmlns:a16="http://schemas.microsoft.com/office/drawing/2014/main" id="{BF8CE193-6B82-4ACB-BCD1-A82B24DB8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786123"/>
            <a:ext cx="1943100" cy="543553"/>
          </a:xfrm>
          <a:prstGeom prst="rect">
            <a:avLst/>
          </a:prstGeom>
        </p:spPr>
      </p:pic>
    </p:spTree>
    <p:extLst>
      <p:ext uri="{BB962C8B-B14F-4D97-AF65-F5344CB8AC3E}">
        <p14:creationId xmlns:p14="http://schemas.microsoft.com/office/powerpoint/2010/main" val="227566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24" y="209550"/>
            <a:ext cx="7772400" cy="1143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Higher Education Act</a:t>
            </a:r>
          </a:p>
        </p:txBody>
      </p:sp>
      <p:sp>
        <p:nvSpPr>
          <p:cNvPr id="3" name="Content Placeholder 2"/>
          <p:cNvSpPr>
            <a:spLocks noGrp="1"/>
          </p:cNvSpPr>
          <p:nvPr>
            <p:ph sz="quarter" idx="1"/>
          </p:nvPr>
        </p:nvSpPr>
        <p:spPr>
          <a:xfrm>
            <a:off x="603250" y="1447800"/>
            <a:ext cx="8083550" cy="4572000"/>
          </a:xfrm>
        </p:spPr>
        <p:txBody>
          <a:bodyPr/>
          <a:lstStyle/>
          <a:p>
            <a:r>
              <a:rPr lang="en-US" dirty="0">
                <a:latin typeface="Times New Roman" panose="02020603050405020304" pitchFamily="18" charset="0"/>
                <a:cs typeface="Times New Roman" panose="02020603050405020304" pitchFamily="18" charset="0"/>
              </a:rPr>
              <a:t>House Bills</a:t>
            </a:r>
          </a:p>
          <a:p>
            <a:pPr lvl="1"/>
            <a:r>
              <a:rPr lang="en-US" dirty="0">
                <a:latin typeface="Times New Roman" panose="02020603050405020304" pitchFamily="18" charset="0"/>
                <a:cs typeface="Times New Roman" panose="02020603050405020304" pitchFamily="18" charset="0"/>
              </a:rPr>
              <a:t>H.R. 5933 – The Defending Education Transparency and Ending Rogue Regimes Engaging in Nefarious Transactions Act</a:t>
            </a:r>
          </a:p>
          <a:p>
            <a:pPr lvl="2"/>
            <a:r>
              <a:rPr lang="en-US" dirty="0">
                <a:latin typeface="Times New Roman" panose="02020603050405020304" pitchFamily="18" charset="0"/>
                <a:cs typeface="Times New Roman" panose="02020603050405020304" pitchFamily="18" charset="0"/>
              </a:rPr>
              <a:t>Sec. 117 – Foreign gifts</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H.R. 6585 – The Bipartisan Workforce Pell Act</a:t>
            </a:r>
          </a:p>
          <a:p>
            <a:pPr lvl="2"/>
            <a:r>
              <a:rPr lang="en-US" dirty="0">
                <a:latin typeface="Times New Roman" panose="02020603050405020304" pitchFamily="18" charset="0"/>
                <a:cs typeface="Times New Roman" panose="02020603050405020304" pitchFamily="18" charset="0"/>
              </a:rPr>
              <a:t>Allow Pell to be used for programs 150 clock hours or eight weeks</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H.R. 6951 – The College Cost Reduction Act</a:t>
            </a:r>
          </a:p>
          <a:p>
            <a:pPr lvl="2"/>
            <a:endParaRPr lang="en-US" dirty="0"/>
          </a:p>
          <a:p>
            <a:pPr lvl="2"/>
            <a:endParaRPr lang="en-US" dirty="0"/>
          </a:p>
          <a:p>
            <a:pPr lvl="2"/>
            <a:endParaRPr lang="en-US" dirty="0"/>
          </a:p>
          <a:p>
            <a:pPr marL="593725" lvl="2" indent="0">
              <a:buNone/>
            </a:pPr>
            <a:endParaRPr lang="en-US" dirty="0"/>
          </a:p>
        </p:txBody>
      </p:sp>
      <p:pic>
        <p:nvPicPr>
          <p:cNvPr id="4" name="Picture 3">
            <a:extLst>
              <a:ext uri="{FF2B5EF4-FFF2-40B4-BE49-F238E27FC236}">
                <a16:creationId xmlns:a16="http://schemas.microsoft.com/office/drawing/2014/main" id="{674D50A6-CDC2-43E4-9511-BE64BCB19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1548883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92" y="-304800"/>
            <a:ext cx="8985250" cy="1143000"/>
          </a:xfrm>
        </p:spPr>
        <p:txBody>
          <a:bodyPr/>
          <a:lstStyle/>
          <a:p>
            <a:r>
              <a:rPr lang="en-US" b="1" dirty="0">
                <a:solidFill>
                  <a:srgbClr val="0000FF"/>
                </a:solidFill>
                <a:latin typeface="Times New Roman" panose="02020603050405020304" pitchFamily="18" charset="0"/>
                <a:cs typeface="Times New Roman" panose="02020603050405020304" pitchFamily="18" charset="0"/>
              </a:rPr>
              <a:t>H.R. 6951 – College Cost Reduction Act</a:t>
            </a:r>
          </a:p>
        </p:txBody>
      </p:sp>
      <p:sp>
        <p:nvSpPr>
          <p:cNvPr id="3" name="Content Placeholder 2"/>
          <p:cNvSpPr>
            <a:spLocks noGrp="1"/>
          </p:cNvSpPr>
          <p:nvPr>
            <p:ph sz="quarter" idx="1"/>
          </p:nvPr>
        </p:nvSpPr>
        <p:spPr>
          <a:xfrm>
            <a:off x="625642" y="838200"/>
            <a:ext cx="8083550" cy="4572000"/>
          </a:xfrm>
        </p:spPr>
        <p:txBody>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Uniform financial aid letters</a:t>
            </a:r>
          </a:p>
          <a:p>
            <a:pPr>
              <a:buFont typeface="Wingdings" panose="05000000000000000000" pitchFamily="2" charset="2"/>
              <a:buChar char="Ø"/>
            </a:pPr>
            <a:endParaRPr lang="en-US" sz="1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Create a modified student record system</a:t>
            </a:r>
          </a:p>
          <a:p>
            <a:pPr>
              <a:buFont typeface="Wingdings" panose="05000000000000000000" pitchFamily="2" charset="2"/>
              <a:buChar char="Ø"/>
            </a:pPr>
            <a:endParaRPr lang="en-US" sz="1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Revamp loan program</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Two repayment plans</a:t>
            </a:r>
          </a:p>
          <a:p>
            <a:pPr lvl="1">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Sunsets PLUS Program</a:t>
            </a:r>
          </a:p>
          <a:p>
            <a:pPr lvl="2"/>
            <a:r>
              <a:rPr lang="en-US" dirty="0">
                <a:latin typeface="Times New Roman" panose="02020603050405020304" pitchFamily="18" charset="0"/>
                <a:cs typeface="Times New Roman" panose="02020603050405020304" pitchFamily="18" charset="0"/>
              </a:rPr>
              <a:t>Aggregate limits - $50K; $100K; $150K</a:t>
            </a:r>
          </a:p>
          <a:p>
            <a:pPr lvl="3">
              <a:buFont typeface="Calibri" panose="020F0502020204030204" pitchFamily="34" charset="0"/>
              <a:buChar char="₋"/>
            </a:pPr>
            <a:r>
              <a:rPr lang="en-US" dirty="0">
                <a:latin typeface="Times New Roman" panose="02020603050405020304" pitchFamily="18" charset="0"/>
                <a:cs typeface="Times New Roman" panose="02020603050405020304" pitchFamily="18" charset="0"/>
              </a:rPr>
              <a:t>Individual has a total limit of $200K</a:t>
            </a:r>
          </a:p>
          <a:p>
            <a:pPr lvl="3">
              <a:buFont typeface="Calibri" panose="020F0502020204030204" pitchFamily="34" charset="0"/>
              <a:buChar char="₋"/>
            </a:pPr>
            <a:r>
              <a:rPr lang="en-US" dirty="0">
                <a:latin typeface="Times New Roman" panose="02020603050405020304" pitchFamily="18" charset="0"/>
                <a:cs typeface="Times New Roman" panose="02020603050405020304" pitchFamily="18" charset="0"/>
              </a:rPr>
              <a:t>Annual limit = median cost of the program</a:t>
            </a:r>
          </a:p>
          <a:p>
            <a:endParaRPr lang="en-US" sz="1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Changes to accreditation</a:t>
            </a:r>
          </a:p>
        </p:txBody>
      </p:sp>
      <p:pic>
        <p:nvPicPr>
          <p:cNvPr id="4" name="Picture 3">
            <a:extLst>
              <a:ext uri="{FF2B5EF4-FFF2-40B4-BE49-F238E27FC236}">
                <a16:creationId xmlns:a16="http://schemas.microsoft.com/office/drawing/2014/main" id="{2CC5062D-64F2-4A9C-8891-E85345337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3507447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
            <a:ext cx="7772400" cy="1143000"/>
          </a:xfrm>
        </p:spPr>
        <p:txBody>
          <a:bodyPr/>
          <a:lstStyle/>
          <a:p>
            <a:r>
              <a:rPr lang="en-US" b="1" dirty="0">
                <a:solidFill>
                  <a:srgbClr val="0000FF"/>
                </a:solidFill>
                <a:latin typeface="Times New Roman" panose="02020603050405020304" pitchFamily="18" charset="0"/>
                <a:cs typeface="Times New Roman" panose="02020603050405020304" pitchFamily="18" charset="0"/>
              </a:rPr>
              <a:t>Election Year</a:t>
            </a:r>
          </a:p>
        </p:txBody>
      </p:sp>
      <p:sp>
        <p:nvSpPr>
          <p:cNvPr id="3" name="Content Placeholder 2"/>
          <p:cNvSpPr>
            <a:spLocks noGrp="1"/>
          </p:cNvSpPr>
          <p:nvPr>
            <p:ph sz="quarter" idx="1"/>
          </p:nvPr>
        </p:nvSpPr>
        <p:spPr/>
        <p:txBody>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Presidential</a:t>
            </a:r>
          </a:p>
          <a:p>
            <a:pPr>
              <a:buFont typeface="Wingdings" panose="05000000000000000000" pitchFamily="2" charset="2"/>
              <a:buChar char="Ø"/>
            </a:pPr>
            <a:endParaRPr lang="en-US" sz="1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 House Members</a:t>
            </a:r>
          </a:p>
          <a:p>
            <a:pPr>
              <a:buFont typeface="Wingdings" panose="05000000000000000000" pitchFamily="2" charset="2"/>
              <a:buChar char="Ø"/>
            </a:pPr>
            <a:endParaRPr lang="en-US" sz="1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34 Senators – 33 regular, one special (NE)</a:t>
            </a:r>
          </a:p>
          <a:p>
            <a:pPr lvl="1"/>
            <a:r>
              <a:rPr lang="en-US" dirty="0">
                <a:latin typeface="Times New Roman" panose="02020603050405020304" pitchFamily="18" charset="0"/>
                <a:cs typeface="Times New Roman" panose="02020603050405020304" pitchFamily="18" charset="0"/>
              </a:rPr>
              <a:t>10 R’s, 20 D’s, 3 I’s</a:t>
            </a:r>
          </a:p>
          <a:p>
            <a:pPr lvl="1"/>
            <a:endParaRPr lang="en-US" sz="1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11 Gubernatorial elections</a:t>
            </a:r>
          </a:p>
          <a:p>
            <a:pPr lvl="1"/>
            <a:r>
              <a:rPr lang="en-US" dirty="0">
                <a:latin typeface="Times New Roman" panose="02020603050405020304" pitchFamily="18" charset="0"/>
                <a:cs typeface="Times New Roman" panose="02020603050405020304" pitchFamily="18" charset="0"/>
              </a:rPr>
              <a:t>8 R’s, 3 D’s</a:t>
            </a:r>
          </a:p>
          <a:p>
            <a:pPr lvl="1"/>
            <a:r>
              <a:rPr lang="en-US" dirty="0">
                <a:latin typeface="Times New Roman" panose="02020603050405020304" pitchFamily="18" charset="0"/>
                <a:cs typeface="Times New Roman" panose="02020603050405020304" pitchFamily="18" charset="0"/>
              </a:rPr>
              <a:t>NH, NC – a toss-up</a:t>
            </a:r>
          </a:p>
          <a:p>
            <a:pPr lvl="1"/>
            <a:endParaRPr lang="en-US" dirty="0"/>
          </a:p>
          <a:p>
            <a:pPr marL="319088" lvl="1" indent="0">
              <a:buNone/>
            </a:pPr>
            <a:endParaRPr lang="en-US" dirty="0"/>
          </a:p>
        </p:txBody>
      </p:sp>
      <p:pic>
        <p:nvPicPr>
          <p:cNvPr id="4" name="Picture 3">
            <a:extLst>
              <a:ext uri="{FF2B5EF4-FFF2-40B4-BE49-F238E27FC236}">
                <a16:creationId xmlns:a16="http://schemas.microsoft.com/office/drawing/2014/main" id="{31125303-8C35-48F9-9BF8-81E987456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1076576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8B7018-CF8F-4EB6-BB95-ED92067FCDE8}"/>
              </a:ext>
            </a:extLst>
          </p:cNvPr>
          <p:cNvSpPr/>
          <p:nvPr/>
        </p:nvSpPr>
        <p:spPr>
          <a:xfrm>
            <a:off x="1219200" y="2133600"/>
            <a:ext cx="6173528" cy="1731243"/>
          </a:xfrm>
          <a:prstGeom prst="rect">
            <a:avLst/>
          </a:prstGeom>
          <a:noFill/>
        </p:spPr>
        <p:txBody>
          <a:bodyPr wrap="square" lIns="68580" tIns="34290" rIns="68580" bIns="34290">
            <a:spAutoFit/>
          </a:bodyPr>
          <a:lstStyle/>
          <a:p>
            <a:pPr algn="ctr"/>
            <a:r>
              <a:rPr lang="en-US" sz="5400" b="1" dirty="0">
                <a:solidFill>
                  <a:srgbClr val="0000FF"/>
                </a:solidFill>
                <a:latin typeface="Times New Roman" panose="02020603050405020304" pitchFamily="18" charset="0"/>
                <a:ea typeface="+mj-ea"/>
                <a:cs typeface="Times New Roman" panose="02020603050405020304" pitchFamily="18" charset="0"/>
              </a:rPr>
              <a:t>How are Laws Created?</a:t>
            </a:r>
          </a:p>
        </p:txBody>
      </p:sp>
      <p:pic>
        <p:nvPicPr>
          <p:cNvPr id="3" name="Picture 2">
            <a:extLst>
              <a:ext uri="{FF2B5EF4-FFF2-40B4-BE49-F238E27FC236}">
                <a16:creationId xmlns:a16="http://schemas.microsoft.com/office/drawing/2014/main" id="{5A02DA99-F620-4C13-8E35-ECCBCD180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212958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601807"/>
            <a:ext cx="7924800" cy="857250"/>
          </a:xfrm>
        </p:spPr>
        <p:txBody>
          <a:bodyPr>
            <a:noAutofit/>
          </a:bodyPr>
          <a:lstStyle/>
          <a:p>
            <a:pPr algn="ctr"/>
            <a:r>
              <a:rPr lang="en-US" sz="5400" b="1" dirty="0">
                <a:solidFill>
                  <a:srgbClr val="0000FF"/>
                </a:solidFill>
                <a:latin typeface="Times New Roman" panose="02020603050405020304" pitchFamily="18" charset="0"/>
                <a:cs typeface="Times New Roman" panose="02020603050405020304" pitchFamily="18" charset="0"/>
              </a:rPr>
              <a:t>Here is how……………</a:t>
            </a:r>
          </a:p>
        </p:txBody>
      </p:sp>
      <p:sp>
        <p:nvSpPr>
          <p:cNvPr id="3" name="Content Placeholder 2"/>
          <p:cNvSpPr>
            <a:spLocks noGrp="1"/>
          </p:cNvSpPr>
          <p:nvPr>
            <p:ph idx="1"/>
          </p:nvPr>
        </p:nvSpPr>
        <p:spPr>
          <a:xfrm>
            <a:off x="1771650" y="1778440"/>
            <a:ext cx="4760786" cy="3600450"/>
          </a:xfrm>
        </p:spPr>
        <p:txBody>
          <a:bodyPr>
            <a:normAutofit/>
          </a:bodyPr>
          <a:lstStyle/>
          <a:p>
            <a:pPr indent="-348615">
              <a:lnSpc>
                <a:spcPct val="90000"/>
              </a:lnSpc>
              <a:buSzPct val="100000"/>
              <a:buFont typeface="Wingdings" panose="05000000000000000000" pitchFamily="2" charset="2"/>
              <a:buChar char="Ø"/>
              <a:defRPr/>
            </a:pPr>
            <a:r>
              <a:rPr lang="en-US" sz="3000" dirty="0">
                <a:latin typeface="Times New Roman" panose="02020603050405020304" pitchFamily="18" charset="0"/>
                <a:cs typeface="Times New Roman" panose="02020603050405020304" pitchFamily="18" charset="0"/>
              </a:rPr>
              <a:t>Regulations</a:t>
            </a:r>
          </a:p>
          <a:p>
            <a:pPr lvl="1">
              <a:lnSpc>
                <a:spcPct val="90000"/>
              </a:lnSpc>
              <a:buSzPct val="100000"/>
              <a:buFont typeface="Arial" panose="020B0604020202020204" pitchFamily="34" charset="0"/>
              <a:buChar char="•"/>
              <a:defRPr/>
            </a:pPr>
            <a:r>
              <a:rPr lang="en-US" sz="3000" dirty="0">
                <a:latin typeface="Times New Roman" panose="02020603050405020304" pitchFamily="18" charset="0"/>
                <a:cs typeface="Times New Roman" panose="02020603050405020304" pitchFamily="18" charset="0"/>
              </a:rPr>
              <a:t>	CFPB</a:t>
            </a:r>
          </a:p>
          <a:p>
            <a:pPr lvl="1">
              <a:lnSpc>
                <a:spcPct val="90000"/>
              </a:lnSpc>
              <a:buSzPct val="100000"/>
              <a:buFont typeface="Arial" panose="020B0604020202020204" pitchFamily="34" charset="0"/>
              <a:buChar char="•"/>
              <a:defRPr/>
            </a:pPr>
            <a:r>
              <a:rPr lang="en-US" sz="3000" dirty="0">
                <a:latin typeface="Times New Roman" panose="02020603050405020304" pitchFamily="18" charset="0"/>
                <a:cs typeface="Times New Roman" panose="02020603050405020304" pitchFamily="18" charset="0"/>
              </a:rPr>
              <a:t>	DOE</a:t>
            </a:r>
          </a:p>
          <a:p>
            <a:pPr indent="-348615">
              <a:lnSpc>
                <a:spcPct val="90000"/>
              </a:lnSpc>
              <a:buSzPct val="100000"/>
              <a:buFont typeface="Wingdings" panose="05000000000000000000" pitchFamily="2" charset="2"/>
              <a:buChar char="Ø"/>
              <a:defRPr/>
            </a:pPr>
            <a:r>
              <a:rPr lang="en-US" sz="3000" dirty="0">
                <a:latin typeface="Times New Roman" panose="02020603050405020304" pitchFamily="18" charset="0"/>
                <a:cs typeface="Times New Roman" panose="02020603050405020304" pitchFamily="18" charset="0"/>
              </a:rPr>
              <a:t>Legislation</a:t>
            </a:r>
          </a:p>
          <a:p>
            <a:pPr lvl="1">
              <a:lnSpc>
                <a:spcPct val="90000"/>
              </a:lnSpc>
              <a:buSzPct val="100000"/>
              <a:buFont typeface="Arial" panose="020B0604020202020204" pitchFamily="34" charset="0"/>
              <a:buChar char="•"/>
              <a:defRPr/>
            </a:pPr>
            <a:r>
              <a:rPr lang="en-US" sz="3000" dirty="0">
                <a:latin typeface="Times New Roman" panose="02020603050405020304" pitchFamily="18" charset="0"/>
                <a:cs typeface="Times New Roman" panose="02020603050405020304" pitchFamily="18" charset="0"/>
              </a:rPr>
              <a:t>Federal</a:t>
            </a:r>
          </a:p>
          <a:p>
            <a:pPr lvl="1">
              <a:lnSpc>
                <a:spcPct val="90000"/>
              </a:lnSpc>
              <a:buSzPct val="100000"/>
              <a:buFont typeface="Arial" panose="020B0604020202020204" pitchFamily="34" charset="0"/>
              <a:buChar char="•"/>
              <a:defRPr/>
            </a:pPr>
            <a:r>
              <a:rPr lang="en-US" sz="3000" dirty="0">
                <a:latin typeface="Times New Roman" panose="02020603050405020304" pitchFamily="18" charset="0"/>
                <a:cs typeface="Times New Roman" panose="02020603050405020304" pitchFamily="18" charset="0"/>
              </a:rPr>
              <a:t>State Law</a:t>
            </a:r>
          </a:p>
          <a:p>
            <a:pPr indent="-348615">
              <a:lnSpc>
                <a:spcPct val="90000"/>
              </a:lnSpc>
              <a:buSzPct val="100000"/>
              <a:buFont typeface="Wingdings" panose="05000000000000000000" pitchFamily="2" charset="2"/>
              <a:buChar char="Ø"/>
              <a:defRPr/>
            </a:pPr>
            <a:r>
              <a:rPr lang="en-US" sz="3000" dirty="0">
                <a:latin typeface="Times New Roman" panose="02020603050405020304" pitchFamily="18" charset="0"/>
                <a:cs typeface="Times New Roman" panose="02020603050405020304" pitchFamily="18" charset="0"/>
              </a:rPr>
              <a:t>Judicial – Case Law</a:t>
            </a:r>
          </a:p>
          <a:p>
            <a:pPr>
              <a:lnSpc>
                <a:spcPct val="90000"/>
              </a:lnSpc>
              <a:buSzPct val="100000"/>
              <a:buFont typeface="Wingdings" panose="05000000000000000000" pitchFamily="2" charset="2"/>
              <a:buChar char="Ø"/>
              <a:defRPr/>
            </a:pPr>
            <a:endParaRPr lang="en-US" sz="3000" dirty="0">
              <a:latin typeface="Times New Roman" panose="02020603050405020304" pitchFamily="18" charset="0"/>
              <a:cs typeface="Times New Roman" panose="02020603050405020304" pitchFamily="18" charset="0"/>
            </a:endParaRPr>
          </a:p>
          <a:p>
            <a:pPr marL="780098" lvl="1" indent="-342900">
              <a:lnSpc>
                <a:spcPct val="90000"/>
              </a:lnSpc>
              <a:spcBef>
                <a:spcPts val="675"/>
              </a:spcBef>
              <a:buFont typeface="Arial" panose="020B0604020202020204" pitchFamily="34" charset="0"/>
              <a:buChar char="•"/>
              <a:defRPr/>
            </a:pPr>
            <a:endParaRPr lang="en-US" sz="3000" dirty="0">
              <a:latin typeface="Times New Roman" panose="02020603050405020304" pitchFamily="18" charset="0"/>
              <a:cs typeface="Times New Roman" panose="02020603050405020304" pitchFamily="18" charset="0"/>
            </a:endParaRPr>
          </a:p>
          <a:p>
            <a:pPr marL="205740" indent="-205740">
              <a:buClr>
                <a:schemeClr val="accent3"/>
              </a:buClr>
              <a:buFont typeface="Wingdings 2"/>
              <a:buChar char=""/>
              <a:defRPr/>
            </a:pPr>
            <a:endParaRPr lang="en-US" sz="165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432F6BD-FED2-447C-9F17-E98785886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3295733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B019-259F-7D06-3AF3-7D72EC0832BA}"/>
              </a:ext>
            </a:extLst>
          </p:cNvPr>
          <p:cNvSpPr>
            <a:spLocks noGrp="1"/>
          </p:cNvSpPr>
          <p:nvPr>
            <p:ph type="title"/>
          </p:nvPr>
        </p:nvSpPr>
        <p:spPr>
          <a:xfrm>
            <a:off x="1156758" y="1382182"/>
            <a:ext cx="7530042" cy="990600"/>
          </a:xfrm>
        </p:spPr>
        <p:txBody>
          <a:bodyPr>
            <a:normAutofit fontScale="90000"/>
          </a:bodyPr>
          <a:lstStyle/>
          <a:p>
            <a:r>
              <a:rPr lang="en-US" sz="5400" b="1" dirty="0">
                <a:solidFill>
                  <a:srgbClr val="0000FF"/>
                </a:solidFill>
                <a:latin typeface="Times New Roman" panose="02020603050405020304" pitchFamily="18" charset="0"/>
                <a:cs typeface="Times New Roman" panose="02020603050405020304" pitchFamily="18" charset="0"/>
              </a:rPr>
              <a:t>ED’s Negotiated Rulemaking Process</a:t>
            </a:r>
            <a:br>
              <a:rPr lang="en-US" b="1" dirty="0"/>
            </a:br>
            <a:endParaRPr lang="en-US" sz="1125" dirty="0"/>
          </a:p>
        </p:txBody>
      </p:sp>
      <p:graphicFrame>
        <p:nvGraphicFramePr>
          <p:cNvPr id="4" name="Content Placeholder 3">
            <a:extLst>
              <a:ext uri="{FF2B5EF4-FFF2-40B4-BE49-F238E27FC236}">
                <a16:creationId xmlns:a16="http://schemas.microsoft.com/office/drawing/2014/main" id="{8B1C8EBF-3EFC-F807-DA22-CCBCFC0775C0}"/>
              </a:ext>
            </a:extLst>
          </p:cNvPr>
          <p:cNvGraphicFramePr>
            <a:graphicFrameLocks noGrp="1"/>
          </p:cNvGraphicFramePr>
          <p:nvPr>
            <p:ph idx="1"/>
          </p:nvPr>
        </p:nvGraphicFramePr>
        <p:xfrm>
          <a:off x="897145" y="2550023"/>
          <a:ext cx="6062779" cy="2002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DE0B208-E8F1-4799-B0EF-042200CFC7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136456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419100" y="166387"/>
            <a:ext cx="7772400" cy="1143000"/>
          </a:xfrm>
          <a:prstGeom prst="rect">
            <a:avLst/>
          </a:prstGeom>
          <a:noFill/>
          <a:ln>
            <a:noFill/>
          </a:ln>
        </p:spPr>
        <p:txBody>
          <a:bodyPr spcFirstLastPara="1" vert="horz" wrap="square" lIns="68569" tIns="34275" rIns="68569" bIns="34275" numCol="1" anchor="ctr" anchorCtr="0" compatLnSpc="1">
            <a:prstTxWarp prst="textNoShape">
              <a:avLst/>
            </a:prstTxWarp>
            <a:normAutofit/>
          </a:bodyPr>
          <a:lstStyle/>
          <a:p>
            <a:pPr>
              <a:lnSpc>
                <a:spcPct val="90000"/>
              </a:lnSpc>
              <a:spcBef>
                <a:spcPts val="0"/>
              </a:spcBef>
              <a:spcAft>
                <a:spcPts val="0"/>
              </a:spcAft>
              <a:buClr>
                <a:srgbClr val="1F3864"/>
              </a:buClr>
              <a:buSzPts val="4400"/>
            </a:pPr>
            <a:r>
              <a:rPr lang="en-US" b="1" dirty="0">
                <a:solidFill>
                  <a:srgbClr val="0000FF"/>
                </a:solidFill>
                <a:latin typeface="Times New Roman" panose="02020603050405020304" pitchFamily="18" charset="0"/>
                <a:cs typeface="Times New Roman" panose="02020603050405020304" pitchFamily="18" charset="0"/>
              </a:rPr>
              <a:t>Legal</a:t>
            </a:r>
            <a:r>
              <a:rPr lang="en-US" u="sng" dirty="0">
                <a:solidFill>
                  <a:schemeClr val="tx1">
                    <a:lumMod val="50000"/>
                    <a:lumOff val="50000"/>
                  </a:schemeClr>
                </a:solidFill>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rPr>
              <a:t>Disclaimer</a:t>
            </a:r>
            <a:endParaRPr b="1" dirty="0">
              <a:solidFill>
                <a:srgbClr val="0000FF"/>
              </a:solidFill>
              <a:latin typeface="Times New Roman" panose="02020603050405020304" pitchFamily="18" charset="0"/>
              <a:cs typeface="Times New Roman" panose="02020603050405020304" pitchFamily="18" charset="0"/>
            </a:endParaRPr>
          </a:p>
        </p:txBody>
      </p:sp>
      <p:sp>
        <p:nvSpPr>
          <p:cNvPr id="109" name="Google Shape;109;p19"/>
          <p:cNvSpPr txBox="1">
            <a:spLocks noGrp="1"/>
          </p:cNvSpPr>
          <p:nvPr>
            <p:ph sz="quarter" idx="1"/>
          </p:nvPr>
        </p:nvSpPr>
        <p:spPr>
          <a:xfrm>
            <a:off x="762000" y="1336483"/>
            <a:ext cx="7086600" cy="35814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indent="-342900">
              <a:spcBef>
                <a:spcPts val="0"/>
              </a:spcBef>
              <a:buSzPts val="28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views and opinions expressed by the Presenter are those of the Presenter</a:t>
            </a:r>
          </a:p>
          <a:p>
            <a:pPr indent="-342900">
              <a:spcBef>
                <a:spcPts val="0"/>
              </a:spcBef>
              <a:buSzPts val="28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This information is not intended as legal advice and may not be used as legal advice.  Legal advise must be tailored to the specific circumstances of each case.</a:t>
            </a:r>
          </a:p>
          <a:p>
            <a:pPr indent="-342900">
              <a:spcBef>
                <a:spcPts val="0"/>
              </a:spcBef>
              <a:buSzPts val="28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Every effort has been made to ensure this information is up-to-date as of the publication</a:t>
            </a:r>
          </a:p>
          <a:p>
            <a:pPr indent="-342900">
              <a:spcBef>
                <a:spcPts val="0"/>
              </a:spcBef>
              <a:buSzPts val="28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This information is not intended to be a complete and exhaustive explanation of any laws or regulations, not should it be used to replace the advice of your campus legal counsel.</a:t>
            </a:r>
            <a:endParaRPr sz="2400" dirty="0">
              <a:latin typeface="Times New Roman" panose="02020603050405020304" pitchFamily="18" charset="0"/>
              <a:cs typeface="Times New Roman" panose="02020603050405020304" pitchFamily="18" charset="0"/>
            </a:endParaRPr>
          </a:p>
        </p:txBody>
      </p:sp>
      <p:sp>
        <p:nvSpPr>
          <p:cNvPr id="110" name="Google Shape;110;p19"/>
          <p:cNvSpPr txBox="1"/>
          <p:nvPr/>
        </p:nvSpPr>
        <p:spPr>
          <a:xfrm>
            <a:off x="-228600" y="1593900"/>
            <a:ext cx="4178300" cy="346218"/>
          </a:xfrm>
          <a:prstGeom prst="rect">
            <a:avLst/>
          </a:prstGeom>
          <a:noFill/>
          <a:ln>
            <a:noFill/>
          </a:ln>
        </p:spPr>
        <p:txBody>
          <a:bodyPr spcFirstLastPara="1" wrap="square" lIns="68569" tIns="34275" rIns="68569" bIns="34275" anchor="t" anchorCtr="0">
            <a:spAutoFit/>
          </a:bodyPr>
          <a:lstStyle/>
          <a:p>
            <a:pPr>
              <a:spcBef>
                <a:spcPts val="0"/>
              </a:spcBef>
              <a:spcAft>
                <a:spcPts val="0"/>
              </a:spcAft>
            </a:pPr>
            <a:r>
              <a:rPr lang="en-US" dirty="0">
                <a:solidFill>
                  <a:srgbClr val="1F3864"/>
                </a:solidFill>
                <a:latin typeface="Open Sans"/>
                <a:ea typeface="Open Sans"/>
                <a:cs typeface="Open Sans"/>
                <a:sym typeface="Open Sans"/>
              </a:rPr>
              <a:t> </a:t>
            </a:r>
            <a:endParaRPr dirty="0"/>
          </a:p>
        </p:txBody>
      </p:sp>
      <p:pic>
        <p:nvPicPr>
          <p:cNvPr id="7" name="Picture 6">
            <a:extLst>
              <a:ext uri="{FF2B5EF4-FFF2-40B4-BE49-F238E27FC236}">
                <a16:creationId xmlns:a16="http://schemas.microsoft.com/office/drawing/2014/main" id="{5BC3CDBC-F79B-48D6-8860-643770C25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2663119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3BF78B52-FF88-48FA-95F8-6C0520EDE670}"/>
              </a:ext>
            </a:extLst>
          </p:cNvPr>
          <p:cNvSpPr>
            <a:spLocks noGrp="1"/>
          </p:cNvSpPr>
          <p:nvPr>
            <p:ph idx="1"/>
          </p:nvPr>
        </p:nvSpPr>
        <p:spPr/>
        <p:txBody>
          <a:bodyPr/>
          <a:lstStyle/>
          <a:p>
            <a:pPr marL="109538" indent="0">
              <a:buFont typeface="Wingdings 2" panose="05020102010507070707" pitchFamily="18" charset="2"/>
              <a:buNone/>
            </a:pPr>
            <a:endParaRPr lang="en-US" altLang="en-US" sz="2800" dirty="0"/>
          </a:p>
          <a:p>
            <a:pPr marL="109538" indent="0">
              <a:buFont typeface="Wingdings 2" panose="05020102010507070707" pitchFamily="18" charset="2"/>
              <a:buNone/>
            </a:pPr>
            <a:endParaRPr lang="en-US" altLang="en-US" sz="2800" dirty="0"/>
          </a:p>
        </p:txBody>
      </p:sp>
      <p:sp>
        <p:nvSpPr>
          <p:cNvPr id="6" name="Rectangle 5">
            <a:extLst>
              <a:ext uri="{FF2B5EF4-FFF2-40B4-BE49-F238E27FC236}">
                <a16:creationId xmlns:a16="http://schemas.microsoft.com/office/drawing/2014/main" id="{2413A26D-76C9-422D-B25A-BAE7996B5527}"/>
              </a:ext>
            </a:extLst>
          </p:cNvPr>
          <p:cNvSpPr/>
          <p:nvPr/>
        </p:nvSpPr>
        <p:spPr>
          <a:xfrm>
            <a:off x="0" y="182978"/>
            <a:ext cx="7862888" cy="923925"/>
          </a:xfrm>
          <a:prstGeom prst="rect">
            <a:avLst/>
          </a:prstGeom>
          <a:noFill/>
        </p:spPr>
        <p:txBody>
          <a:bodyPr>
            <a:spAutoFit/>
          </a:bodyPr>
          <a:lstStyle/>
          <a:p>
            <a:pPr algn="ctr">
              <a:defRPr/>
            </a:pPr>
            <a:r>
              <a:rPr lang="en-US" sz="5400" b="1" dirty="0">
                <a:solidFill>
                  <a:srgbClr val="0000FF"/>
                </a:solidFill>
                <a:latin typeface="Times New Roman" panose="02020603050405020304" pitchFamily="18" charset="0"/>
                <a:ea typeface="+mj-ea"/>
                <a:cs typeface="Times New Roman" panose="02020603050405020304" pitchFamily="18" charset="0"/>
              </a:rPr>
              <a:t>Legislative Process</a:t>
            </a:r>
          </a:p>
        </p:txBody>
      </p:sp>
      <p:pic>
        <p:nvPicPr>
          <p:cNvPr id="7" name="Picture 6">
            <a:extLst>
              <a:ext uri="{FF2B5EF4-FFF2-40B4-BE49-F238E27FC236}">
                <a16:creationId xmlns:a16="http://schemas.microsoft.com/office/drawing/2014/main" id="{7D620E66-AE76-49AD-9EE7-DC8BC2A7F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pic>
        <p:nvPicPr>
          <p:cNvPr id="5" name="Picture 2" descr="Image result for how a bill becomes a law">
            <a:extLst>
              <a:ext uri="{FF2B5EF4-FFF2-40B4-BE49-F238E27FC236}">
                <a16:creationId xmlns:a16="http://schemas.microsoft.com/office/drawing/2014/main" id="{6909ADA2-897F-4B73-9A62-FF6033F93F1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96501" y="1201151"/>
            <a:ext cx="7408197" cy="4333248"/>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543452"/>
      </p:ext>
    </p:extLst>
  </p:cSld>
  <p:clrMapOvr>
    <a:masterClrMapping/>
  </p:clrMapOvr>
  <p:transition>
    <p:cover dir="l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3BF78B52-FF88-48FA-95F8-6C0520EDE670}"/>
              </a:ext>
            </a:extLst>
          </p:cNvPr>
          <p:cNvSpPr>
            <a:spLocks noGrp="1"/>
          </p:cNvSpPr>
          <p:nvPr>
            <p:ph idx="1"/>
          </p:nvPr>
        </p:nvSpPr>
        <p:spPr/>
        <p:txBody>
          <a:bodyPr/>
          <a:lstStyle/>
          <a:p>
            <a:pPr marL="109538" indent="0">
              <a:buFont typeface="Wingdings 2" panose="05020102010507070707" pitchFamily="18" charset="2"/>
              <a:buNone/>
            </a:pPr>
            <a:endParaRPr lang="en-US" altLang="en-US" sz="2800" dirty="0"/>
          </a:p>
          <a:p>
            <a:pPr marL="109538" indent="0">
              <a:buFont typeface="Wingdings 2" panose="05020102010507070707" pitchFamily="18" charset="2"/>
              <a:buNone/>
            </a:pPr>
            <a:endParaRPr lang="en-US" altLang="en-US" sz="2800" dirty="0"/>
          </a:p>
        </p:txBody>
      </p:sp>
      <p:sp>
        <p:nvSpPr>
          <p:cNvPr id="6" name="Rectangle 5">
            <a:extLst>
              <a:ext uri="{FF2B5EF4-FFF2-40B4-BE49-F238E27FC236}">
                <a16:creationId xmlns:a16="http://schemas.microsoft.com/office/drawing/2014/main" id="{2413A26D-76C9-422D-B25A-BAE7996B5527}"/>
              </a:ext>
            </a:extLst>
          </p:cNvPr>
          <p:cNvSpPr/>
          <p:nvPr/>
        </p:nvSpPr>
        <p:spPr>
          <a:xfrm>
            <a:off x="609600" y="2667000"/>
            <a:ext cx="7862888" cy="923925"/>
          </a:xfrm>
          <a:prstGeom prst="rect">
            <a:avLst/>
          </a:prstGeom>
          <a:noFill/>
        </p:spPr>
        <p:txBody>
          <a:bodyPr>
            <a:spAutoFit/>
          </a:bodyPr>
          <a:lstStyle/>
          <a:p>
            <a:pPr algn="ctr">
              <a:defRPr/>
            </a:pPr>
            <a:r>
              <a:rPr lang="en-US" sz="5400" b="1" dirty="0">
                <a:solidFill>
                  <a:srgbClr val="0000FF"/>
                </a:solidFill>
                <a:latin typeface="Times New Roman" panose="02020603050405020304" pitchFamily="18" charset="0"/>
                <a:ea typeface="+mj-ea"/>
                <a:cs typeface="Times New Roman" panose="02020603050405020304" pitchFamily="18" charset="0"/>
              </a:rPr>
              <a:t>WHAT’S NEXT?</a:t>
            </a:r>
          </a:p>
        </p:txBody>
      </p:sp>
      <p:pic>
        <p:nvPicPr>
          <p:cNvPr id="7" name="Picture 6">
            <a:extLst>
              <a:ext uri="{FF2B5EF4-FFF2-40B4-BE49-F238E27FC236}">
                <a16:creationId xmlns:a16="http://schemas.microsoft.com/office/drawing/2014/main" id="{7D620E66-AE76-49AD-9EE7-DC8BC2A7F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242533275"/>
      </p:ext>
    </p:extLst>
  </p:cSld>
  <p:clrMapOvr>
    <a:masterClrMapping/>
  </p:clrMapOvr>
  <p:transition>
    <p:cover dir="l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Content Placeholder 5">
            <a:extLst>
              <a:ext uri="{FF2B5EF4-FFF2-40B4-BE49-F238E27FC236}">
                <a16:creationId xmlns:a16="http://schemas.microsoft.com/office/drawing/2014/main" id="{D31F1D35-9804-451A-8B96-FB9A95F7F6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47800" y="1066800"/>
            <a:ext cx="5387975" cy="4525963"/>
          </a:xfrm>
        </p:spPr>
      </p:pic>
      <p:pic>
        <p:nvPicPr>
          <p:cNvPr id="5" name="Picture 4">
            <a:extLst>
              <a:ext uri="{FF2B5EF4-FFF2-40B4-BE49-F238E27FC236}">
                <a16:creationId xmlns:a16="http://schemas.microsoft.com/office/drawing/2014/main" id="{062AA876-F380-4582-A265-FCBA29EB7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250" y="5791200"/>
            <a:ext cx="1943100" cy="543553"/>
          </a:xfrm>
          <a:prstGeom prst="rect">
            <a:avLst/>
          </a:prstGeom>
        </p:spPr>
      </p:pic>
    </p:spTree>
    <p:extLst>
      <p:ext uri="{BB962C8B-B14F-4D97-AF65-F5344CB8AC3E}">
        <p14:creationId xmlns:p14="http://schemas.microsoft.com/office/powerpoint/2010/main" val="2033488187"/>
      </p:ext>
    </p:extLst>
  </p:cSld>
  <p:clrMapOvr>
    <a:masterClrMapping/>
  </p:clrMapOvr>
  <p:transition>
    <p:cover dir="l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cfpb.jpg">
            <a:extLst>
              <a:ext uri="{FF2B5EF4-FFF2-40B4-BE49-F238E27FC236}">
                <a16:creationId xmlns:a16="http://schemas.microsoft.com/office/drawing/2014/main" id="{036A351C-8E2F-47D9-826E-26EF7AD35657}"/>
              </a:ext>
            </a:extLst>
          </p:cNvPr>
          <p:cNvPicPr>
            <a:picLocks noChangeAspect="1"/>
          </p:cNvPicPr>
          <p:nvPr/>
        </p:nvPicPr>
        <p:blipFill>
          <a:blip r:embed="rId3" cstate="print"/>
          <a:srcRect/>
          <a:stretch>
            <a:fillRect/>
          </a:stretch>
        </p:blipFill>
        <p:spPr>
          <a:xfrm>
            <a:off x="2350834" y="2239896"/>
            <a:ext cx="3604292" cy="1714500"/>
          </a:xfrm>
          <a:prstGeom prst="rect">
            <a:avLst/>
          </a:prstGeom>
        </p:spPr>
      </p:pic>
      <p:pic>
        <p:nvPicPr>
          <p:cNvPr id="3" name="Picture 2">
            <a:extLst>
              <a:ext uri="{FF2B5EF4-FFF2-40B4-BE49-F238E27FC236}">
                <a16:creationId xmlns:a16="http://schemas.microsoft.com/office/drawing/2014/main" id="{A0611FB7-A38F-4D7B-B31B-F8776D26A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3443231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1171075"/>
            <a:ext cx="6172200" cy="499533"/>
          </a:xfrm>
        </p:spPr>
        <p:txBody>
          <a:bodyPr>
            <a:noAutofit/>
          </a:bodyPr>
          <a:lstStyle/>
          <a:p>
            <a:pPr eaLnBrk="1" hangingPunct="1"/>
            <a:r>
              <a:rPr lang="en-US" sz="5400" b="1" dirty="0">
                <a:solidFill>
                  <a:srgbClr val="0000FF"/>
                </a:solidFill>
                <a:latin typeface="Times New Roman" panose="02020603050405020304" pitchFamily="18" charset="0"/>
                <a:cs typeface="Times New Roman" panose="02020603050405020304" pitchFamily="18" charset="0"/>
              </a:rPr>
              <a:t>Consumer Financial Protection Bureau</a:t>
            </a:r>
          </a:p>
        </p:txBody>
      </p:sp>
      <p:sp>
        <p:nvSpPr>
          <p:cNvPr id="3" name="Content Placeholder 2"/>
          <p:cNvSpPr>
            <a:spLocks noGrp="1"/>
          </p:cNvSpPr>
          <p:nvPr>
            <p:ph idx="1"/>
          </p:nvPr>
        </p:nvSpPr>
        <p:spPr>
          <a:xfrm>
            <a:off x="529389" y="1771698"/>
            <a:ext cx="7082367" cy="3771900"/>
          </a:xfrm>
        </p:spPr>
        <p:txBody>
          <a:bodyPr>
            <a:normAutofit lnSpcReduction="10000"/>
          </a:bodyPr>
          <a:lstStyle/>
          <a:p>
            <a:pPr>
              <a:lnSpc>
                <a:spcPct val="90000"/>
              </a:lnSpc>
              <a:spcBef>
                <a:spcPts val="1350"/>
              </a:spcBef>
              <a:buSzPct val="100000"/>
              <a:buFont typeface="Wingdings" panose="05000000000000000000" pitchFamily="2" charset="2"/>
              <a:buChar char="Ø"/>
              <a:defRPr/>
            </a:pPr>
            <a:r>
              <a:rPr lang="en-US" sz="2200" dirty="0">
                <a:latin typeface="Times New Roman" panose="02020603050405020304" pitchFamily="18" charset="0"/>
                <a:cs typeface="Times New Roman" panose="02020603050405020304" pitchFamily="18" charset="0"/>
              </a:rPr>
              <a:t>Created by the Dodd-Frank Wall Street Reform and Consumer Protection Act of 2010</a:t>
            </a:r>
          </a:p>
          <a:p>
            <a:pPr>
              <a:lnSpc>
                <a:spcPct val="90000"/>
              </a:lnSpc>
              <a:spcBef>
                <a:spcPts val="1350"/>
              </a:spcBef>
              <a:buSzPct val="100000"/>
              <a:buFont typeface="Wingdings" panose="05000000000000000000" pitchFamily="2" charset="2"/>
              <a:buChar char="Ø"/>
              <a:defRPr/>
            </a:pPr>
            <a:r>
              <a:rPr lang="en-US" sz="2200" dirty="0">
                <a:latin typeface="Times New Roman" panose="02020603050405020304" pitchFamily="18" charset="0"/>
                <a:cs typeface="Times New Roman" panose="02020603050405020304" pitchFamily="18" charset="0"/>
              </a:rPr>
              <a:t>Independent bureau within the Federal Reserve System, run by a Director who is a Presidential Appointee, confirmed by the Senate.</a:t>
            </a:r>
          </a:p>
          <a:p>
            <a:pPr>
              <a:lnSpc>
                <a:spcPct val="90000"/>
              </a:lnSpc>
              <a:spcBef>
                <a:spcPts val="1350"/>
              </a:spcBef>
              <a:buSzPct val="100000"/>
              <a:buFont typeface="Wingdings" panose="05000000000000000000" pitchFamily="2" charset="2"/>
              <a:buChar char="Ø"/>
              <a:defRPr/>
            </a:pPr>
            <a:r>
              <a:rPr lang="en-US" sz="2200" dirty="0">
                <a:latin typeface="Times New Roman" panose="02020603050405020304" pitchFamily="18" charset="0"/>
                <a:cs typeface="Times New Roman" panose="02020603050405020304" pitchFamily="18" charset="0"/>
              </a:rPr>
              <a:t>Authority to issue rules for all financial institutions, including rules under the Truth in Lending Act, Fair Debt Collection Practices Act, Equal Credit Opportunity and Real Estate Settlement Procedures Act.</a:t>
            </a:r>
          </a:p>
          <a:p>
            <a:pPr algn="just">
              <a:spcBef>
                <a:spcPts val="1350"/>
              </a:spcBef>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Rohit Chopra confirmed as Director 10/1/21</a:t>
            </a:r>
          </a:p>
          <a:p>
            <a:pPr lvl="1"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Former Student Loan Ombudsman</a:t>
            </a:r>
          </a:p>
          <a:p>
            <a:pPr>
              <a:lnSpc>
                <a:spcPct val="90000"/>
              </a:lnSpc>
              <a:buSzPct val="100000"/>
              <a:buFont typeface="Wingdings" panose="05000000000000000000" pitchFamily="2" charset="2"/>
              <a:buChar char="Ø"/>
              <a:defRPr/>
            </a:pPr>
            <a:endParaRPr lang="en-US" sz="1650" dirty="0">
              <a:latin typeface="Arial" panose="020B0604020202020204" pitchFamily="34" charset="0"/>
              <a:cs typeface="Arial" panose="020B0604020202020204" pitchFamily="34" charset="0"/>
            </a:endParaRPr>
          </a:p>
          <a:p>
            <a:pPr marL="780098" lvl="1" indent="-342900">
              <a:lnSpc>
                <a:spcPct val="90000"/>
              </a:lnSpc>
              <a:spcBef>
                <a:spcPts val="675"/>
              </a:spcBef>
              <a:buFont typeface="Arial" panose="020B0604020202020204" pitchFamily="34" charset="0"/>
              <a:buChar char="•"/>
              <a:defRPr/>
            </a:pPr>
            <a:endParaRPr lang="en-US" sz="1650" dirty="0">
              <a:latin typeface="Arial" panose="020B0604020202020204" pitchFamily="34" charset="0"/>
              <a:cs typeface="Arial" panose="020B0604020202020204" pitchFamily="34" charset="0"/>
            </a:endParaRPr>
          </a:p>
          <a:p>
            <a:pPr marL="205740" indent="-205740">
              <a:buClr>
                <a:schemeClr val="accent3"/>
              </a:buClr>
              <a:buFont typeface="Wingdings 2"/>
              <a:buChar char=""/>
              <a:defRPr/>
            </a:pPr>
            <a:endParaRPr lang="en-US" sz="165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6391612-5446-4CD6-BD42-327BBBB71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36095"/>
            <a:ext cx="5829300" cy="914400"/>
          </a:xfrm>
        </p:spPr>
        <p:txBody>
          <a:bodyPr>
            <a:noAutofit/>
          </a:bodyPr>
          <a:lstStyle/>
          <a:p>
            <a:pPr>
              <a:defRPr/>
            </a:pPr>
            <a:r>
              <a:rPr lang="en-US" sz="5400" b="1" dirty="0">
                <a:solidFill>
                  <a:srgbClr val="0000FF"/>
                </a:solidFill>
                <a:latin typeface="Times New Roman" panose="02020603050405020304" pitchFamily="18" charset="0"/>
                <a:cs typeface="Times New Roman" panose="02020603050405020304" pitchFamily="18" charset="0"/>
              </a:rPr>
              <a:t>CFPB</a:t>
            </a:r>
          </a:p>
        </p:txBody>
      </p:sp>
      <p:sp>
        <p:nvSpPr>
          <p:cNvPr id="22531" name="Rectangle 3"/>
          <p:cNvSpPr>
            <a:spLocks noGrp="1" noChangeArrowheads="1"/>
          </p:cNvSpPr>
          <p:nvPr>
            <p:ph idx="1"/>
          </p:nvPr>
        </p:nvSpPr>
        <p:spPr>
          <a:xfrm>
            <a:off x="513347" y="838200"/>
            <a:ext cx="7785964" cy="5486399"/>
          </a:xfrm>
        </p:spPr>
        <p:txBody>
          <a:bodyPr>
            <a:normAutofit fontScale="47500" lnSpcReduction="20000"/>
          </a:bodyPr>
          <a:lstStyle/>
          <a:p>
            <a:pPr marL="205740" indent="-205740">
              <a:lnSpc>
                <a:spcPct val="90000"/>
              </a:lnSpc>
              <a:spcAft>
                <a:spcPts val="900"/>
              </a:spcAft>
              <a:buClr>
                <a:schemeClr val="accent3"/>
              </a:buClr>
              <a:buNone/>
              <a:defRPr/>
            </a:pPr>
            <a:r>
              <a:rPr lang="en-US" sz="6400" b="1" dirty="0"/>
              <a:t>Bureau has huge authority</a:t>
            </a:r>
          </a:p>
          <a:p>
            <a:pPr marL="637794" lvl="1" indent="-342900">
              <a:lnSpc>
                <a:spcPct val="90000"/>
              </a:lnSpc>
              <a:spcAft>
                <a:spcPts val="900"/>
              </a:spcAft>
              <a:buFont typeface="Wingdings" panose="05000000000000000000" pitchFamily="2" charset="2"/>
              <a:buChar char="Ø"/>
              <a:defRPr/>
            </a:pPr>
            <a:r>
              <a:rPr lang="en-US" sz="4000" dirty="0">
                <a:latin typeface="Times New Roman" panose="02020603050405020304" pitchFamily="18" charset="0"/>
                <a:cs typeface="Times New Roman" panose="02020603050405020304" pitchFamily="18" charset="0"/>
              </a:rPr>
              <a:t>Supervisory Rulemaking – Perhaps the most significant authority of the Bureau </a:t>
            </a:r>
          </a:p>
          <a:p>
            <a:pPr marL="637794" lvl="1" indent="-342900">
              <a:lnSpc>
                <a:spcPct val="90000"/>
              </a:lnSpc>
              <a:spcBef>
                <a:spcPts val="550"/>
              </a:spcBef>
              <a:spcAft>
                <a:spcPts val="900"/>
              </a:spcAft>
              <a:buFont typeface="Wingdings" panose="05000000000000000000" pitchFamily="2" charset="2"/>
              <a:buChar char="Ø"/>
              <a:defRPr/>
            </a:pPr>
            <a:r>
              <a:rPr lang="en-US" sz="4000" dirty="0">
                <a:latin typeface="Times New Roman" panose="02020603050405020304" pitchFamily="18" charset="0"/>
                <a:cs typeface="Times New Roman" panose="02020603050405020304" pitchFamily="18" charset="0"/>
              </a:rPr>
              <a:t>Enforcement (Student Loans are a top priority?</a:t>
            </a:r>
          </a:p>
          <a:p>
            <a:pPr marL="637794" lvl="1" indent="-342900">
              <a:lnSpc>
                <a:spcPct val="120000"/>
              </a:lnSpc>
              <a:spcBef>
                <a:spcPts val="550"/>
              </a:spcBef>
              <a:spcAft>
                <a:spcPts val="900"/>
              </a:spcAft>
              <a:buFont typeface="Wingdings" panose="05000000000000000000" pitchFamily="2" charset="2"/>
              <a:buChar char="Ø"/>
              <a:defRPr/>
            </a:pPr>
            <a:r>
              <a:rPr lang="en-US" sz="4000" dirty="0">
                <a:latin typeface="Times New Roman" panose="02020603050405020304" pitchFamily="18" charset="0"/>
                <a:cs typeface="Times New Roman" panose="02020603050405020304" pitchFamily="18" charset="0"/>
              </a:rPr>
              <a:t>CFPB has access to consumer complaints within the FTC Consumer Sentinel database (In the past, it was only accessible  through law enforcement agencies).</a:t>
            </a:r>
          </a:p>
          <a:p>
            <a:pPr marL="637794" lvl="1" indent="-342900" algn="just">
              <a:lnSpc>
                <a:spcPct val="120000"/>
              </a:lnSpc>
              <a:spcBef>
                <a:spcPts val="550"/>
              </a:spcBef>
              <a:spcAft>
                <a:spcPts val="900"/>
              </a:spcAft>
              <a:buFont typeface="Wingdings" panose="05000000000000000000" pitchFamily="2" charset="2"/>
              <a:buChar char="Ø"/>
              <a:defRPr/>
            </a:pPr>
            <a:r>
              <a:rPr lang="en-US" sz="4000" dirty="0">
                <a:latin typeface="Times New Roman" panose="02020603050405020304" pitchFamily="18" charset="0"/>
                <a:cs typeface="Times New Roman" panose="02020603050405020304" pitchFamily="18" charset="0"/>
              </a:rPr>
              <a:t>Funded by the US Treasury-No Appropriations </a:t>
            </a:r>
          </a:p>
          <a:p>
            <a:pPr marL="637794" lvl="1" indent="-342900" algn="just">
              <a:lnSpc>
                <a:spcPct val="120000"/>
              </a:lnSpc>
              <a:spcBef>
                <a:spcPts val="550"/>
              </a:spcBef>
              <a:spcAft>
                <a:spcPts val="900"/>
              </a:spcAft>
              <a:buFont typeface="Wingdings" panose="05000000000000000000" pitchFamily="2" charset="2"/>
              <a:buChar char="Ø"/>
              <a:defRPr/>
            </a:pPr>
            <a:r>
              <a:rPr lang="en-US" sz="4000" dirty="0">
                <a:latin typeface="Times New Roman" panose="02020603050405020304" pitchFamily="18" charset="0"/>
                <a:cs typeface="Times New Roman" panose="02020603050405020304" pitchFamily="18" charset="0"/>
              </a:rPr>
              <a:t>No oversight</a:t>
            </a:r>
          </a:p>
          <a:p>
            <a:pPr marL="637794" lvl="1" indent="-342900" algn="just">
              <a:lnSpc>
                <a:spcPct val="120000"/>
              </a:lnSpc>
              <a:spcBef>
                <a:spcPts val="550"/>
              </a:spcBef>
              <a:spcAft>
                <a:spcPts val="900"/>
              </a:spcAft>
              <a:buFont typeface="Wingdings" panose="05000000000000000000" pitchFamily="2" charset="2"/>
              <a:buChar char="Ø"/>
              <a:defRPr/>
            </a:pPr>
            <a:r>
              <a:rPr lang="en-US" sz="4000" dirty="0">
                <a:latin typeface="Times New Roman" panose="02020603050405020304" pitchFamily="18" charset="0"/>
                <a:cs typeface="Times New Roman" panose="02020603050405020304" pitchFamily="18" charset="0"/>
              </a:rPr>
              <a:t>SCOTUS Court Cases</a:t>
            </a:r>
          </a:p>
          <a:p>
            <a:pPr marL="1280731" lvl="2" indent="-685800" algn="just">
              <a:lnSpc>
                <a:spcPct val="120000"/>
              </a:lnSpc>
              <a:spcBef>
                <a:spcPts val="150"/>
              </a:spcBef>
              <a:spcAft>
                <a:spcPts val="900"/>
              </a:spcAft>
              <a:buFont typeface="Arial" panose="020B0604020202020204" pitchFamily="34" charset="0"/>
              <a:buChar char="•"/>
              <a:defRPr/>
            </a:pPr>
            <a:r>
              <a:rPr lang="en-US" sz="4000" dirty="0">
                <a:latin typeface="Times New Roman" panose="02020603050405020304" pitchFamily="18" charset="0"/>
                <a:cs typeface="Times New Roman" panose="02020603050405020304" pitchFamily="18" charset="0"/>
              </a:rPr>
              <a:t>2020 decision director serves at the pleasure of the President</a:t>
            </a:r>
          </a:p>
          <a:p>
            <a:pPr marL="1280731" lvl="2" indent="-685800" algn="just">
              <a:lnSpc>
                <a:spcPct val="120000"/>
              </a:lnSpc>
              <a:spcBef>
                <a:spcPts val="150"/>
              </a:spcBef>
              <a:spcAft>
                <a:spcPts val="900"/>
              </a:spcAft>
              <a:buFont typeface="Arial" panose="020B0604020202020204" pitchFamily="34" charset="0"/>
              <a:buChar char="•"/>
              <a:defRPr/>
            </a:pPr>
            <a:r>
              <a:rPr lang="en-US" sz="4000" dirty="0">
                <a:latin typeface="Times New Roman" panose="02020603050405020304" pitchFamily="18" charset="0"/>
                <a:cs typeface="Times New Roman" panose="02020603050405020304" pitchFamily="18" charset="0"/>
              </a:rPr>
              <a:t>Is the funding Constitutional?</a:t>
            </a:r>
          </a:p>
          <a:p>
            <a:pPr marL="937832" lvl="2" indent="-342900" algn="just">
              <a:lnSpc>
                <a:spcPct val="120000"/>
              </a:lnSpc>
              <a:spcAft>
                <a:spcPts val="900"/>
              </a:spcAft>
              <a:buFont typeface="Wingdings" panose="05000000000000000000" pitchFamily="2" charset="2"/>
              <a:buChar char="Ø"/>
              <a:defRPr/>
            </a:pPr>
            <a:endParaRPr lang="en-US" sz="4000" dirty="0">
              <a:latin typeface="Times New Roman" panose="02020603050405020304" pitchFamily="18" charset="0"/>
              <a:cs typeface="Times New Roman" panose="02020603050405020304" pitchFamily="18" charset="0"/>
            </a:endParaRPr>
          </a:p>
          <a:p>
            <a:pPr marL="480060" lvl="1" indent="-185166" algn="just">
              <a:lnSpc>
                <a:spcPct val="90000"/>
              </a:lnSpc>
              <a:spcAft>
                <a:spcPts val="900"/>
              </a:spcAft>
              <a:buFont typeface="Wingdings 2"/>
              <a:buChar char=""/>
              <a:defRPr/>
            </a:pPr>
            <a:endParaRPr lang="en-US" sz="4000" dirty="0">
              <a:latin typeface="Times New Roman" panose="02020603050405020304" pitchFamily="18" charset="0"/>
              <a:cs typeface="Times New Roman" panose="02020603050405020304" pitchFamily="18" charset="0"/>
            </a:endParaRPr>
          </a:p>
          <a:p>
            <a:pPr marL="480060" lvl="1" indent="-185166" algn="just">
              <a:lnSpc>
                <a:spcPct val="90000"/>
              </a:lnSpc>
              <a:spcAft>
                <a:spcPts val="900"/>
              </a:spcAft>
              <a:buNone/>
              <a:defRPr/>
            </a:pPr>
            <a:endParaRPr lang="en-US" sz="4000" dirty="0">
              <a:latin typeface="Times New Roman" panose="02020603050405020304" pitchFamily="18" charset="0"/>
              <a:cs typeface="Times New Roman" panose="02020603050405020304" pitchFamily="18" charset="0"/>
            </a:endParaRPr>
          </a:p>
          <a:p>
            <a:pPr marL="480060" lvl="1" indent="-185166" algn="just">
              <a:lnSpc>
                <a:spcPct val="90000"/>
              </a:lnSpc>
              <a:spcAft>
                <a:spcPts val="900"/>
              </a:spcAft>
              <a:buNone/>
              <a:defRPr/>
            </a:pPr>
            <a:endParaRPr lang="en-US" dirty="0"/>
          </a:p>
          <a:p>
            <a:pPr marL="480060" lvl="1" indent="-185166" algn="just">
              <a:lnSpc>
                <a:spcPct val="90000"/>
              </a:lnSpc>
              <a:spcAft>
                <a:spcPts val="900"/>
              </a:spcAft>
              <a:buNone/>
              <a:defRPr/>
            </a:pPr>
            <a:endParaRPr lang="en-US" dirty="0"/>
          </a:p>
          <a:p>
            <a:pPr marL="205740" indent="-205740" algn="just">
              <a:lnSpc>
                <a:spcPct val="90000"/>
              </a:lnSpc>
              <a:buClr>
                <a:schemeClr val="accent3"/>
              </a:buClr>
              <a:buNone/>
              <a:defRPr/>
            </a:pPr>
            <a:endParaRPr lang="en-US" sz="2100" dirty="0"/>
          </a:p>
          <a:p>
            <a:pPr marL="205740" indent="-205740">
              <a:lnSpc>
                <a:spcPct val="90000"/>
              </a:lnSpc>
              <a:buClr>
                <a:schemeClr val="accent3"/>
              </a:buClr>
              <a:buNone/>
              <a:defRPr/>
            </a:pPr>
            <a:endParaRPr lang="en-US" sz="2100" dirty="0"/>
          </a:p>
        </p:txBody>
      </p:sp>
      <p:pic>
        <p:nvPicPr>
          <p:cNvPr id="4" name="Picture 3">
            <a:extLst>
              <a:ext uri="{FF2B5EF4-FFF2-40B4-BE49-F238E27FC236}">
                <a16:creationId xmlns:a16="http://schemas.microsoft.com/office/drawing/2014/main" id="{CAD021F7-BAE2-4B09-84C8-F28CCBE68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350413507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1485901" y="1200150"/>
            <a:ext cx="4042833" cy="857250"/>
          </a:xfrm>
        </p:spPr>
        <p:txBody>
          <a:bodyPr/>
          <a:lstStyle/>
          <a:p>
            <a:pPr algn="ctr"/>
            <a:endParaRPr lang="en-US" b="1" dirty="0">
              <a:solidFill>
                <a:srgbClr val="0000FF"/>
              </a:solidFill>
              <a:latin typeface="Arial" panose="020B0604020202020204" pitchFamily="34" charset="0"/>
              <a:cs typeface="Arial" panose="020B0604020202020204" pitchFamily="34" charset="0"/>
            </a:endParaRPr>
          </a:p>
        </p:txBody>
      </p:sp>
      <p:sp>
        <p:nvSpPr>
          <p:cNvPr id="18435" name="Content Placeholder 3"/>
          <p:cNvSpPr>
            <a:spLocks noGrp="1"/>
          </p:cNvSpPr>
          <p:nvPr>
            <p:ph idx="1"/>
          </p:nvPr>
        </p:nvSpPr>
        <p:spPr>
          <a:xfrm>
            <a:off x="860896" y="1959272"/>
            <a:ext cx="7140104" cy="3429000"/>
          </a:xfrm>
        </p:spPr>
        <p:txBody>
          <a:bodyPr>
            <a:normAutofit/>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Schools are “financial institutions” under  federal law</a:t>
            </a:r>
          </a:p>
        </p:txBody>
      </p:sp>
      <p:sp>
        <p:nvSpPr>
          <p:cNvPr id="66562" name="AutoShape 2" descr="Image result for in or out"/>
          <p:cNvSpPr>
            <a:spLocks noChangeAspect="1" noChangeArrowheads="1"/>
          </p:cNvSpPr>
          <p:nvPr/>
        </p:nvSpPr>
        <p:spPr bwMode="auto">
          <a:xfrm>
            <a:off x="1259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050" dirty="0"/>
          </a:p>
        </p:txBody>
      </p:sp>
      <p:sp>
        <p:nvSpPr>
          <p:cNvPr id="66564" name="AutoShape 4" descr="Image result for in or out"/>
          <p:cNvSpPr>
            <a:spLocks noChangeAspect="1" noChangeArrowheads="1"/>
          </p:cNvSpPr>
          <p:nvPr/>
        </p:nvSpPr>
        <p:spPr bwMode="auto">
          <a:xfrm>
            <a:off x="1259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050" dirty="0"/>
          </a:p>
        </p:txBody>
      </p:sp>
      <p:sp>
        <p:nvSpPr>
          <p:cNvPr id="66566" name="AutoShape 6" descr="Image result for in or out"/>
          <p:cNvSpPr>
            <a:spLocks noChangeAspect="1" noChangeArrowheads="1"/>
          </p:cNvSpPr>
          <p:nvPr/>
        </p:nvSpPr>
        <p:spPr bwMode="auto">
          <a:xfrm>
            <a:off x="1259681" y="748904"/>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050" dirty="0"/>
          </a:p>
        </p:txBody>
      </p:sp>
      <p:pic>
        <p:nvPicPr>
          <p:cNvPr id="66567" name="Picture 7" descr="C:\Users\karen\Pictures\download.jpg"/>
          <p:cNvPicPr>
            <a:picLocks noChangeAspect="1" noChangeArrowheads="1"/>
          </p:cNvPicPr>
          <p:nvPr/>
        </p:nvPicPr>
        <p:blipFill>
          <a:blip r:embed="rId3" cstate="print"/>
          <a:srcRect/>
          <a:stretch>
            <a:fillRect/>
          </a:stretch>
        </p:blipFill>
        <p:spPr bwMode="auto">
          <a:xfrm>
            <a:off x="2086841" y="2614125"/>
            <a:ext cx="4800600" cy="2217422"/>
          </a:xfrm>
          <a:prstGeom prst="rect">
            <a:avLst/>
          </a:prstGeom>
          <a:noFill/>
        </p:spPr>
      </p:pic>
      <p:pic>
        <p:nvPicPr>
          <p:cNvPr id="8" name="Picture 7">
            <a:extLst>
              <a:ext uri="{FF2B5EF4-FFF2-40B4-BE49-F238E27FC236}">
                <a16:creationId xmlns:a16="http://schemas.microsoft.com/office/drawing/2014/main" id="{CBC11E53-014F-4016-B416-7275D5AA9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
        <p:nvSpPr>
          <p:cNvPr id="10" name="TextBox 9">
            <a:extLst>
              <a:ext uri="{FF2B5EF4-FFF2-40B4-BE49-F238E27FC236}">
                <a16:creationId xmlns:a16="http://schemas.microsoft.com/office/drawing/2014/main" id="{A2E5047F-1674-4C9A-9310-013C793DBCB9}"/>
              </a:ext>
            </a:extLst>
          </p:cNvPr>
          <p:cNvSpPr txBox="1"/>
          <p:nvPr/>
        </p:nvSpPr>
        <p:spPr>
          <a:xfrm>
            <a:off x="2286000" y="2832846"/>
            <a:ext cx="4572000" cy="1200329"/>
          </a:xfrm>
          <a:prstGeom prst="rect">
            <a:avLst/>
          </a:prstGeom>
          <a:noFill/>
        </p:spPr>
        <p:txBody>
          <a:bodyPr wrap="square">
            <a:spAutoFit/>
          </a:bodyPr>
          <a:lstStyle/>
          <a:p>
            <a:pPr algn="l">
              <a:buFont typeface="+mj-lt"/>
              <a:buAutoNum type="arabicPeriod"/>
            </a:pPr>
            <a:r>
              <a:rPr lang="en-US" b="0" i="0" dirty="0">
                <a:solidFill>
                  <a:srgbClr val="000000"/>
                </a:solidFill>
                <a:effectLst/>
                <a:latin typeface="Calibri" panose="020F0502020204030204" pitchFamily="34" charset="0"/>
              </a:rPr>
              <a:t>NCM Presentation</a:t>
            </a:r>
          </a:p>
          <a:p>
            <a:pPr algn="l">
              <a:buFont typeface="+mj-lt"/>
              <a:buAutoNum type="arabicPeriod"/>
            </a:pPr>
            <a:r>
              <a:rPr lang="en-US" b="0" i="0" dirty="0">
                <a:solidFill>
                  <a:srgbClr val="000000"/>
                </a:solidFill>
                <a:effectLst/>
                <a:latin typeface="Calibri" panose="020F0502020204030204" pitchFamily="34" charset="0"/>
              </a:rPr>
              <a:t>RFP/RFI Presentation</a:t>
            </a:r>
          </a:p>
          <a:p>
            <a:pPr algn="l">
              <a:buFont typeface="+mj-lt"/>
              <a:buAutoNum type="arabicPeriod"/>
            </a:pPr>
            <a:r>
              <a:rPr lang="en-US" b="0" i="0" dirty="0">
                <a:solidFill>
                  <a:srgbClr val="000000"/>
                </a:solidFill>
                <a:effectLst/>
                <a:latin typeface="Calibri" panose="020F0502020204030204" pitchFamily="34" charset="0"/>
              </a:rPr>
              <a:t>NACUBO Advisory Report </a:t>
            </a:r>
          </a:p>
          <a:p>
            <a:pPr algn="l">
              <a:buFont typeface="+mj-lt"/>
              <a:buAutoNum type="arabicPeriod"/>
            </a:pPr>
            <a:r>
              <a:rPr lang="en-US" b="0" i="0" dirty="0">
                <a:solidFill>
                  <a:srgbClr val="000000"/>
                </a:solidFill>
                <a:effectLst/>
                <a:latin typeface="Calibri" panose="020F0502020204030204" pitchFamily="34" charset="0"/>
              </a:rPr>
              <a:t>Sample FRA</a:t>
            </a:r>
          </a:p>
        </p:txBody>
      </p:sp>
    </p:spTree>
    <p:extLst>
      <p:ext uri="{BB962C8B-B14F-4D97-AF65-F5344CB8AC3E}">
        <p14:creationId xmlns:p14="http://schemas.microsoft.com/office/powerpoint/2010/main" val="2818959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758" y="925430"/>
            <a:ext cx="5545460" cy="990600"/>
          </a:xfrm>
        </p:spPr>
        <p:txBody>
          <a:bodyPr>
            <a:noAutofit/>
          </a:bodyPr>
          <a:lstStyle/>
          <a:p>
            <a:r>
              <a:rPr lang="en-US" sz="5400" b="1" dirty="0">
                <a:solidFill>
                  <a:srgbClr val="0000FF"/>
                </a:solidFill>
                <a:latin typeface="Times New Roman" panose="02020603050405020304" pitchFamily="18" charset="0"/>
                <a:cs typeface="Times New Roman" panose="02020603050405020304" pitchFamily="18" charset="0"/>
              </a:rPr>
              <a:t>Compliance &amp;  Alphabet Soup </a:t>
            </a:r>
          </a:p>
        </p:txBody>
      </p:sp>
      <p:pic>
        <p:nvPicPr>
          <p:cNvPr id="5" name="Content Placeholder 4" descr="http://www.canned-fresh.com/media/2012/09/alphabet-soup.jpg"/>
          <p:cNvPicPr>
            <a:picLocks noGrp="1"/>
          </p:cNvPicPr>
          <p:nvPr>
            <p:ph idx="1"/>
          </p:nvPr>
        </p:nvPicPr>
        <p:blipFill>
          <a:blip r:embed="rId3" cstate="print"/>
          <a:stretch>
            <a:fillRect/>
          </a:stretch>
        </p:blipFill>
        <p:spPr bwMode="auto">
          <a:xfrm>
            <a:off x="5212988" y="1729052"/>
            <a:ext cx="3286398" cy="2567414"/>
          </a:xfrm>
          <a:prstGeom prst="rect">
            <a:avLst/>
          </a:prstGeom>
          <a:noFill/>
          <a:ln w="9525">
            <a:noFill/>
            <a:miter lim="800000"/>
            <a:headEnd/>
            <a:tailEnd/>
          </a:ln>
        </p:spPr>
      </p:pic>
      <p:sp>
        <p:nvSpPr>
          <p:cNvPr id="6" name="Content Placeholder 2"/>
          <p:cNvSpPr txBox="1">
            <a:spLocks/>
          </p:cNvSpPr>
          <p:nvPr/>
        </p:nvSpPr>
        <p:spPr>
          <a:xfrm>
            <a:off x="312417" y="2045248"/>
            <a:ext cx="2743200" cy="3394472"/>
          </a:xfrm>
          <a:prstGeom prst="rect">
            <a:avLst/>
          </a:prstGeom>
        </p:spPr>
        <p:txBody>
          <a:bodyPr vert="horz">
            <a:normAutofit/>
          </a:bodyPr>
          <a:lstStyle/>
          <a:p>
            <a:pPr marL="425186" indent="-342892" defTabSz="685783">
              <a:spcBef>
                <a:spcPts val="300"/>
              </a:spcBef>
              <a:buSzPct val="68000"/>
              <a:buFont typeface="Wingdings" panose="05000000000000000000" pitchFamily="2" charset="2"/>
              <a:buChar char="Ø"/>
              <a:defRPr/>
            </a:pPr>
            <a:r>
              <a:rPr lang="en-US" sz="2025" dirty="0">
                <a:hlinkClick r:id="rId4"/>
              </a:rPr>
              <a:t>CFPB</a:t>
            </a:r>
            <a:endParaRPr lang="en-US" sz="2025" dirty="0"/>
          </a:p>
          <a:p>
            <a:pPr marL="425186" indent="-342892" defTabSz="685783">
              <a:spcBef>
                <a:spcPts val="300"/>
              </a:spcBef>
              <a:buSzPct val="68000"/>
              <a:buFont typeface="Wingdings" panose="05000000000000000000" pitchFamily="2" charset="2"/>
              <a:buChar char="Ø"/>
              <a:defRPr/>
            </a:pPr>
            <a:r>
              <a:rPr lang="en-US" sz="2025" dirty="0"/>
              <a:t>DOE/FSA</a:t>
            </a:r>
          </a:p>
          <a:p>
            <a:pPr marL="425186" indent="-342892" defTabSz="685783">
              <a:spcBef>
                <a:spcPts val="300"/>
              </a:spcBef>
              <a:buSzPct val="68000"/>
              <a:buFont typeface="Wingdings" panose="05000000000000000000" pitchFamily="2" charset="2"/>
              <a:buChar char="Ø"/>
              <a:defRPr/>
            </a:pPr>
            <a:r>
              <a:rPr lang="en-US" sz="2025" dirty="0"/>
              <a:t>ECOA – Reg B</a:t>
            </a:r>
          </a:p>
          <a:p>
            <a:pPr marL="425186" indent="-342892" defTabSz="685783">
              <a:spcBef>
                <a:spcPts val="300"/>
              </a:spcBef>
              <a:buSzPct val="68000"/>
              <a:buFont typeface="Wingdings" panose="05000000000000000000" pitchFamily="2" charset="2"/>
              <a:buChar char="Ø"/>
              <a:defRPr/>
            </a:pPr>
            <a:r>
              <a:rPr lang="en-US" sz="2025" dirty="0"/>
              <a:t>FCRA</a:t>
            </a:r>
          </a:p>
          <a:p>
            <a:pPr marL="425186" indent="-342892" defTabSz="685783">
              <a:spcBef>
                <a:spcPts val="300"/>
              </a:spcBef>
              <a:buSzPct val="68000"/>
              <a:buFont typeface="Wingdings" panose="05000000000000000000" pitchFamily="2" charset="2"/>
              <a:buChar char="Ø"/>
              <a:defRPr/>
            </a:pPr>
            <a:r>
              <a:rPr lang="en-US" sz="2025" dirty="0"/>
              <a:t>FDCPA- Reg F</a:t>
            </a:r>
          </a:p>
          <a:p>
            <a:pPr marL="425186" indent="-342892" defTabSz="685783">
              <a:spcBef>
                <a:spcPts val="300"/>
              </a:spcBef>
              <a:buSzPct val="68000"/>
              <a:buFont typeface="Wingdings" panose="05000000000000000000" pitchFamily="2" charset="2"/>
              <a:buChar char="Ø"/>
              <a:defRPr/>
            </a:pPr>
            <a:r>
              <a:rPr lang="en-US" sz="2025" dirty="0"/>
              <a:t>FERPA</a:t>
            </a:r>
          </a:p>
          <a:p>
            <a:pPr marL="425186" indent="-342892" defTabSz="685783">
              <a:spcBef>
                <a:spcPts val="300"/>
              </a:spcBef>
              <a:buSzPct val="68000"/>
              <a:buFont typeface="Wingdings" panose="05000000000000000000" pitchFamily="2" charset="2"/>
              <a:buChar char="Ø"/>
              <a:defRPr/>
            </a:pPr>
            <a:r>
              <a:rPr lang="en-US" sz="2025" dirty="0"/>
              <a:t>GLBA</a:t>
            </a:r>
          </a:p>
          <a:p>
            <a:pPr marL="425186" indent="-342892" defTabSz="685783">
              <a:spcBef>
                <a:spcPts val="300"/>
              </a:spcBef>
              <a:buSzPct val="68000"/>
              <a:buFont typeface="Wingdings" panose="05000000000000000000" pitchFamily="2" charset="2"/>
              <a:buChar char="Ø"/>
              <a:defRPr/>
            </a:pPr>
            <a:r>
              <a:rPr lang="en-US" sz="2025" dirty="0"/>
              <a:t>HEA</a:t>
            </a:r>
          </a:p>
          <a:p>
            <a:pPr marL="425186" indent="-342892" defTabSz="685783">
              <a:spcBef>
                <a:spcPts val="300"/>
              </a:spcBef>
              <a:buSzPct val="68000"/>
              <a:buFont typeface="Wingdings" panose="05000000000000000000" pitchFamily="2" charset="2"/>
              <a:buChar char="Ø"/>
              <a:defRPr/>
            </a:pPr>
            <a:r>
              <a:rPr lang="en-US" sz="2025" dirty="0"/>
              <a:t>HIPAA</a:t>
            </a:r>
          </a:p>
          <a:p>
            <a:pPr marL="274313" indent="-192020" defTabSz="685783">
              <a:spcBef>
                <a:spcPts val="300"/>
              </a:spcBef>
              <a:buClr>
                <a:schemeClr val="accent1"/>
              </a:buClr>
              <a:buSzPct val="68000"/>
              <a:buFont typeface="Wingdings 3"/>
              <a:buChar char=""/>
              <a:defRPr/>
            </a:pPr>
            <a:endParaRPr lang="en-US" sz="2025" dirty="0"/>
          </a:p>
          <a:p>
            <a:pPr marL="274313" indent="-192020" defTabSz="685783">
              <a:spcBef>
                <a:spcPts val="300"/>
              </a:spcBef>
              <a:buClr>
                <a:schemeClr val="accent1"/>
              </a:buClr>
              <a:buSzPct val="68000"/>
              <a:buFont typeface="Wingdings 3"/>
              <a:buChar char=""/>
              <a:defRPr/>
            </a:pPr>
            <a:endParaRPr lang="en-US" sz="2025" dirty="0"/>
          </a:p>
          <a:p>
            <a:pPr marL="274313" indent="-192020" defTabSz="685783">
              <a:spcBef>
                <a:spcPts val="300"/>
              </a:spcBef>
              <a:buClr>
                <a:schemeClr val="accent1"/>
              </a:buClr>
              <a:buSzPct val="68000"/>
              <a:buFont typeface="Wingdings 3"/>
              <a:buChar char=""/>
              <a:defRPr/>
            </a:pPr>
            <a:endParaRPr lang="en-US" sz="2025" dirty="0"/>
          </a:p>
          <a:p>
            <a:pPr marL="274313" indent="-192020" defTabSz="685783">
              <a:spcBef>
                <a:spcPts val="300"/>
              </a:spcBef>
              <a:buClr>
                <a:schemeClr val="accent1"/>
              </a:buClr>
              <a:buSzPct val="68000"/>
              <a:buFont typeface="Wingdings 3"/>
              <a:buChar char=""/>
              <a:defRPr/>
            </a:pPr>
            <a:endParaRPr lang="en-US" sz="2025" dirty="0"/>
          </a:p>
        </p:txBody>
      </p:sp>
      <p:sp>
        <p:nvSpPr>
          <p:cNvPr id="7" name="Content Placeholder 3"/>
          <p:cNvSpPr txBox="1">
            <a:spLocks/>
          </p:cNvSpPr>
          <p:nvPr/>
        </p:nvSpPr>
        <p:spPr>
          <a:xfrm>
            <a:off x="2591249" y="2050951"/>
            <a:ext cx="3486150" cy="3394472"/>
          </a:xfrm>
          <a:prstGeom prst="rect">
            <a:avLst/>
          </a:prstGeom>
        </p:spPr>
        <p:txBody>
          <a:bodyPr>
            <a:normAutofit/>
          </a:bodyPr>
          <a:lstStyle/>
          <a:p>
            <a:pPr marL="425186" indent="-342892" defTabSz="685783">
              <a:spcBef>
                <a:spcPts val="300"/>
              </a:spcBef>
              <a:buSzPct val="68000"/>
              <a:buFont typeface="Wingdings" panose="05000000000000000000" pitchFamily="2" charset="2"/>
              <a:buChar char="Ø"/>
              <a:defRPr/>
            </a:pPr>
            <a:r>
              <a:rPr lang="en-US" sz="2025" dirty="0"/>
              <a:t>PCI 4.0</a:t>
            </a:r>
          </a:p>
          <a:p>
            <a:pPr marL="425186" indent="-342892" defTabSz="685783">
              <a:spcBef>
                <a:spcPts val="300"/>
              </a:spcBef>
              <a:buSzPct val="68000"/>
              <a:buFont typeface="Wingdings" panose="05000000000000000000" pitchFamily="2" charset="2"/>
              <a:buChar char="Ø"/>
              <a:defRPr/>
            </a:pPr>
            <a:r>
              <a:rPr lang="en-US" sz="2025" dirty="0"/>
              <a:t>Red Flag Rules</a:t>
            </a:r>
          </a:p>
          <a:p>
            <a:pPr marL="425186" indent="-342892" defTabSz="685783">
              <a:spcBef>
                <a:spcPts val="300"/>
              </a:spcBef>
              <a:buSzPct val="68000"/>
              <a:buFont typeface="Wingdings" panose="05000000000000000000" pitchFamily="2" charset="2"/>
              <a:buChar char="Ø"/>
              <a:defRPr/>
            </a:pPr>
            <a:r>
              <a:rPr lang="en-US" sz="2025" dirty="0"/>
              <a:t>SCRA</a:t>
            </a:r>
          </a:p>
          <a:p>
            <a:pPr marL="425186" indent="-342892" defTabSz="685783">
              <a:spcBef>
                <a:spcPts val="300"/>
              </a:spcBef>
              <a:buSzPct val="68000"/>
              <a:buFont typeface="Wingdings" panose="05000000000000000000" pitchFamily="2" charset="2"/>
              <a:buChar char="Ø"/>
              <a:defRPr/>
            </a:pPr>
            <a:r>
              <a:rPr lang="en-US" sz="2025" dirty="0"/>
              <a:t>SOL</a:t>
            </a:r>
          </a:p>
          <a:p>
            <a:pPr marL="425186" indent="-342892" defTabSz="685783">
              <a:spcBef>
                <a:spcPts val="300"/>
              </a:spcBef>
              <a:buSzPct val="68000"/>
              <a:buFont typeface="Wingdings" panose="05000000000000000000" pitchFamily="2" charset="2"/>
              <a:buChar char="Ø"/>
              <a:defRPr/>
            </a:pPr>
            <a:r>
              <a:rPr lang="en-US" sz="2025" dirty="0"/>
              <a:t>TCPA</a:t>
            </a:r>
          </a:p>
          <a:p>
            <a:pPr marL="425186" indent="-342892" defTabSz="685783">
              <a:spcBef>
                <a:spcPts val="300"/>
              </a:spcBef>
              <a:buSzPct val="68000"/>
              <a:buFont typeface="Wingdings" panose="05000000000000000000" pitchFamily="2" charset="2"/>
              <a:buChar char="Ø"/>
              <a:defRPr/>
            </a:pPr>
            <a:r>
              <a:rPr lang="en-US" sz="2025" dirty="0"/>
              <a:t>TILA - Reg. Z</a:t>
            </a:r>
          </a:p>
          <a:p>
            <a:pPr marL="425186" indent="-342892" defTabSz="685783">
              <a:spcBef>
                <a:spcPts val="300"/>
              </a:spcBef>
              <a:buSzPct val="68000"/>
              <a:buFont typeface="Wingdings" panose="05000000000000000000" pitchFamily="2" charset="2"/>
              <a:buChar char="Ø"/>
              <a:defRPr/>
            </a:pPr>
            <a:r>
              <a:rPr lang="en-US" sz="2025" dirty="0"/>
              <a:t>UDAAP</a:t>
            </a:r>
          </a:p>
          <a:p>
            <a:pPr marL="274313" indent="-192020" defTabSz="685783">
              <a:spcBef>
                <a:spcPts val="300"/>
              </a:spcBef>
              <a:buClr>
                <a:schemeClr val="accent1"/>
              </a:buClr>
              <a:buSzPct val="68000"/>
              <a:buFont typeface="Wingdings 3"/>
              <a:buChar char=""/>
              <a:defRPr/>
            </a:pPr>
            <a:endParaRPr lang="en-US" sz="2025" dirty="0"/>
          </a:p>
        </p:txBody>
      </p:sp>
      <p:pic>
        <p:nvPicPr>
          <p:cNvPr id="8" name="Picture 7">
            <a:extLst>
              <a:ext uri="{FF2B5EF4-FFF2-40B4-BE49-F238E27FC236}">
                <a16:creationId xmlns:a16="http://schemas.microsoft.com/office/drawing/2014/main" id="{47E2495A-22CD-4333-B72A-FE448D7A81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1970624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3"/>
          <p:cNvSpPr>
            <a:spLocks noGrp="1"/>
          </p:cNvSpPr>
          <p:nvPr>
            <p:ph idx="1"/>
          </p:nvPr>
        </p:nvSpPr>
        <p:spPr>
          <a:xfrm>
            <a:off x="501399" y="888671"/>
            <a:ext cx="7170644" cy="4473456"/>
          </a:xfrm>
        </p:spPr>
        <p:txBody>
          <a:bodyPr>
            <a:normAutofit fontScale="25000" lnSpcReduction="20000"/>
          </a:bodyPr>
          <a:lstStyle/>
          <a:p>
            <a:pPr>
              <a:lnSpc>
                <a:spcPct val="110000"/>
              </a:lnSpc>
              <a:buFont typeface="Wingdings" panose="05000000000000000000" pitchFamily="2" charset="2"/>
              <a:buChar char="Ø"/>
            </a:pPr>
            <a:r>
              <a:rPr lang="en-US" sz="8000" dirty="0">
                <a:latin typeface="Times New Roman" panose="02020603050405020304" pitchFamily="18" charset="0"/>
                <a:cs typeface="Times New Roman" panose="02020603050405020304" pitchFamily="18" charset="0"/>
              </a:rPr>
              <a:t>UDAAP</a:t>
            </a:r>
          </a:p>
          <a:p>
            <a:pPr>
              <a:lnSpc>
                <a:spcPct val="110000"/>
              </a:lnSpc>
              <a:buFont typeface="Wingdings" panose="05000000000000000000" pitchFamily="2" charset="2"/>
              <a:buChar char="Ø"/>
            </a:pPr>
            <a:r>
              <a:rPr lang="en-US" sz="8000" dirty="0">
                <a:latin typeface="Times New Roman" panose="02020603050405020304" pitchFamily="18" charset="0"/>
                <a:cs typeface="Times New Roman" panose="02020603050405020304" pitchFamily="18" charset="0"/>
              </a:rPr>
              <a:t>FDCPA</a:t>
            </a:r>
          </a:p>
          <a:p>
            <a:pPr lvl="1">
              <a:lnSpc>
                <a:spcPct val="110000"/>
              </a:lnSpc>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Collection Costs</a:t>
            </a:r>
          </a:p>
          <a:p>
            <a:pPr lvl="1">
              <a:lnSpc>
                <a:spcPct val="110000"/>
              </a:lnSpc>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New Debt Collection Rules-Reg F</a:t>
            </a:r>
          </a:p>
          <a:p>
            <a:pPr lvl="1">
              <a:lnSpc>
                <a:spcPct val="110000"/>
              </a:lnSpc>
              <a:buFont typeface="Arial" panose="020B0604020202020204" pitchFamily="34" charset="0"/>
              <a:buChar char="•"/>
            </a:pPr>
            <a:r>
              <a:rPr lang="en-US" sz="8000" dirty="0">
                <a:latin typeface="Times New Roman" panose="02020603050405020304" pitchFamily="18" charset="0"/>
                <a:cs typeface="Times New Roman" panose="02020603050405020304" pitchFamily="18" charset="0"/>
              </a:rPr>
              <a:t>Statute Of Limitations</a:t>
            </a:r>
          </a:p>
          <a:p>
            <a:pPr>
              <a:lnSpc>
                <a:spcPct val="110000"/>
              </a:lnSpc>
              <a:buFont typeface="Wingdings" panose="05000000000000000000" pitchFamily="2" charset="2"/>
              <a:buChar char="Ø"/>
            </a:pPr>
            <a:r>
              <a:rPr lang="en-US" sz="8000" dirty="0">
                <a:latin typeface="Times New Roman" panose="02020603050405020304" pitchFamily="18" charset="0"/>
                <a:cs typeface="Times New Roman" panose="02020603050405020304" pitchFamily="18" charset="0"/>
              </a:rPr>
              <a:t>FCRA</a:t>
            </a:r>
          </a:p>
          <a:p>
            <a:pPr>
              <a:lnSpc>
                <a:spcPct val="110000"/>
              </a:lnSpc>
              <a:buFont typeface="Wingdings" panose="05000000000000000000" pitchFamily="2" charset="2"/>
              <a:buChar char="Ø"/>
            </a:pPr>
            <a:r>
              <a:rPr lang="en-US" sz="8000" dirty="0">
                <a:latin typeface="Times New Roman" panose="02020603050405020304" pitchFamily="18" charset="0"/>
                <a:cs typeface="Times New Roman" panose="02020603050405020304" pitchFamily="18" charset="0"/>
              </a:rPr>
              <a:t>Service Providers</a:t>
            </a:r>
          </a:p>
          <a:p>
            <a:pPr>
              <a:lnSpc>
                <a:spcPct val="110000"/>
              </a:lnSpc>
              <a:buFont typeface="Wingdings" panose="05000000000000000000" pitchFamily="2" charset="2"/>
              <a:buChar char="Ø"/>
            </a:pPr>
            <a:r>
              <a:rPr lang="en-US" sz="8000" dirty="0">
                <a:latin typeface="Times New Roman" panose="02020603050405020304" pitchFamily="18" charset="0"/>
                <a:cs typeface="Times New Roman" panose="02020603050405020304" pitchFamily="18" charset="0"/>
              </a:rPr>
              <a:t>Collections and Collection Agencies</a:t>
            </a:r>
          </a:p>
          <a:p>
            <a:pPr>
              <a:lnSpc>
                <a:spcPct val="110000"/>
              </a:lnSpc>
              <a:buFont typeface="Wingdings" panose="05000000000000000000" pitchFamily="2" charset="2"/>
              <a:buChar char="Ø"/>
            </a:pPr>
            <a:r>
              <a:rPr lang="en-US" sz="8000" dirty="0">
                <a:latin typeface="Times New Roman" panose="02020603050405020304" pitchFamily="18" charset="0"/>
                <a:cs typeface="Times New Roman" panose="02020603050405020304" pitchFamily="18" charset="0"/>
              </a:rPr>
              <a:t>Servicemembers Civil Relief Act (SCRA)</a:t>
            </a:r>
          </a:p>
          <a:p>
            <a:pPr>
              <a:lnSpc>
                <a:spcPct val="110000"/>
              </a:lnSpc>
              <a:buFont typeface="Wingdings" panose="05000000000000000000" pitchFamily="2" charset="2"/>
              <a:buChar char="Ø"/>
            </a:pPr>
            <a:r>
              <a:rPr lang="en-US" sz="8000" dirty="0">
                <a:latin typeface="Times New Roman" panose="02020603050405020304" pitchFamily="18" charset="0"/>
                <a:cs typeface="Times New Roman" panose="02020603050405020304" pitchFamily="18" charset="0"/>
              </a:rPr>
              <a:t>Safeguard Rules</a:t>
            </a:r>
          </a:p>
          <a:p>
            <a:pPr>
              <a:lnSpc>
                <a:spcPct val="110000"/>
              </a:lnSpc>
              <a:buFont typeface="Wingdings" panose="05000000000000000000" pitchFamily="2" charset="2"/>
              <a:buChar char="Ø"/>
            </a:pPr>
            <a:r>
              <a:rPr lang="en-US" sz="8000" dirty="0">
                <a:latin typeface="Times New Roman" panose="02020603050405020304" pitchFamily="18" charset="0"/>
                <a:cs typeface="Times New Roman" panose="02020603050405020304" pitchFamily="18" charset="0"/>
              </a:rPr>
              <a:t>Complaint Process</a:t>
            </a:r>
          </a:p>
          <a:p>
            <a:pPr>
              <a:lnSpc>
                <a:spcPct val="110000"/>
              </a:lnSpc>
              <a:buFont typeface="Wingdings" panose="05000000000000000000" pitchFamily="2" charset="2"/>
              <a:buChar char="Ø"/>
            </a:pPr>
            <a:r>
              <a:rPr lang="en-US" sz="8000" dirty="0">
                <a:latin typeface="Times New Roman" panose="02020603050405020304" pitchFamily="18" charset="0"/>
                <a:cs typeface="Times New Roman" panose="02020603050405020304" pitchFamily="18" charset="0"/>
              </a:rPr>
              <a:t>Financial Literacy</a:t>
            </a:r>
          </a:p>
          <a:p>
            <a:pPr>
              <a:lnSpc>
                <a:spcPct val="110000"/>
              </a:lnSpc>
              <a:buFont typeface="Wingdings" panose="05000000000000000000" pitchFamily="2" charset="2"/>
              <a:buChar char="Ø"/>
            </a:pPr>
            <a:r>
              <a:rPr lang="en-US" sz="8000" dirty="0">
                <a:latin typeface="Times New Roman" panose="02020603050405020304" pitchFamily="18" charset="0"/>
                <a:cs typeface="Times New Roman" panose="02020603050405020304" pitchFamily="18" charset="0"/>
              </a:rPr>
              <a:t>Etc.……</a:t>
            </a:r>
          </a:p>
          <a:p>
            <a:endParaRPr lang="en-US" dirty="0"/>
          </a:p>
          <a:p>
            <a:pPr>
              <a:buNone/>
            </a:pPr>
            <a:endParaRPr lang="en-US" dirty="0"/>
          </a:p>
          <a:p>
            <a:endParaRPr lang="en-US" dirty="0"/>
          </a:p>
          <a:p>
            <a:endParaRPr lang="en-US" dirty="0"/>
          </a:p>
        </p:txBody>
      </p:sp>
      <p:pic>
        <p:nvPicPr>
          <p:cNvPr id="6" name="Picture 5"/>
          <p:cNvPicPr>
            <a:picLocks noChangeAspect="1"/>
          </p:cNvPicPr>
          <p:nvPr/>
        </p:nvPicPr>
        <p:blipFill>
          <a:blip r:embed="rId3" cstate="print"/>
          <a:stretch>
            <a:fillRect/>
          </a:stretch>
        </p:blipFill>
        <p:spPr>
          <a:xfrm>
            <a:off x="4897612" y="2123472"/>
            <a:ext cx="2320577" cy="2003854"/>
          </a:xfrm>
          <a:prstGeom prst="rect">
            <a:avLst/>
          </a:prstGeom>
        </p:spPr>
      </p:pic>
      <p:sp>
        <p:nvSpPr>
          <p:cNvPr id="9" name="Rectangle 2">
            <a:extLst>
              <a:ext uri="{FF2B5EF4-FFF2-40B4-BE49-F238E27FC236}">
                <a16:creationId xmlns:a16="http://schemas.microsoft.com/office/drawing/2014/main" id="{FC37F265-50D6-497A-AFBA-BA894E0755A3}"/>
              </a:ext>
            </a:extLst>
          </p:cNvPr>
          <p:cNvSpPr>
            <a:spLocks noGrp="1" noChangeArrowheads="1"/>
          </p:cNvSpPr>
          <p:nvPr>
            <p:ph type="title"/>
          </p:nvPr>
        </p:nvSpPr>
        <p:spPr>
          <a:xfrm>
            <a:off x="525462" y="205216"/>
            <a:ext cx="8093075" cy="857250"/>
          </a:xfrm>
        </p:spPr>
        <p:txBody>
          <a:bodyPr>
            <a:noAutofit/>
          </a:bodyPr>
          <a:lstStyle/>
          <a:p>
            <a:pPr>
              <a:defRPr/>
            </a:pPr>
            <a:r>
              <a:rPr lang="en-US" sz="5400" b="1" dirty="0">
                <a:solidFill>
                  <a:srgbClr val="0000FF"/>
                </a:solidFill>
                <a:latin typeface="Times New Roman" panose="02020603050405020304" pitchFamily="18" charset="0"/>
                <a:cs typeface="Times New Roman" panose="02020603050405020304" pitchFamily="18" charset="0"/>
              </a:rPr>
              <a:t>CFPB Is The Chef</a:t>
            </a:r>
          </a:p>
        </p:txBody>
      </p:sp>
      <p:pic>
        <p:nvPicPr>
          <p:cNvPr id="5" name="Picture 4">
            <a:extLst>
              <a:ext uri="{FF2B5EF4-FFF2-40B4-BE49-F238E27FC236}">
                <a16:creationId xmlns:a16="http://schemas.microsoft.com/office/drawing/2014/main" id="{E285C7FF-ED7F-4929-9E8A-9E3287CE2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62" y="5697552"/>
            <a:ext cx="1943100" cy="543553"/>
          </a:xfrm>
          <a:prstGeom prst="rect">
            <a:avLst/>
          </a:prstGeom>
        </p:spPr>
      </p:pic>
    </p:spTree>
    <p:extLst>
      <p:ext uri="{BB962C8B-B14F-4D97-AF65-F5344CB8AC3E}">
        <p14:creationId xmlns:p14="http://schemas.microsoft.com/office/powerpoint/2010/main" val="280142379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type="title"/>
          </p:nvPr>
        </p:nvSpPr>
        <p:spPr>
          <a:xfrm>
            <a:off x="-304800" y="329271"/>
            <a:ext cx="6745571" cy="857250"/>
          </a:xfrm>
        </p:spPr>
        <p:txBody>
          <a:bodyPr/>
          <a:lstStyle/>
          <a:p>
            <a:pPr algn="ctr"/>
            <a:r>
              <a:rPr lang="en-US" altLang="en-US" sz="5400" b="1" dirty="0">
                <a:solidFill>
                  <a:srgbClr val="0000FF"/>
                </a:solidFill>
                <a:latin typeface="Times New Roman" panose="02020603050405020304" pitchFamily="18" charset="0"/>
                <a:cs typeface="Times New Roman" panose="02020603050405020304" pitchFamily="18" charset="0"/>
              </a:rPr>
              <a:t>CFPB &amp; UDAAP</a:t>
            </a:r>
          </a:p>
        </p:txBody>
      </p:sp>
      <p:sp>
        <p:nvSpPr>
          <p:cNvPr id="19459" name="Content Placeholder 1"/>
          <p:cNvSpPr>
            <a:spLocks noGrp="1"/>
          </p:cNvSpPr>
          <p:nvPr>
            <p:ph idx="1"/>
          </p:nvPr>
        </p:nvSpPr>
        <p:spPr>
          <a:xfrm>
            <a:off x="650138" y="1266419"/>
            <a:ext cx="6037348" cy="4544020"/>
          </a:xfrm>
        </p:spPr>
        <p:txBody>
          <a:bodyPr/>
          <a:lstStyle/>
          <a:p>
            <a:pPr marL="0" indent="0">
              <a:buNone/>
            </a:pPr>
            <a:r>
              <a:rPr lang="en-US" altLang="en-US" dirty="0">
                <a:latin typeface="Times New Roman" panose="02020603050405020304" pitchFamily="18" charset="0"/>
                <a:ea typeface="ＭＳ Ｐゴシック" pitchFamily="34" charset="-128"/>
                <a:cs typeface="Times New Roman" panose="02020603050405020304" pitchFamily="18" charset="0"/>
              </a:rPr>
              <a:t>It is unlawful to engage in any </a:t>
            </a:r>
            <a:r>
              <a:rPr lang="en-US" altLang="en-US" u="sng" dirty="0">
                <a:latin typeface="Times New Roman" panose="02020603050405020304" pitchFamily="18" charset="0"/>
                <a:ea typeface="ＭＳ Ｐゴシック" pitchFamily="34" charset="-128"/>
                <a:cs typeface="Times New Roman" panose="02020603050405020304" pitchFamily="18" charset="0"/>
              </a:rPr>
              <a:t>U</a:t>
            </a:r>
            <a:r>
              <a:rPr lang="en-US" altLang="en-US" dirty="0">
                <a:latin typeface="Times New Roman" panose="02020603050405020304" pitchFamily="18" charset="0"/>
                <a:ea typeface="ＭＳ Ｐゴシック" pitchFamily="34" charset="-128"/>
                <a:cs typeface="Times New Roman" panose="02020603050405020304" pitchFamily="18" charset="0"/>
              </a:rPr>
              <a:t>nfair, </a:t>
            </a:r>
            <a:r>
              <a:rPr lang="en-US" altLang="en-US" u="sng" dirty="0">
                <a:latin typeface="Times New Roman" panose="02020603050405020304" pitchFamily="18" charset="0"/>
                <a:ea typeface="ＭＳ Ｐゴシック" pitchFamily="34" charset="-128"/>
                <a:cs typeface="Times New Roman" panose="02020603050405020304" pitchFamily="18" charset="0"/>
              </a:rPr>
              <a:t>D</a:t>
            </a:r>
            <a:r>
              <a:rPr lang="en-US" altLang="en-US" dirty="0">
                <a:latin typeface="Times New Roman" panose="02020603050405020304" pitchFamily="18" charset="0"/>
                <a:ea typeface="ＭＳ Ｐゴシック" pitchFamily="34" charset="-128"/>
                <a:cs typeface="Times New Roman" panose="02020603050405020304" pitchFamily="18" charset="0"/>
              </a:rPr>
              <a:t>eceptive, or </a:t>
            </a:r>
            <a:r>
              <a:rPr lang="en-US" altLang="en-US" u="sng" dirty="0">
                <a:latin typeface="Times New Roman" panose="02020603050405020304" pitchFamily="18" charset="0"/>
                <a:ea typeface="ＭＳ Ｐゴシック" pitchFamily="34" charset="-128"/>
                <a:cs typeface="Times New Roman" panose="02020603050405020304" pitchFamily="18" charset="0"/>
              </a:rPr>
              <a:t>A</a:t>
            </a:r>
            <a:r>
              <a:rPr lang="en-US" altLang="en-US" dirty="0">
                <a:latin typeface="Times New Roman" panose="02020603050405020304" pitchFamily="18" charset="0"/>
                <a:ea typeface="ＭＳ Ｐゴシック" pitchFamily="34" charset="-128"/>
                <a:cs typeface="Times New Roman" panose="02020603050405020304" pitchFamily="18" charset="0"/>
              </a:rPr>
              <a:t>busive </a:t>
            </a:r>
            <a:r>
              <a:rPr lang="en-US" altLang="en-US" u="sng" dirty="0">
                <a:latin typeface="Times New Roman" panose="02020603050405020304" pitchFamily="18" charset="0"/>
                <a:ea typeface="ＭＳ Ｐゴシック" pitchFamily="34" charset="-128"/>
                <a:cs typeface="Times New Roman" panose="02020603050405020304" pitchFamily="18" charset="0"/>
              </a:rPr>
              <a:t>A</a:t>
            </a:r>
            <a:r>
              <a:rPr lang="en-US" altLang="en-US" dirty="0">
                <a:latin typeface="Times New Roman" panose="02020603050405020304" pitchFamily="18" charset="0"/>
                <a:ea typeface="ＭＳ Ｐゴシック" pitchFamily="34" charset="-128"/>
                <a:cs typeface="Times New Roman" panose="02020603050405020304" pitchFamily="18" charset="0"/>
              </a:rPr>
              <a:t>cts or </a:t>
            </a:r>
            <a:r>
              <a:rPr lang="en-US" altLang="en-US" u="sng" dirty="0">
                <a:latin typeface="Times New Roman" panose="02020603050405020304" pitchFamily="18" charset="0"/>
                <a:ea typeface="ＭＳ Ｐゴシック" pitchFamily="34" charset="-128"/>
                <a:cs typeface="Times New Roman" panose="02020603050405020304" pitchFamily="18" charset="0"/>
              </a:rPr>
              <a:t>P</a:t>
            </a:r>
            <a:r>
              <a:rPr lang="en-US" altLang="en-US" dirty="0">
                <a:latin typeface="Times New Roman" panose="02020603050405020304" pitchFamily="18" charset="0"/>
                <a:ea typeface="ＭＳ Ｐゴシック" pitchFamily="34" charset="-128"/>
                <a:cs typeface="Times New Roman" panose="02020603050405020304" pitchFamily="18" charset="0"/>
              </a:rPr>
              <a:t>ractices</a:t>
            </a:r>
          </a:p>
          <a:p>
            <a:pPr marL="800672" lvl="1" indent="-342900">
              <a:spcBef>
                <a:spcPts val="1350"/>
              </a:spcBef>
              <a:buFont typeface="Wingdings" panose="05000000000000000000" pitchFamily="2" charset="2"/>
              <a:buChar char="Ø"/>
            </a:pPr>
            <a:r>
              <a:rPr lang="en-US" altLang="en-US" sz="2600" dirty="0">
                <a:latin typeface="Times New Roman" panose="02020603050405020304" pitchFamily="18" charset="0"/>
                <a:ea typeface="ＭＳ Ｐゴシック" pitchFamily="34" charset="-128"/>
                <a:cs typeface="Times New Roman" panose="02020603050405020304" pitchFamily="18" charset="0"/>
              </a:rPr>
              <a:t>FDCPA makes it illegal for debt collectors to engage in this activity</a:t>
            </a:r>
          </a:p>
          <a:p>
            <a:pPr marL="800672" lvl="1" indent="-342900">
              <a:spcBef>
                <a:spcPts val="900"/>
              </a:spcBef>
              <a:buFont typeface="Wingdings" panose="05000000000000000000" pitchFamily="2" charset="2"/>
              <a:buChar char="Ø"/>
            </a:pPr>
            <a:r>
              <a:rPr lang="en-US" altLang="en-US" sz="2600" dirty="0">
                <a:latin typeface="Times New Roman" panose="02020603050405020304" pitchFamily="18" charset="0"/>
                <a:ea typeface="ＭＳ Ｐゴシック" pitchFamily="34" charset="-128"/>
                <a:cs typeface="Times New Roman" panose="02020603050405020304" pitchFamily="18" charset="0"/>
              </a:rPr>
              <a:t>CFPB has the authority to protect consumers against UDAAP violations</a:t>
            </a:r>
          </a:p>
          <a:p>
            <a:pPr marL="800672" lvl="1" indent="-342900">
              <a:spcBef>
                <a:spcPts val="900"/>
              </a:spcBef>
              <a:buFont typeface="Wingdings" panose="05000000000000000000" pitchFamily="2" charset="2"/>
              <a:buChar char="Ø"/>
            </a:pPr>
            <a:r>
              <a:rPr lang="en-US" altLang="en-US" sz="2600" dirty="0">
                <a:latin typeface="Times New Roman" panose="02020603050405020304" pitchFamily="18" charset="0"/>
                <a:ea typeface="ＭＳ Ｐゴシック" pitchFamily="34" charset="-128"/>
                <a:cs typeface="Times New Roman" panose="02020603050405020304" pitchFamily="18" charset="0"/>
              </a:rPr>
              <a:t>Original creditor and debt collectors</a:t>
            </a:r>
          </a:p>
          <a:p>
            <a:pPr lvl="1"/>
            <a:endParaRPr lang="en-US" altLang="en-US" sz="2600" dirty="0">
              <a:ea typeface="ＭＳ Ｐゴシック" pitchFamily="34" charset="-128"/>
            </a:endParaRPr>
          </a:p>
        </p:txBody>
      </p:sp>
      <p:pic>
        <p:nvPicPr>
          <p:cNvPr id="5" name="Picture 4"/>
          <p:cNvPicPr>
            <a:picLocks noChangeAspect="1" noChangeArrowheads="1"/>
          </p:cNvPicPr>
          <p:nvPr/>
        </p:nvPicPr>
        <p:blipFill>
          <a:blip r:embed="rId3" cstate="print"/>
          <a:srcRect/>
          <a:stretch>
            <a:fillRect/>
          </a:stretch>
        </p:blipFill>
        <p:spPr bwMode="auto">
          <a:xfrm>
            <a:off x="6934200" y="1096566"/>
            <a:ext cx="1200150" cy="11430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7C0083A-2BD7-452B-8A2C-92A0FB022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7772400" cy="1143000"/>
          </a:xfrm>
        </p:spPr>
        <p:txBody>
          <a:bodyPr/>
          <a:lstStyle/>
          <a:p>
            <a:r>
              <a:rPr lang="en-US" b="1" dirty="0">
                <a:solidFill>
                  <a:srgbClr val="0000FF"/>
                </a:solidFill>
                <a:latin typeface="Times New Roman" panose="02020603050405020304" pitchFamily="18" charset="0"/>
                <a:cs typeface="Times New Roman" panose="02020603050405020304" pitchFamily="18" charset="0"/>
              </a:rPr>
              <a:t>Agenda</a:t>
            </a:r>
          </a:p>
        </p:txBody>
      </p:sp>
      <p:sp>
        <p:nvSpPr>
          <p:cNvPr id="6" name="Content Placeholder 5"/>
          <p:cNvSpPr>
            <a:spLocks noGrp="1"/>
          </p:cNvSpPr>
          <p:nvPr>
            <p:ph sz="quarter" idx="1"/>
          </p:nvPr>
        </p:nvSpPr>
        <p:spPr>
          <a:xfrm>
            <a:off x="685800" y="1752600"/>
            <a:ext cx="7772400" cy="4572000"/>
          </a:xfrm>
        </p:spPr>
        <p:txBody>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118</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Congress</a:t>
            </a:r>
          </a:p>
          <a:p>
            <a:pPr lvl="1"/>
            <a:r>
              <a:rPr lang="en-US" dirty="0">
                <a:latin typeface="Times New Roman" panose="02020603050405020304" pitchFamily="18" charset="0"/>
                <a:cs typeface="Times New Roman" panose="02020603050405020304" pitchFamily="18" charset="0"/>
              </a:rPr>
              <a:t>Appropriations</a:t>
            </a:r>
          </a:p>
          <a:p>
            <a:pPr lvl="1"/>
            <a:r>
              <a:rPr lang="en-US" dirty="0">
                <a:latin typeface="Times New Roman" panose="02020603050405020304" pitchFamily="18" charset="0"/>
                <a:cs typeface="Times New Roman" panose="02020603050405020304" pitchFamily="18" charset="0"/>
              </a:rPr>
              <a:t>Current Legislation</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State Laws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CFPB</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Department of Education</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COHEAO Activity</a:t>
            </a:r>
          </a:p>
        </p:txBody>
      </p:sp>
      <p:pic>
        <p:nvPicPr>
          <p:cNvPr id="4" name="Picture 3">
            <a:extLst>
              <a:ext uri="{FF2B5EF4-FFF2-40B4-BE49-F238E27FC236}">
                <a16:creationId xmlns:a16="http://schemas.microsoft.com/office/drawing/2014/main" id="{FE69DDBE-A957-4E5B-9C9E-C7AEF7C01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221796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260367"/>
            <a:ext cx="5715000" cy="571500"/>
          </a:xfrm>
        </p:spPr>
        <p:txBody>
          <a:bodyPr>
            <a:normAutofit fontScale="90000"/>
          </a:bodyPr>
          <a:lstStyle/>
          <a:p>
            <a:pPr>
              <a:defRPr/>
            </a:pPr>
            <a:r>
              <a:rPr lang="en-US" sz="6000" b="1" dirty="0">
                <a:solidFill>
                  <a:srgbClr val="0000FF"/>
                </a:solidFill>
                <a:latin typeface="Times New Roman" panose="02020603050405020304" pitchFamily="18" charset="0"/>
                <a:cs typeface="Times New Roman" panose="02020603050405020304" pitchFamily="18" charset="0"/>
              </a:rPr>
              <a:t>Service Providers</a:t>
            </a:r>
          </a:p>
        </p:txBody>
      </p:sp>
      <p:sp>
        <p:nvSpPr>
          <p:cNvPr id="22531" name="Rectangle 3"/>
          <p:cNvSpPr>
            <a:spLocks noGrp="1" noChangeArrowheads="1"/>
          </p:cNvSpPr>
          <p:nvPr>
            <p:ph idx="1"/>
          </p:nvPr>
        </p:nvSpPr>
        <p:spPr>
          <a:xfrm>
            <a:off x="609600" y="979190"/>
            <a:ext cx="6992951" cy="4354810"/>
          </a:xfrm>
        </p:spPr>
        <p:txBody>
          <a:bodyPr>
            <a:normAutofit fontScale="25000" lnSpcReduction="20000"/>
          </a:bodyPr>
          <a:lstStyle/>
          <a:p>
            <a:pPr marL="0" indent="0">
              <a:buSzPct val="100000"/>
              <a:buNone/>
              <a:defRPr/>
            </a:pPr>
            <a:r>
              <a:rPr lang="en-US" sz="9600" b="1" dirty="0">
                <a:latin typeface="Arial" panose="020B0604020202020204" pitchFamily="34" charset="0"/>
                <a:cs typeface="Arial" panose="020B0604020202020204" pitchFamily="34" charset="0"/>
              </a:rPr>
              <a:t>Supervision of Service Providers</a:t>
            </a:r>
          </a:p>
          <a:p>
            <a:pPr marL="347472" lvl="1" indent="-347472">
              <a:spcBef>
                <a:spcPts val="1800"/>
              </a:spcBef>
              <a:buSzPct val="115000"/>
              <a:buFont typeface="Wingdings" panose="05000000000000000000" pitchFamily="2" charset="2"/>
              <a:buChar char="Ø"/>
              <a:defRPr/>
            </a:pPr>
            <a:r>
              <a:rPr lang="en-US" sz="8000" dirty="0">
                <a:latin typeface="Times New Roman" panose="02020603050405020304" pitchFamily="18" charset="0"/>
                <a:cs typeface="Times New Roman" panose="02020603050405020304" pitchFamily="18" charset="0"/>
              </a:rPr>
              <a:t>Financial institutions under Bureau supervision may be held responsible for their contractors. </a:t>
            </a:r>
          </a:p>
          <a:p>
            <a:pPr marL="347472" lvl="1" indent="-347472">
              <a:spcBef>
                <a:spcPts val="1200"/>
              </a:spcBef>
              <a:buSzPct val="115000"/>
              <a:buFont typeface="Wingdings" panose="05000000000000000000" pitchFamily="2" charset="2"/>
              <a:buChar char="Ø"/>
              <a:defRPr/>
            </a:pPr>
            <a:r>
              <a:rPr lang="en-US" sz="8000" dirty="0">
                <a:latin typeface="Times New Roman" panose="02020603050405020304" pitchFamily="18" charset="0"/>
                <a:cs typeface="Times New Roman" panose="02020603050405020304" pitchFamily="18" charset="0"/>
              </a:rPr>
              <a:t>Bureau expects that supervised financial institutions have an effective process for managing the risks of service provider relationships.   </a:t>
            </a:r>
          </a:p>
          <a:p>
            <a:pPr marL="347472" lvl="1" indent="-347472">
              <a:spcBef>
                <a:spcPts val="1200"/>
              </a:spcBef>
              <a:buSzPct val="115000"/>
              <a:buFont typeface="Wingdings" panose="05000000000000000000" pitchFamily="2" charset="2"/>
              <a:buChar char="Ø"/>
              <a:defRPr/>
            </a:pPr>
            <a:r>
              <a:rPr lang="en-US" sz="8000" dirty="0">
                <a:latin typeface="Times New Roman" panose="02020603050405020304" pitchFamily="18" charset="0"/>
                <a:cs typeface="Times New Roman" panose="02020603050405020304" pitchFamily="18" charset="0"/>
              </a:rPr>
              <a:t>A service provider is defined in the Dodd-Frank Act as “any person that provides a material service to a covered person in connection with the offering or provision by such covered person of a consumer financial product or service.”</a:t>
            </a:r>
          </a:p>
          <a:p>
            <a:pPr marL="347472" lvl="1" indent="-347472">
              <a:spcBef>
                <a:spcPts val="1200"/>
              </a:spcBef>
              <a:buSzPct val="115000"/>
              <a:buFont typeface="Wingdings" panose="05000000000000000000" pitchFamily="2" charset="2"/>
              <a:buChar char="Ø"/>
              <a:defRPr/>
            </a:pPr>
            <a:r>
              <a:rPr lang="en-US" sz="8000" dirty="0">
                <a:latin typeface="Times New Roman" panose="02020603050405020304" pitchFamily="18" charset="0"/>
                <a:cs typeface="Times New Roman" panose="02020603050405020304" pitchFamily="18" charset="0"/>
              </a:rPr>
              <a:t>Institutions must ensure that business arrangements with service providers do not present unwarranted risks to consumers.”</a:t>
            </a:r>
          </a:p>
          <a:p>
            <a:pPr marL="347472" lvl="1" indent="-347472">
              <a:spcBef>
                <a:spcPts val="1200"/>
              </a:spcBef>
              <a:buSzPct val="115000"/>
              <a:buFont typeface="Wingdings" panose="05000000000000000000" pitchFamily="2" charset="2"/>
              <a:buChar char="Ø"/>
              <a:defRPr/>
            </a:pPr>
            <a:r>
              <a:rPr lang="en-US" sz="8000" dirty="0">
                <a:latin typeface="Times New Roman" panose="02020603050405020304" pitchFamily="18" charset="0"/>
                <a:cs typeface="Times New Roman" panose="02020603050405020304" pitchFamily="18" charset="0"/>
              </a:rPr>
              <a:t>Solution: Oversee all third-party services, require audits and make sure requirements are all contract driven.</a:t>
            </a:r>
          </a:p>
          <a:p>
            <a:pPr marL="480060" lvl="1" indent="-185166" algn="just">
              <a:lnSpc>
                <a:spcPct val="90000"/>
              </a:lnSpc>
              <a:spcAft>
                <a:spcPts val="900"/>
              </a:spcAft>
              <a:buNone/>
              <a:defRPr/>
            </a:pPr>
            <a:endParaRPr lang="en-US" sz="5400" dirty="0">
              <a:latin typeface="Arial" panose="020B0604020202020204" pitchFamily="34" charset="0"/>
              <a:cs typeface="Arial" panose="020B0604020202020204" pitchFamily="34" charset="0"/>
            </a:endParaRPr>
          </a:p>
          <a:p>
            <a:pPr marL="480060" lvl="1" indent="-185166" algn="just">
              <a:lnSpc>
                <a:spcPct val="90000"/>
              </a:lnSpc>
              <a:spcAft>
                <a:spcPts val="900"/>
              </a:spcAft>
              <a:buNone/>
              <a:defRPr/>
            </a:pPr>
            <a:endParaRPr lang="en-US" dirty="0">
              <a:latin typeface="Arial" panose="020B0604020202020204" pitchFamily="34" charset="0"/>
              <a:cs typeface="Arial" panose="020B0604020202020204" pitchFamily="34" charset="0"/>
            </a:endParaRPr>
          </a:p>
          <a:p>
            <a:pPr marL="205740" indent="-205740">
              <a:lnSpc>
                <a:spcPct val="90000"/>
              </a:lnSpc>
              <a:buClr>
                <a:schemeClr val="accent3"/>
              </a:buClr>
              <a:buNone/>
              <a:defRPr/>
            </a:pPr>
            <a:endParaRPr lang="en-US" sz="2100" dirty="0">
              <a:latin typeface="Arial" panose="020B0604020202020204" pitchFamily="34" charset="0"/>
              <a:cs typeface="Arial" panose="020B0604020202020204" pitchFamily="34" charset="0"/>
            </a:endParaRPr>
          </a:p>
          <a:p>
            <a:pPr marL="205740" indent="-205740">
              <a:lnSpc>
                <a:spcPct val="90000"/>
              </a:lnSpc>
              <a:buClr>
                <a:schemeClr val="accent3"/>
              </a:buClr>
              <a:buNone/>
              <a:defRPr/>
            </a:pPr>
            <a:endParaRPr lang="en-US" sz="21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5294717-23DF-406F-9303-A991451F4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579" y="5789957"/>
            <a:ext cx="1943100" cy="543553"/>
          </a:xfrm>
          <a:prstGeom prst="rect">
            <a:avLst/>
          </a:prstGeom>
        </p:spPr>
      </p:pic>
    </p:spTree>
    <p:extLst>
      <p:ext uri="{BB962C8B-B14F-4D97-AF65-F5344CB8AC3E}">
        <p14:creationId xmlns:p14="http://schemas.microsoft.com/office/powerpoint/2010/main" val="319778356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12BE13-2F05-BD8D-F35B-F8EA25458E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39336">
            <a:off x="2963241" y="1729683"/>
            <a:ext cx="1883649" cy="2335249"/>
          </a:xfrm>
          <a:prstGeom prst="rect">
            <a:avLst/>
          </a:prstGeom>
        </p:spPr>
      </p:pic>
      <p:pic>
        <p:nvPicPr>
          <p:cNvPr id="11" name="Picture 10">
            <a:extLst>
              <a:ext uri="{FF2B5EF4-FFF2-40B4-BE49-F238E27FC236}">
                <a16:creationId xmlns:a16="http://schemas.microsoft.com/office/drawing/2014/main" id="{DE85A8BE-04DD-8714-001B-F620A57D47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39313">
            <a:off x="4818332" y="1840553"/>
            <a:ext cx="1440205" cy="1959506"/>
          </a:xfrm>
          <a:prstGeom prst="rect">
            <a:avLst/>
          </a:prstGeom>
        </p:spPr>
      </p:pic>
      <p:pic>
        <p:nvPicPr>
          <p:cNvPr id="12" name="Picture 11">
            <a:extLst>
              <a:ext uri="{FF2B5EF4-FFF2-40B4-BE49-F238E27FC236}">
                <a16:creationId xmlns:a16="http://schemas.microsoft.com/office/drawing/2014/main" id="{05A50E23-8BDC-C508-A8A2-3C06F2323B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41688">
            <a:off x="1279378" y="1894238"/>
            <a:ext cx="1580399" cy="1982842"/>
          </a:xfrm>
          <a:prstGeom prst="rect">
            <a:avLst/>
          </a:prstGeom>
        </p:spPr>
      </p:pic>
      <p:sp>
        <p:nvSpPr>
          <p:cNvPr id="13" name="TextBox 12">
            <a:extLst>
              <a:ext uri="{FF2B5EF4-FFF2-40B4-BE49-F238E27FC236}">
                <a16:creationId xmlns:a16="http://schemas.microsoft.com/office/drawing/2014/main" id="{D099AD2A-6DED-FFA6-D139-F0D676073654}"/>
              </a:ext>
            </a:extLst>
          </p:cNvPr>
          <p:cNvSpPr txBox="1"/>
          <p:nvPr/>
        </p:nvSpPr>
        <p:spPr>
          <a:xfrm>
            <a:off x="1471308" y="4029587"/>
            <a:ext cx="1196537" cy="467437"/>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Avenir"/>
                <a:ea typeface="Roboto"/>
                <a:cs typeface="Arial" panose="020B0604020202020204" pitchFamily="34" charset="0"/>
              </a:rPr>
              <a:t>Feb. 2022</a:t>
            </a:r>
          </a:p>
          <a:p>
            <a:pPr algn="ctr" defTabSz="514350">
              <a:defRPr/>
            </a:pPr>
            <a:r>
              <a:rPr lang="en-US" sz="900" b="1" dirty="0">
                <a:latin typeface="Avenir"/>
                <a:cs typeface="Arial" panose="020B0604020202020204" pitchFamily="34" charset="0"/>
              </a:rPr>
              <a:t>Describes Transcript Holds as “Abusive”</a:t>
            </a:r>
            <a:endParaRPr lang="en-US" sz="900" dirty="0">
              <a:latin typeface="Avenir"/>
              <a:ea typeface="Roboto"/>
              <a:cs typeface="Arial" panose="020B0604020202020204" pitchFamily="34" charset="0"/>
            </a:endParaRPr>
          </a:p>
        </p:txBody>
      </p:sp>
      <p:sp>
        <p:nvSpPr>
          <p:cNvPr id="14" name="TextBox 13">
            <a:extLst>
              <a:ext uri="{FF2B5EF4-FFF2-40B4-BE49-F238E27FC236}">
                <a16:creationId xmlns:a16="http://schemas.microsoft.com/office/drawing/2014/main" id="{E6F287FF-A3CD-E5ED-BB38-C2DEBB881371}"/>
              </a:ext>
            </a:extLst>
          </p:cNvPr>
          <p:cNvSpPr txBox="1"/>
          <p:nvPr/>
        </p:nvSpPr>
        <p:spPr>
          <a:xfrm>
            <a:off x="3396219" y="3948268"/>
            <a:ext cx="885333" cy="605936"/>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Avenir"/>
                <a:ea typeface="Roboto"/>
                <a:cs typeface="Roboto"/>
              </a:rPr>
              <a:t>Sept. 2023</a:t>
            </a:r>
          </a:p>
          <a:p>
            <a:pPr algn="ctr"/>
            <a:r>
              <a:rPr lang="en-US" sz="900" b="1" dirty="0">
                <a:latin typeface="Avenir"/>
                <a:ea typeface="Roboto"/>
                <a:cs typeface="Roboto"/>
              </a:rPr>
              <a:t>Denounces the Use of Payment Plans</a:t>
            </a:r>
            <a:endParaRPr lang="en-US" sz="900" dirty="0">
              <a:latin typeface="Avenir"/>
              <a:ea typeface="Roboto"/>
              <a:cs typeface="Roboto"/>
            </a:endParaRPr>
          </a:p>
        </p:txBody>
      </p:sp>
      <p:sp>
        <p:nvSpPr>
          <p:cNvPr id="15" name="TextBox 14">
            <a:extLst>
              <a:ext uri="{FF2B5EF4-FFF2-40B4-BE49-F238E27FC236}">
                <a16:creationId xmlns:a16="http://schemas.microsoft.com/office/drawing/2014/main" id="{7ACE4FE1-DE33-41BF-BC97-FC88F09885E1}"/>
              </a:ext>
            </a:extLst>
          </p:cNvPr>
          <p:cNvSpPr txBox="1"/>
          <p:nvPr/>
        </p:nvSpPr>
        <p:spPr>
          <a:xfrm>
            <a:off x="5032319" y="3891088"/>
            <a:ext cx="1224086" cy="605936"/>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Avenir"/>
                <a:ea typeface="Roboto"/>
                <a:cs typeface="Arial" panose="020B0604020202020204" pitchFamily="34" charset="0"/>
              </a:rPr>
              <a:t>Oct. 2022</a:t>
            </a:r>
          </a:p>
          <a:p>
            <a:pPr algn="ctr"/>
            <a:r>
              <a:rPr lang="en-US" sz="900" b="1" dirty="0">
                <a:latin typeface="Avenir"/>
                <a:ea typeface="Roboto"/>
                <a:cs typeface="Arial" panose="020B0604020202020204" pitchFamily="34" charset="0"/>
              </a:rPr>
              <a:t>Examines Compliance Cash Management Rules</a:t>
            </a:r>
          </a:p>
        </p:txBody>
      </p:sp>
      <p:sp>
        <p:nvSpPr>
          <p:cNvPr id="17" name="Title 1">
            <a:extLst>
              <a:ext uri="{FF2B5EF4-FFF2-40B4-BE49-F238E27FC236}">
                <a16:creationId xmlns:a16="http://schemas.microsoft.com/office/drawing/2014/main" id="{AADCF433-E14E-4558-AAFE-0C217BDC8BFD}"/>
              </a:ext>
            </a:extLst>
          </p:cNvPr>
          <p:cNvSpPr txBox="1">
            <a:spLocks/>
          </p:cNvSpPr>
          <p:nvPr/>
        </p:nvSpPr>
        <p:spPr>
          <a:xfrm>
            <a:off x="1614488" y="820338"/>
            <a:ext cx="6172200" cy="85725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defTabSz="685800"/>
            <a:endParaRPr lang="en-US" sz="3075" dirty="0"/>
          </a:p>
        </p:txBody>
      </p:sp>
      <p:sp>
        <p:nvSpPr>
          <p:cNvPr id="19" name="Rectangle 2">
            <a:extLst>
              <a:ext uri="{FF2B5EF4-FFF2-40B4-BE49-F238E27FC236}">
                <a16:creationId xmlns:a16="http://schemas.microsoft.com/office/drawing/2014/main" id="{03EB9183-723D-4A52-AC29-BA1BE7C8CBDB}"/>
              </a:ext>
            </a:extLst>
          </p:cNvPr>
          <p:cNvSpPr>
            <a:spLocks noGrp="1" noChangeArrowheads="1"/>
          </p:cNvSpPr>
          <p:nvPr>
            <p:ph type="title"/>
          </p:nvPr>
        </p:nvSpPr>
        <p:spPr>
          <a:xfrm>
            <a:off x="135948" y="466484"/>
            <a:ext cx="6446838" cy="990600"/>
          </a:xfrm>
        </p:spPr>
        <p:txBody>
          <a:bodyPr>
            <a:normAutofit/>
          </a:bodyPr>
          <a:lstStyle/>
          <a:p>
            <a:pPr algn="ctr">
              <a:defRPr/>
            </a:pPr>
            <a:r>
              <a:rPr lang="en-US" sz="5400" b="1" dirty="0">
                <a:solidFill>
                  <a:srgbClr val="0000FF"/>
                </a:solidFill>
                <a:latin typeface="Times New Roman" panose="02020603050405020304" pitchFamily="18" charset="0"/>
                <a:cs typeface="Times New Roman" panose="02020603050405020304" pitchFamily="18" charset="0"/>
              </a:rPr>
              <a:t>CFPB</a:t>
            </a:r>
            <a:r>
              <a:rPr lang="en-US" b="1" dirty="0">
                <a:solidFill>
                  <a:srgbClr val="0000FF"/>
                </a:solidFill>
                <a:latin typeface="Arial" panose="020B0604020202020204" pitchFamily="34" charset="0"/>
                <a:cs typeface="Arial" panose="020B0604020202020204" pitchFamily="34" charset="0"/>
              </a:rPr>
              <a:t> </a:t>
            </a:r>
            <a:r>
              <a:rPr lang="en-US" sz="5400" b="1" dirty="0">
                <a:solidFill>
                  <a:srgbClr val="0000FF"/>
                </a:solidFill>
                <a:latin typeface="Times New Roman" panose="02020603050405020304" pitchFamily="18" charset="0"/>
                <a:cs typeface="Times New Roman" panose="02020603050405020304" pitchFamily="18" charset="0"/>
              </a:rPr>
              <a:t>Reports</a:t>
            </a:r>
          </a:p>
        </p:txBody>
      </p:sp>
      <p:pic>
        <p:nvPicPr>
          <p:cNvPr id="18" name="Picture 17">
            <a:extLst>
              <a:ext uri="{FF2B5EF4-FFF2-40B4-BE49-F238E27FC236}">
                <a16:creationId xmlns:a16="http://schemas.microsoft.com/office/drawing/2014/main" id="{95490BAE-4BE1-4487-9F53-F47D759296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pic>
        <p:nvPicPr>
          <p:cNvPr id="20" name="Picture 19">
            <a:extLst>
              <a:ext uri="{FF2B5EF4-FFF2-40B4-BE49-F238E27FC236}">
                <a16:creationId xmlns:a16="http://schemas.microsoft.com/office/drawing/2014/main" id="{5469FBBA-73E1-4157-AFC2-34B0859B8A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72631" y="1849140"/>
            <a:ext cx="1283157" cy="1856683"/>
          </a:xfrm>
          <a:prstGeom prst="rect">
            <a:avLst/>
          </a:prstGeom>
          <a:ln w="12700">
            <a:solidFill>
              <a:schemeClr val="tx1"/>
            </a:solidFill>
          </a:ln>
        </p:spPr>
      </p:pic>
      <p:sp>
        <p:nvSpPr>
          <p:cNvPr id="22" name="TextBox 21">
            <a:extLst>
              <a:ext uri="{FF2B5EF4-FFF2-40B4-BE49-F238E27FC236}">
                <a16:creationId xmlns:a16="http://schemas.microsoft.com/office/drawing/2014/main" id="{20E035AD-4AA0-460D-B5B0-D6CB0C9F47F5}"/>
              </a:ext>
            </a:extLst>
          </p:cNvPr>
          <p:cNvSpPr txBox="1"/>
          <p:nvPr/>
        </p:nvSpPr>
        <p:spPr>
          <a:xfrm>
            <a:off x="6721721" y="3877376"/>
            <a:ext cx="17364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latin typeface="Avenir"/>
                <a:ea typeface="Roboto"/>
                <a:cs typeface="Arial" panose="020B0604020202020204" pitchFamily="34" charset="0"/>
              </a:rPr>
              <a:t>Dec.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1F3F6E"/>
                </a:solidFill>
                <a:effectLst/>
                <a:uLnTx/>
                <a:uFillTx/>
                <a:latin typeface="Avenir"/>
                <a:cs typeface="Arial" panose="020B0604020202020204" pitchFamily="34" charset="0"/>
              </a:rPr>
              <a:t>14th annual report to Congress on college credit cards pursuant to the CARD Act</a:t>
            </a:r>
            <a:endParaRPr lang="en-US" sz="900" dirty="0">
              <a:solidFill>
                <a:srgbClr val="1F3F6E"/>
              </a:solidFill>
              <a:latin typeface="Avenir"/>
              <a:ea typeface="Roboto"/>
              <a:cs typeface="Arial" panose="020B0604020202020204" pitchFamily="34" charset="0"/>
            </a:endParaRPr>
          </a:p>
        </p:txBody>
      </p:sp>
    </p:spTree>
    <p:extLst>
      <p:ext uri="{BB962C8B-B14F-4D97-AF65-F5344CB8AC3E}">
        <p14:creationId xmlns:p14="http://schemas.microsoft.com/office/powerpoint/2010/main" val="2854772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43ED26FE-BD3F-46CD-8989-722EF6858974}"/>
              </a:ext>
            </a:extLst>
          </p:cNvPr>
          <p:cNvSpPr>
            <a:spLocks noGrp="1"/>
          </p:cNvSpPr>
          <p:nvPr>
            <p:ph type="title"/>
          </p:nvPr>
        </p:nvSpPr>
        <p:spPr>
          <a:xfrm>
            <a:off x="603250" y="595042"/>
            <a:ext cx="6788150" cy="642938"/>
          </a:xfrm>
        </p:spPr>
        <p:txBody>
          <a:bodyPr>
            <a:noAutofit/>
          </a:bodyPr>
          <a:lstStyle/>
          <a:p>
            <a:r>
              <a:rPr lang="en-US" altLang="en-US" sz="4900" b="1" dirty="0">
                <a:solidFill>
                  <a:srgbClr val="0000FF"/>
                </a:solidFill>
                <a:latin typeface="Times New Roman" panose="02020603050405020304" pitchFamily="18" charset="0"/>
                <a:cs typeface="Times New Roman" panose="02020603050405020304" pitchFamily="18" charset="0"/>
              </a:rPr>
              <a:t>CFPB Examination</a:t>
            </a:r>
          </a:p>
        </p:txBody>
      </p:sp>
      <p:sp>
        <p:nvSpPr>
          <p:cNvPr id="3" name="Content Placeholder 2">
            <a:extLst>
              <a:ext uri="{FF2B5EF4-FFF2-40B4-BE49-F238E27FC236}">
                <a16:creationId xmlns:a16="http://schemas.microsoft.com/office/drawing/2014/main" id="{BBC0DD4F-F74C-49A5-80EE-7335826E307B}"/>
              </a:ext>
            </a:extLst>
          </p:cNvPr>
          <p:cNvSpPr>
            <a:spLocks noGrp="1"/>
          </p:cNvSpPr>
          <p:nvPr>
            <p:ph idx="1"/>
          </p:nvPr>
        </p:nvSpPr>
        <p:spPr>
          <a:xfrm>
            <a:off x="852928" y="1447800"/>
            <a:ext cx="7111573" cy="4172220"/>
          </a:xfrm>
        </p:spPr>
        <p:txBody>
          <a:bodyPr>
            <a:normAutofit fontScale="32500" lnSpcReduction="20000"/>
          </a:bodyPr>
          <a:lstStyle/>
          <a:p>
            <a:pPr>
              <a:buFont typeface="Wingdings" panose="05000000000000000000" pitchFamily="2" charset="2"/>
              <a:buChar char="Ø"/>
              <a:defRPr/>
            </a:pPr>
            <a:r>
              <a:rPr lang="en-US" sz="7400" b="1"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CFPB Supervisory Examinations </a:t>
            </a:r>
            <a:endParaRPr lang="en-US" sz="7400" b="1" dirty="0">
              <a:solidFill>
                <a:srgbClr val="0000FF"/>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endParaRPr lang="en-US" sz="7400" b="1" dirty="0">
              <a:solidFill>
                <a:srgbClr val="0000FF"/>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defRPr/>
            </a:pPr>
            <a:r>
              <a:rPr lang="en-US" sz="7400" b="1" dirty="0">
                <a:latin typeface="Times New Roman" panose="02020603050405020304" pitchFamily="18" charset="0"/>
                <a:cs typeface="Times New Roman" panose="02020603050405020304" pitchFamily="18" charset="0"/>
              </a:rPr>
              <a:t>Find Violations of Federal Law by Student Loan Servicers and University-Owned Lenders</a:t>
            </a:r>
          </a:p>
          <a:p>
            <a:pPr lvl="1">
              <a:buFont typeface="Arial" panose="020B0604020202020204" pitchFamily="34" charset="0"/>
              <a:buChar char="•"/>
              <a:defRPr/>
            </a:pPr>
            <a:r>
              <a:rPr lang="en-US" sz="7400" dirty="0">
                <a:latin typeface="Times New Roman" panose="02020603050405020304" pitchFamily="18" charset="0"/>
                <a:cs typeface="Times New Roman" panose="02020603050405020304" pitchFamily="18" charset="0"/>
              </a:rPr>
              <a:t>The CFPB examines private student lenders of all sizes, including entities that operate school-based lenders that extend loans directly to students.</a:t>
            </a:r>
          </a:p>
          <a:p>
            <a:pPr lvl="1">
              <a:buFont typeface="Arial" panose="020B0604020202020204" pitchFamily="34" charset="0"/>
              <a:buChar char="•"/>
              <a:defRPr/>
            </a:pPr>
            <a:r>
              <a:rPr lang="en-US" sz="7400" dirty="0">
                <a:latin typeface="Times New Roman" panose="02020603050405020304" pitchFamily="18" charset="0"/>
                <a:cs typeface="Times New Roman" panose="02020603050405020304" pitchFamily="18" charset="0"/>
              </a:rPr>
              <a:t>Examination findings cover student loan servicers' practices and schools that lend to students directly. </a:t>
            </a:r>
          </a:p>
          <a:p>
            <a:pPr lvl="1">
              <a:buFont typeface="Arial" panose="020B0604020202020204" pitchFamily="34" charset="0"/>
              <a:buChar char="•"/>
              <a:defRPr/>
            </a:pPr>
            <a:r>
              <a:rPr lang="en-US" sz="7400" dirty="0">
                <a:latin typeface="Times New Roman" panose="02020603050405020304" pitchFamily="18" charset="0"/>
                <a:cs typeface="Times New Roman" panose="02020603050405020304" pitchFamily="18" charset="0"/>
              </a:rPr>
              <a:t>The exams found that these schools had improper blanket policies of withholding transcripts to force students to make payments</a:t>
            </a:r>
          </a:p>
          <a:p>
            <a:pPr lvl="1">
              <a:buFont typeface="Arial" panose="020B0604020202020204" pitchFamily="34" charset="0"/>
              <a:buChar char="•"/>
              <a:defRPr/>
            </a:pPr>
            <a:endParaRPr lang="en-US" b="1" dirty="0"/>
          </a:p>
          <a:p>
            <a:pPr>
              <a:defRPr/>
            </a:pPr>
            <a:endParaRPr lang="en-US" dirty="0">
              <a:highlight>
                <a:srgbClr val="FFFF00"/>
              </a:highlight>
            </a:endParaRPr>
          </a:p>
        </p:txBody>
      </p:sp>
      <p:pic>
        <p:nvPicPr>
          <p:cNvPr id="4" name="Picture 3">
            <a:extLst>
              <a:ext uri="{FF2B5EF4-FFF2-40B4-BE49-F238E27FC236}">
                <a16:creationId xmlns:a16="http://schemas.microsoft.com/office/drawing/2014/main" id="{E6B4FD0A-66E1-4A6F-9A83-1D1CC212B7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2818393664"/>
      </p:ext>
    </p:extLst>
  </p:cSld>
  <p:clrMapOvr>
    <a:masterClrMapping/>
  </p:clrMapOvr>
  <p:transition>
    <p:cover dir="l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21D5B956-E643-49F1-8CBC-D95C9BB1B70A}"/>
              </a:ext>
            </a:extLst>
          </p:cNvPr>
          <p:cNvSpPr>
            <a:spLocks noGrp="1"/>
          </p:cNvSpPr>
          <p:nvPr>
            <p:ph type="title"/>
          </p:nvPr>
        </p:nvSpPr>
        <p:spPr>
          <a:xfrm>
            <a:off x="366629" y="-76237"/>
            <a:ext cx="5618681" cy="1064071"/>
          </a:xfrm>
        </p:spPr>
        <p:txBody>
          <a:bodyPr>
            <a:normAutofit fontScale="90000"/>
          </a:bodyPr>
          <a:lstStyle/>
          <a:p>
            <a:r>
              <a:rPr lang="en-US" altLang="en-US" sz="5400" b="1" dirty="0">
                <a:solidFill>
                  <a:srgbClr val="0000FF"/>
                </a:solidFill>
                <a:latin typeface="Times New Roman" panose="02020603050405020304" pitchFamily="18" charset="0"/>
                <a:cs typeface="Times New Roman" panose="02020603050405020304" pitchFamily="18" charset="0"/>
              </a:rPr>
              <a:t>CFPB Examination</a:t>
            </a:r>
          </a:p>
        </p:txBody>
      </p:sp>
      <p:sp>
        <p:nvSpPr>
          <p:cNvPr id="3" name="Content Placeholder 2">
            <a:extLst>
              <a:ext uri="{FF2B5EF4-FFF2-40B4-BE49-F238E27FC236}">
                <a16:creationId xmlns:a16="http://schemas.microsoft.com/office/drawing/2014/main" id="{7EA81300-C53C-47FC-B9B3-637516A232B6}"/>
              </a:ext>
            </a:extLst>
          </p:cNvPr>
          <p:cNvSpPr>
            <a:spLocks noGrp="1"/>
          </p:cNvSpPr>
          <p:nvPr>
            <p:ph idx="1"/>
          </p:nvPr>
        </p:nvSpPr>
        <p:spPr>
          <a:xfrm>
            <a:off x="533400" y="950838"/>
            <a:ext cx="7739581" cy="4956324"/>
          </a:xfrm>
        </p:spPr>
        <p:txBody>
          <a:bodyPr>
            <a:noAutofit/>
          </a:bodyPr>
          <a:lstStyle/>
          <a:p>
            <a:pPr marL="0" indent="0" algn="just">
              <a:buNone/>
              <a:defRPr/>
            </a:pPr>
            <a:r>
              <a:rPr lang="en-US" sz="1600" dirty="0">
                <a:latin typeface="Times New Roman" panose="02020603050405020304" pitchFamily="18" charset="0"/>
                <a:cs typeface="Times New Roman" panose="02020603050405020304" pitchFamily="18" charset="0"/>
              </a:rPr>
              <a:t>Specifically, CFPB Examiners will be looking at:</a:t>
            </a:r>
          </a:p>
          <a:p>
            <a:pPr lvl="1" algn="just">
              <a:lnSpc>
                <a:spcPct val="120000"/>
              </a:lnSpc>
              <a:spcBef>
                <a:spcPts val="506"/>
              </a:spcBef>
              <a:buFont typeface="Wingdings" panose="05000000000000000000" pitchFamily="2" charset="2"/>
              <a:buChar char="Ø"/>
              <a:defRPr/>
            </a:pPr>
            <a:r>
              <a:rPr lang="en-US" sz="1600" dirty="0">
                <a:latin typeface="Times New Roman" panose="02020603050405020304" pitchFamily="18" charset="0"/>
                <a:cs typeface="Times New Roman" panose="02020603050405020304" pitchFamily="18" charset="0"/>
              </a:rPr>
              <a:t>Placing enrollment restrictions: Students who are late on their loan payments may be restricted from enrolling in or attending classes, which could delay their graduation and prevent them from finding employment.</a:t>
            </a:r>
          </a:p>
          <a:p>
            <a:pPr lvl="1" algn="just">
              <a:lnSpc>
                <a:spcPct val="120000"/>
              </a:lnSpc>
              <a:spcBef>
                <a:spcPts val="506"/>
              </a:spcBef>
              <a:buFont typeface="Wingdings" panose="05000000000000000000" pitchFamily="2" charset="2"/>
              <a:buChar char="Ø"/>
              <a:defRPr/>
            </a:pPr>
            <a:r>
              <a:rPr lang="en-US" sz="1600" dirty="0">
                <a:latin typeface="Times New Roman" panose="02020603050405020304" pitchFamily="18" charset="0"/>
                <a:cs typeface="Times New Roman" panose="02020603050405020304" pitchFamily="18" charset="0"/>
              </a:rPr>
              <a:t>Withholding transcripts: When a school withholds academic transcripts from students that owe the school a debt, this prevents students from using their transcripts to demonstrate their education levels in the job market.</a:t>
            </a:r>
          </a:p>
          <a:p>
            <a:pPr lvl="1" algn="just">
              <a:lnSpc>
                <a:spcPct val="120000"/>
              </a:lnSpc>
              <a:spcBef>
                <a:spcPts val="506"/>
              </a:spcBef>
              <a:buFont typeface="Wingdings" panose="05000000000000000000" pitchFamily="2" charset="2"/>
              <a:buChar char="Ø"/>
              <a:defRPr/>
            </a:pPr>
            <a:r>
              <a:rPr lang="en-US" sz="1600" dirty="0">
                <a:latin typeface="Times New Roman" panose="02020603050405020304" pitchFamily="18" charset="0"/>
                <a:cs typeface="Times New Roman" panose="02020603050405020304" pitchFamily="18" charset="0"/>
              </a:rPr>
              <a:t>Improperly accelerating payments: Schools that use acceleration clauses in their loans when a student withdraws from the program could be putting a heavy financial burden on the student by making the loan immediately due and collectible.</a:t>
            </a:r>
          </a:p>
          <a:p>
            <a:pPr lvl="1" algn="just">
              <a:lnSpc>
                <a:spcPct val="120000"/>
              </a:lnSpc>
              <a:spcBef>
                <a:spcPts val="506"/>
              </a:spcBef>
              <a:buFont typeface="Wingdings" panose="05000000000000000000" pitchFamily="2" charset="2"/>
              <a:buChar char="Ø"/>
              <a:defRPr/>
            </a:pPr>
            <a:r>
              <a:rPr lang="en-US" sz="1600" dirty="0">
                <a:latin typeface="Times New Roman" panose="02020603050405020304" pitchFamily="18" charset="0"/>
                <a:cs typeface="Times New Roman" panose="02020603050405020304" pitchFamily="18" charset="0"/>
              </a:rPr>
              <a:t>Failing to issue refunds: If a borrower withdraws from a program early, they may be entitled to some refunds by the school.</a:t>
            </a:r>
          </a:p>
          <a:p>
            <a:pPr lvl="1" algn="just">
              <a:lnSpc>
                <a:spcPct val="120000"/>
              </a:lnSpc>
              <a:spcBef>
                <a:spcPts val="506"/>
              </a:spcBef>
              <a:buFont typeface="Wingdings" panose="05000000000000000000" pitchFamily="2" charset="2"/>
              <a:buChar char="Ø"/>
              <a:defRPr/>
            </a:pPr>
            <a:r>
              <a:rPr lang="en-US" sz="1600" dirty="0">
                <a:latin typeface="Times New Roman" panose="02020603050405020304" pitchFamily="18" charset="0"/>
                <a:cs typeface="Times New Roman" panose="02020603050405020304" pitchFamily="18" charset="0"/>
              </a:rPr>
              <a:t>Maintaining improper lending relationships: Schools that have preferential relationships with certain lenders may pose risks to students because, for example, they may end up paying more for their loan.</a:t>
            </a:r>
          </a:p>
        </p:txBody>
      </p:sp>
      <p:pic>
        <p:nvPicPr>
          <p:cNvPr id="4" name="Picture 3">
            <a:extLst>
              <a:ext uri="{FF2B5EF4-FFF2-40B4-BE49-F238E27FC236}">
                <a16:creationId xmlns:a16="http://schemas.microsoft.com/office/drawing/2014/main" id="{F4FE642E-BEA3-421D-8113-294BAD5CF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791200"/>
            <a:ext cx="1943100" cy="543553"/>
          </a:xfrm>
          <a:prstGeom prst="rect">
            <a:avLst/>
          </a:prstGeom>
        </p:spPr>
      </p:pic>
    </p:spTree>
    <p:extLst>
      <p:ext uri="{BB962C8B-B14F-4D97-AF65-F5344CB8AC3E}">
        <p14:creationId xmlns:p14="http://schemas.microsoft.com/office/powerpoint/2010/main" val="3308478299"/>
      </p:ext>
    </p:extLst>
  </p:cSld>
  <p:clrMapOvr>
    <a:masterClrMapping/>
  </p:clrMapOvr>
  <p:transition>
    <p:cover dir="l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0225" y="266700"/>
            <a:ext cx="8083550" cy="1143000"/>
          </a:xfrm>
        </p:spPr>
        <p:txBody>
          <a:bodyPr/>
          <a:lstStyle/>
          <a:p>
            <a:r>
              <a:rPr lang="en-US" sz="4900" b="1" dirty="0">
                <a:solidFill>
                  <a:srgbClr val="0000FF"/>
                </a:solidFill>
                <a:latin typeface="Times New Roman" panose="02020603050405020304" pitchFamily="18" charset="0"/>
                <a:cs typeface="Times New Roman" panose="02020603050405020304" pitchFamily="18" charset="0"/>
              </a:rPr>
              <a:t>Tuition Payment Plan Report</a:t>
            </a:r>
          </a:p>
        </p:txBody>
      </p:sp>
      <p:sp>
        <p:nvSpPr>
          <p:cNvPr id="9" name="Content Placeholder 8"/>
          <p:cNvSpPr>
            <a:spLocks noGrp="1"/>
          </p:cNvSpPr>
          <p:nvPr>
            <p:ph sz="quarter" idx="1"/>
          </p:nvPr>
        </p:nvSpPr>
        <p:spPr>
          <a:xfrm>
            <a:off x="603250" y="1447800"/>
            <a:ext cx="8083550" cy="4572000"/>
          </a:xfrm>
        </p:spPr>
        <p:txBody>
          <a:bodyPr/>
          <a:lstStyle/>
          <a:p>
            <a:pPr>
              <a:buFont typeface="Wingdings" panose="05000000000000000000" pitchFamily="2" charset="2"/>
              <a:buChar char="Ø"/>
            </a:pPr>
            <a:r>
              <a:rPr lang="en-US" dirty="0"/>
              <a:t>CFPB Report finds College tuition payment plans can put student borrower at risk.</a:t>
            </a:r>
          </a:p>
          <a:p>
            <a:pPr>
              <a:buFont typeface="Wingdings" panose="05000000000000000000" pitchFamily="2" charset="2"/>
              <a:buChar char="Ø"/>
            </a:pPr>
            <a:endParaRPr lang="en-US" dirty="0"/>
          </a:p>
          <a:p>
            <a:pPr>
              <a:buFont typeface="Wingdings" panose="05000000000000000000" pitchFamily="2" charset="2"/>
              <a:buChar char="Ø"/>
            </a:pPr>
            <a:r>
              <a:rPr lang="en-US" dirty="0"/>
              <a:t>Some payment plans can be confusing, carry expensive fees, and lead students further into debt.</a:t>
            </a:r>
          </a:p>
          <a:p>
            <a:pPr>
              <a:buFont typeface="Wingdings" panose="05000000000000000000" pitchFamily="2" charset="2"/>
              <a:buChar char="Ø"/>
            </a:pPr>
            <a:endParaRPr lang="en-US" dirty="0"/>
          </a:p>
          <a:p>
            <a:pPr marL="342900" lvl="1" indent="-342900">
              <a:spcBef>
                <a:spcPts val="575"/>
              </a:spcBef>
              <a:buFont typeface="Wingdings" panose="05000000000000000000" pitchFamily="2" charset="2"/>
              <a:buChar char="Ø"/>
            </a:pPr>
            <a:r>
              <a:rPr lang="en-US" dirty="0">
                <a:solidFill>
                  <a:srgbClr val="0000FF"/>
                </a:solidFill>
                <a:latin typeface="Eras Medium ITC" panose="020B0602030504020804" pitchFamily="34" charset="0"/>
                <a:hlinkClick r:id="rId3"/>
              </a:rPr>
              <a:t>https://files.consumerfinance.gov/f/documents/cfpb_tuition_payment_plan_report_2023-09.pdf</a:t>
            </a:r>
            <a:endParaRPr lang="en-US" dirty="0">
              <a:solidFill>
                <a:srgbClr val="0000FF"/>
              </a:solidFill>
              <a:latin typeface="Eras Medium ITC" panose="020B0602030504020804" pitchFamily="34" charset="0"/>
            </a:endParaRPr>
          </a:p>
          <a:p>
            <a:pPr marL="342900" lvl="1" indent="-342900">
              <a:spcBef>
                <a:spcPts val="575"/>
              </a:spcBef>
              <a:buFont typeface="Wingdings" panose="05000000000000000000" pitchFamily="2" charset="2"/>
              <a:buChar char="Ø"/>
            </a:pPr>
            <a:endParaRPr lang="en-US" dirty="0">
              <a:solidFill>
                <a:srgbClr val="0000FF"/>
              </a:solidFill>
              <a:latin typeface="Eras Medium ITC" panose="020B0602030504020804" pitchFamily="34" charset="0"/>
            </a:endParaRPr>
          </a:p>
          <a:p>
            <a:endParaRPr lang="en-US" dirty="0"/>
          </a:p>
          <a:p>
            <a:endParaRPr lang="en-US" dirty="0"/>
          </a:p>
        </p:txBody>
      </p:sp>
      <p:pic>
        <p:nvPicPr>
          <p:cNvPr id="4" name="Picture 3">
            <a:extLst>
              <a:ext uri="{FF2B5EF4-FFF2-40B4-BE49-F238E27FC236}">
                <a16:creationId xmlns:a16="http://schemas.microsoft.com/office/drawing/2014/main" id="{165114BC-D5B6-47A3-ABC6-36D628FD6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1819974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3250" y="-152400"/>
            <a:ext cx="7772400" cy="1143000"/>
          </a:xfrm>
        </p:spPr>
        <p:txBody>
          <a:bodyPr/>
          <a:lstStyle/>
          <a:p>
            <a:r>
              <a:rPr lang="en-US" sz="4900" b="1" dirty="0">
                <a:solidFill>
                  <a:srgbClr val="0000FF"/>
                </a:solidFill>
                <a:latin typeface="Times New Roman" panose="02020603050405020304" pitchFamily="18" charset="0"/>
                <a:cs typeface="Times New Roman" panose="02020603050405020304" pitchFamily="18" charset="0"/>
              </a:rPr>
              <a:t>CFPB Junk Fees</a:t>
            </a:r>
          </a:p>
        </p:txBody>
      </p:sp>
      <p:sp>
        <p:nvSpPr>
          <p:cNvPr id="6" name="Content Placeholder 5"/>
          <p:cNvSpPr>
            <a:spLocks noGrp="1"/>
          </p:cNvSpPr>
          <p:nvPr>
            <p:ph sz="quarter" idx="1"/>
          </p:nvPr>
        </p:nvSpPr>
        <p:spPr>
          <a:xfrm>
            <a:off x="533400" y="1023623"/>
            <a:ext cx="8083550" cy="4572000"/>
          </a:xfrm>
        </p:spPr>
        <p:txBody>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Supervisory Highlight – Published Oct. 2023</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CFPB launched an initiative to scrutinize junk fees charged by banks and financial companies.  </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solidFill>
                  <a:srgbClr val="0000FF"/>
                </a:solidFill>
                <a:latin typeface="Times New Roman" panose="02020603050405020304" pitchFamily="18" charset="0"/>
                <a:cs typeface="Times New Roman" panose="02020603050405020304" pitchFamily="18" charset="0"/>
                <a:hlinkClick r:id="rId3"/>
              </a:rPr>
              <a:t>https://files.consumerfinance.gov/f/documents/cfpb_supervisory_highlights_junk_fees-update-special-ed_2023-09.pdf</a:t>
            </a:r>
            <a:endParaRPr lang="en-US" dirty="0">
              <a:solidFill>
                <a:srgbClr val="0000FF"/>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Cap on Credit Card Late Fee of $8 was to take effect May 14, 2024</a:t>
            </a:r>
          </a:p>
          <a:p>
            <a:pPr>
              <a:buFont typeface="Wingdings" panose="05000000000000000000" pitchFamily="2" charset="2"/>
              <a:buChar char="Ø"/>
            </a:pPr>
            <a:endParaRPr lang="en-US" dirty="0">
              <a:solidFill>
                <a:srgbClr val="0000FF"/>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06239A4-9696-4867-924A-D7FFCCF36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3068329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7825" y="-364019"/>
            <a:ext cx="7772400" cy="1143000"/>
          </a:xfrm>
        </p:spPr>
        <p:txBody>
          <a:bodyPr/>
          <a:lstStyle/>
          <a:p>
            <a:r>
              <a:rPr lang="en-US" sz="4900" b="1" dirty="0">
                <a:solidFill>
                  <a:srgbClr val="0000FF"/>
                </a:solidFill>
                <a:latin typeface="Times New Roman" panose="02020603050405020304" pitchFamily="18" charset="0"/>
                <a:cs typeface="Times New Roman" panose="02020603050405020304" pitchFamily="18" charset="0"/>
              </a:rPr>
              <a:t>But wait……..</a:t>
            </a:r>
          </a:p>
        </p:txBody>
      </p:sp>
      <p:sp>
        <p:nvSpPr>
          <p:cNvPr id="6" name="Content Placeholder 5"/>
          <p:cNvSpPr>
            <a:spLocks noGrp="1"/>
          </p:cNvSpPr>
          <p:nvPr>
            <p:ph sz="quarter" idx="1"/>
          </p:nvPr>
        </p:nvSpPr>
        <p:spPr>
          <a:xfrm>
            <a:off x="450182" y="685800"/>
            <a:ext cx="8083550" cy="4572000"/>
          </a:xfrm>
        </p:spPr>
        <p:txBody>
          <a:bodyPr/>
          <a:lstStyle/>
          <a:p>
            <a:pPr>
              <a:buFont typeface="Wingdings" panose="05000000000000000000" pitchFamily="2" charset="2"/>
              <a:buChar char="Ø"/>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Judge Mark Pittman of the U.S. District Court for the Northern District of Texas on Friday granted an injunction sought by the banking industry and other business interests to freeze the restrictions</a:t>
            </a:r>
          </a:p>
          <a:p>
            <a:pPr>
              <a:buFont typeface="Wingdings" panose="05000000000000000000" pitchFamily="2" charset="2"/>
              <a:buChar char="Ø"/>
            </a:pP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In his ruling, Pittman cited a 2022 decision by the U.S. Court of Appeals for the Fifth Circuit that found that funding for the Consumer Financial Protection Bureau (CFPB), the federal agency set to enforce the credit card rule, is unconstitutional. </a:t>
            </a:r>
          </a:p>
          <a:p>
            <a:pPr>
              <a:buFont typeface="Wingdings" panose="05000000000000000000" pitchFamily="2" charset="2"/>
              <a:buChar char="Ø"/>
            </a:pPr>
            <a:r>
              <a:rPr lang="en-US" sz="2300" dirty="0">
                <a:effectLst/>
                <a:latin typeface="Times New Roman" panose="02020603050405020304" pitchFamily="18" charset="0"/>
                <a:ea typeface="Times New Roman" panose="02020603050405020304" pitchFamily="18" charset="0"/>
              </a:rPr>
              <a:t>Financial Advocates claim thi</a:t>
            </a:r>
            <a:r>
              <a:rPr lang="en-US" sz="2300" dirty="0">
                <a:latin typeface="Times New Roman" panose="02020603050405020304" pitchFamily="18" charset="0"/>
                <a:ea typeface="Times New Roman" panose="02020603050405020304" pitchFamily="18" charset="0"/>
              </a:rPr>
              <a:t>s exceeds </a:t>
            </a:r>
            <a:r>
              <a:rPr lang="en-US" sz="2300" dirty="0">
                <a:effectLst/>
                <a:latin typeface="Times New Roman" panose="02020603050405020304" pitchFamily="18" charset="0"/>
                <a:ea typeface="Times New Roman" panose="02020603050405020304" pitchFamily="18" charset="0"/>
              </a:rPr>
              <a:t>the CFPB's statutory authority and will lead to more late payments, lower credit scores, increased debt, reduced credit access and higher APRs for all consumers </a:t>
            </a:r>
          </a:p>
          <a:p>
            <a:pPr>
              <a:buFont typeface="Wingdings" panose="05000000000000000000" pitchFamily="2" charset="2"/>
              <a:buChar char="Ø"/>
            </a:pPr>
            <a:r>
              <a:rPr lang="en-US" sz="2300" dirty="0">
                <a:latin typeface="Times New Roman" panose="02020603050405020304" pitchFamily="18" charset="0"/>
                <a:ea typeface="Calibri" panose="020F0502020204030204" pitchFamily="34" charset="0"/>
                <a:cs typeface="Times New Roman" panose="02020603050405020304" pitchFamily="18" charset="0"/>
              </a:rPr>
              <a:t>Likely will be overturned now.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dirty="0">
              <a:solidFill>
                <a:srgbClr val="0000FF"/>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06239A4-9696-4867-924A-D7FFCCF36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2192410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5" name="Title 4"/>
          <p:cNvSpPr>
            <a:spLocks noGrp="1"/>
          </p:cNvSpPr>
          <p:nvPr>
            <p:ph type="ctrTitle"/>
          </p:nvPr>
        </p:nvSpPr>
        <p:spPr/>
        <p:txBody>
          <a:bodyPr/>
          <a:lstStyle/>
          <a:p>
            <a:r>
              <a:rPr lang="en-US" sz="4900" b="1" dirty="0">
                <a:solidFill>
                  <a:srgbClr val="0000FF"/>
                </a:solidFill>
                <a:latin typeface="Times New Roman" panose="02020603050405020304" pitchFamily="18" charset="0"/>
                <a:cs typeface="Times New Roman" panose="02020603050405020304" pitchFamily="18" charset="0"/>
              </a:rPr>
              <a:t>The Department</a:t>
            </a:r>
          </a:p>
        </p:txBody>
      </p:sp>
      <p:pic>
        <p:nvPicPr>
          <p:cNvPr id="4" name="Picture 3">
            <a:extLst>
              <a:ext uri="{FF2B5EF4-FFF2-40B4-BE49-F238E27FC236}">
                <a16:creationId xmlns:a16="http://schemas.microsoft.com/office/drawing/2014/main" id="{26F98515-DC0A-42B5-892B-C2F40A25B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4026702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00" b="1" dirty="0">
                <a:solidFill>
                  <a:srgbClr val="0000FF"/>
                </a:solidFill>
                <a:latin typeface="Times New Roman" panose="02020603050405020304" pitchFamily="18" charset="0"/>
                <a:cs typeface="Times New Roman" panose="02020603050405020304" pitchFamily="18" charset="0"/>
              </a:rPr>
              <a:t>Student Loan Repayment</a:t>
            </a:r>
          </a:p>
        </p:txBody>
      </p:sp>
      <p:sp>
        <p:nvSpPr>
          <p:cNvPr id="3" name="Content Placeholder 2"/>
          <p:cNvSpPr>
            <a:spLocks noGrp="1"/>
          </p:cNvSpPr>
          <p:nvPr>
            <p:ph sz="quarter" idx="1"/>
          </p:nvPr>
        </p:nvSpPr>
        <p:spPr>
          <a:xfrm>
            <a:off x="457200" y="1447800"/>
            <a:ext cx="8229600" cy="4572000"/>
          </a:xfrm>
        </p:spPr>
        <p:txBody>
          <a:bodyPr/>
          <a:lstStyle/>
          <a:p>
            <a:r>
              <a:rPr lang="en-US" dirty="0">
                <a:latin typeface="Times New Roman" panose="02020603050405020304" pitchFamily="18" charset="0"/>
                <a:cs typeface="Times New Roman" panose="02020603050405020304" pitchFamily="18" charset="0"/>
              </a:rPr>
              <a:t>First payments for borrowers started in October 2023</a:t>
            </a:r>
          </a:p>
          <a:p>
            <a:r>
              <a:rPr lang="en-US" dirty="0">
                <a:latin typeface="Times New Roman" panose="02020603050405020304" pitchFamily="18" charset="0"/>
                <a:cs typeface="Times New Roman" panose="02020603050405020304" pitchFamily="18" charset="0"/>
              </a:rPr>
              <a:t>Grace period</a:t>
            </a:r>
          </a:p>
          <a:p>
            <a:pPr lvl="1"/>
            <a:r>
              <a:rPr lang="en-US" dirty="0">
                <a:latin typeface="Times New Roman" panose="02020603050405020304" pitchFamily="18" charset="0"/>
                <a:cs typeface="Times New Roman" panose="02020603050405020304" pitchFamily="18" charset="0"/>
              </a:rPr>
              <a:t>No credit bureau reporting</a:t>
            </a:r>
          </a:p>
          <a:p>
            <a:pPr lvl="1"/>
            <a:r>
              <a:rPr lang="en-US" dirty="0">
                <a:latin typeface="Times New Roman" panose="02020603050405020304" pitchFamily="18" charset="0"/>
                <a:cs typeface="Times New Roman" panose="02020603050405020304" pitchFamily="18" charset="0"/>
              </a:rPr>
              <a:t>Blind eye to delinquency</a:t>
            </a:r>
          </a:p>
          <a:p>
            <a:r>
              <a:rPr lang="en-US" dirty="0">
                <a:latin typeface="Times New Roman" panose="02020603050405020304" pitchFamily="18" charset="0"/>
                <a:cs typeface="Times New Roman" panose="02020603050405020304" pitchFamily="18" charset="0"/>
              </a:rPr>
              <a:t>SAVE Repayment Program</a:t>
            </a:r>
          </a:p>
          <a:p>
            <a:pPr lvl="1"/>
            <a:r>
              <a:rPr lang="en-US" dirty="0">
                <a:latin typeface="Times New Roman" panose="02020603050405020304" pitchFamily="18" charset="0"/>
                <a:cs typeface="Times New Roman" panose="02020603050405020304" pitchFamily="18" charset="0"/>
              </a:rPr>
              <a:t>Increase discretionary cap to 225% of poverty</a:t>
            </a:r>
          </a:p>
          <a:p>
            <a:pPr lvl="1"/>
            <a:r>
              <a:rPr lang="en-US" dirty="0">
                <a:latin typeface="Times New Roman" panose="02020603050405020304" pitchFamily="18" charset="0"/>
                <a:cs typeface="Times New Roman" panose="02020603050405020304" pitchFamily="18" charset="0"/>
              </a:rPr>
              <a:t>Payment based on 5%</a:t>
            </a:r>
          </a:p>
          <a:p>
            <a:r>
              <a:rPr lang="en-US" dirty="0">
                <a:latin typeface="Times New Roman" panose="02020603050405020304" pitchFamily="18" charset="0"/>
                <a:cs typeface="Times New Roman" panose="02020603050405020304" pitchFamily="18" charset="0"/>
              </a:rPr>
              <a:t>Improvements to current forgiveness programs</a:t>
            </a:r>
          </a:p>
          <a:p>
            <a:pPr lvl="1"/>
            <a:r>
              <a:rPr lang="en-US" dirty="0">
                <a:latin typeface="Times New Roman" panose="02020603050405020304" pitchFamily="18" charset="0"/>
                <a:cs typeface="Times New Roman" panose="02020603050405020304" pitchFamily="18" charset="0"/>
              </a:rPr>
              <a:t>4 million borrowers - $300 billion</a:t>
            </a:r>
          </a:p>
        </p:txBody>
      </p:sp>
      <p:pic>
        <p:nvPicPr>
          <p:cNvPr id="4" name="Picture 3">
            <a:extLst>
              <a:ext uri="{FF2B5EF4-FFF2-40B4-BE49-F238E27FC236}">
                <a16:creationId xmlns:a16="http://schemas.microsoft.com/office/drawing/2014/main" id="{D2AFF9DC-1475-44F9-8AFD-3CC32FC17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24552298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2FE64-F4FB-9E20-291B-FBCCCAA248DE}"/>
              </a:ext>
            </a:extLst>
          </p:cNvPr>
          <p:cNvSpPr>
            <a:spLocks noGrp="1"/>
          </p:cNvSpPr>
          <p:nvPr>
            <p:ph type="title"/>
          </p:nvPr>
        </p:nvSpPr>
        <p:spPr>
          <a:xfrm>
            <a:off x="508002" y="685800"/>
            <a:ext cx="6959598" cy="990600"/>
          </a:xfrm>
        </p:spPr>
        <p:txBody>
          <a:bodyPr>
            <a:normAutofit/>
          </a:bodyPr>
          <a:lstStyle/>
          <a:p>
            <a:r>
              <a:rPr lang="en-US" sz="4900" b="1" dirty="0">
                <a:solidFill>
                  <a:srgbClr val="0000FF"/>
                </a:solidFill>
                <a:latin typeface="Times New Roman" panose="02020603050405020304" pitchFamily="18" charset="0"/>
                <a:cs typeface="Times New Roman" panose="02020603050405020304" pitchFamily="18" charset="0"/>
              </a:rPr>
              <a:t>Final Rules Published</a:t>
            </a:r>
          </a:p>
        </p:txBody>
      </p:sp>
      <p:sp>
        <p:nvSpPr>
          <p:cNvPr id="3" name="Content Placeholder 2">
            <a:extLst>
              <a:ext uri="{FF2B5EF4-FFF2-40B4-BE49-F238E27FC236}">
                <a16:creationId xmlns:a16="http://schemas.microsoft.com/office/drawing/2014/main" id="{B877D849-6FB6-2094-E241-0A09A037AC0B}"/>
              </a:ext>
            </a:extLst>
          </p:cNvPr>
          <p:cNvSpPr>
            <a:spLocks noGrp="1"/>
          </p:cNvSpPr>
          <p:nvPr>
            <p:ph idx="1"/>
          </p:nvPr>
        </p:nvSpPr>
        <p:spPr>
          <a:xfrm>
            <a:off x="503991" y="2007325"/>
            <a:ext cx="8026398" cy="3711873"/>
          </a:xfrm>
        </p:spPr>
        <p:txBody>
          <a:bodyPr>
            <a:normAutofit/>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Financial Value Transparency + Gainful Employment (9/28/23)</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Financial Responsibility (10/31/23)</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Certification Procedures (10/31/23)</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Ability to Benefit (10/31/23)</a:t>
            </a:r>
          </a:p>
          <a:p>
            <a:pPr>
              <a:buFont typeface="Wingdings" panose="05000000000000000000" pitchFamily="2" charset="2"/>
              <a:buChar char="Ø"/>
            </a:pPr>
            <a:r>
              <a:rPr lang="en-US" sz="2400" b="1" dirty="0">
                <a:solidFill>
                  <a:srgbClr val="FF0000"/>
                </a:solidFill>
                <a:latin typeface="Times New Roman" panose="02020603050405020304" pitchFamily="18" charset="0"/>
                <a:cs typeface="Times New Roman" panose="02020603050405020304" pitchFamily="18" charset="0"/>
              </a:rPr>
              <a:t>Administrative Capability (10/31/23)</a:t>
            </a:r>
          </a:p>
          <a:p>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All Effective July 1, 2024</a:t>
            </a:r>
          </a:p>
        </p:txBody>
      </p:sp>
      <p:pic>
        <p:nvPicPr>
          <p:cNvPr id="4" name="Picture 3" descr="Logo&#10;&#10;Description automatically generated">
            <a:extLst>
              <a:ext uri="{FF2B5EF4-FFF2-40B4-BE49-F238E27FC236}">
                <a16:creationId xmlns:a16="http://schemas.microsoft.com/office/drawing/2014/main" id="{A09CCD8E-D8AD-FED1-31FD-494CDAF66A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7075" y="3048000"/>
            <a:ext cx="1630525" cy="1630525"/>
          </a:xfrm>
          <a:prstGeom prst="rect">
            <a:avLst/>
          </a:prstGeom>
        </p:spPr>
      </p:pic>
      <p:pic>
        <p:nvPicPr>
          <p:cNvPr id="5" name="Picture 4">
            <a:extLst>
              <a:ext uri="{FF2B5EF4-FFF2-40B4-BE49-F238E27FC236}">
                <a16:creationId xmlns:a16="http://schemas.microsoft.com/office/drawing/2014/main" id="{62F67BE2-906F-479A-B55F-E1492EAEF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220149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dirty="0"/>
          </a:p>
        </p:txBody>
      </p:sp>
      <p:sp>
        <p:nvSpPr>
          <p:cNvPr id="5" name="Title 4"/>
          <p:cNvSpPr>
            <a:spLocks noGrp="1"/>
          </p:cNvSpPr>
          <p:nvPr>
            <p:ph type="ctrTitle"/>
          </p:nvPr>
        </p:nvSpPr>
        <p:spPr/>
        <p:txBody>
          <a:bodyPr/>
          <a:lstStyle/>
          <a:p>
            <a:r>
              <a:rPr lang="en-US" b="1" dirty="0">
                <a:solidFill>
                  <a:srgbClr val="0000FF"/>
                </a:solidFill>
                <a:latin typeface="Times New Roman" panose="02020603050405020304" pitchFamily="18" charset="0"/>
                <a:cs typeface="Times New Roman" panose="02020603050405020304" pitchFamily="18" charset="0"/>
              </a:rPr>
              <a:t>118th Congress</a:t>
            </a:r>
          </a:p>
        </p:txBody>
      </p:sp>
      <p:pic>
        <p:nvPicPr>
          <p:cNvPr id="4" name="Picture 3">
            <a:extLst>
              <a:ext uri="{FF2B5EF4-FFF2-40B4-BE49-F238E27FC236}">
                <a16:creationId xmlns:a16="http://schemas.microsoft.com/office/drawing/2014/main" id="{9FF5D476-296F-4F47-9196-625F6DC89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05" y="5105400"/>
            <a:ext cx="3268807" cy="914400"/>
          </a:xfrm>
          <a:prstGeom prst="rect">
            <a:avLst/>
          </a:prstGeom>
        </p:spPr>
      </p:pic>
    </p:spTree>
    <p:extLst>
      <p:ext uri="{BB962C8B-B14F-4D97-AF65-F5344CB8AC3E}">
        <p14:creationId xmlns:p14="http://schemas.microsoft.com/office/powerpoint/2010/main" val="3614245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F6F8B0E-E3E2-4425-AAF3-E54E6750078F}"/>
              </a:ext>
            </a:extLst>
          </p:cNvPr>
          <p:cNvSpPr>
            <a:spLocks noGrp="1"/>
          </p:cNvSpPr>
          <p:nvPr>
            <p:ph type="title"/>
          </p:nvPr>
        </p:nvSpPr>
        <p:spPr>
          <a:xfrm>
            <a:off x="381000" y="2667000"/>
            <a:ext cx="6722041" cy="3124200"/>
          </a:xfrm>
        </p:spPr>
        <p:txBody>
          <a:bodyPr>
            <a:normAutofit fontScale="90000"/>
          </a:bodyPr>
          <a:lstStyle/>
          <a:p>
            <a:pPr algn="just">
              <a:lnSpc>
                <a:spcPct val="120000"/>
              </a:lnSpc>
            </a:pPr>
            <a:r>
              <a:rPr lang="en-US" sz="2000" dirty="0">
                <a:solidFill>
                  <a:schemeClr val="tx1"/>
                </a:solidFill>
                <a:latin typeface="Times New Roman" panose="02020603050405020304" pitchFamily="18" charset="0"/>
                <a:cs typeface="Times New Roman" panose="02020603050405020304" pitchFamily="18" charset="0"/>
              </a:rPr>
              <a:t>668.14(b)(33) To provide that an institution may not withhold official transcripts or take any other adverse action against a student related to a balance owed by the student that resulted from an error in the institution’s administration of the title IV, HEA programs, or any fraud or misconduct by the institution or its personnel;</a:t>
            </a:r>
          </a:p>
          <a:p>
            <a:pPr>
              <a:lnSpc>
                <a:spcPct val="120000"/>
              </a:lnSpc>
            </a:pPr>
            <a:endParaRPr lang="en-US" sz="2000" dirty="0">
              <a:solidFill>
                <a:schemeClr val="tx1"/>
              </a:solidFill>
              <a:latin typeface="Times New Roman" panose="02020603050405020304" pitchFamily="18" charset="0"/>
              <a:cs typeface="Times New Roman" panose="02020603050405020304" pitchFamily="18" charset="0"/>
            </a:endParaRPr>
          </a:p>
          <a:p>
            <a:pPr algn="just">
              <a:lnSpc>
                <a:spcPct val="120000"/>
              </a:lnSpc>
            </a:pPr>
            <a:r>
              <a:rPr lang="en-US" sz="2000" dirty="0">
                <a:solidFill>
                  <a:schemeClr val="tx1"/>
                </a:solidFill>
                <a:latin typeface="Times New Roman" panose="02020603050405020304" pitchFamily="18" charset="0"/>
                <a:cs typeface="Times New Roman" panose="02020603050405020304" pitchFamily="18" charset="0"/>
              </a:rPr>
              <a:t>668.14(b)(34) To require an institution to provide an official transcript that includes all the credit or clock hours for payment periods in which 1) the student received title IV, HEA funds; and (2) all institutional charges were paid, or included in an agreement to pay, at the time the request is made.</a:t>
            </a:r>
          </a:p>
          <a:p>
            <a:pPr>
              <a:lnSpc>
                <a:spcPct val="120000"/>
              </a:lnSpc>
            </a:pPr>
            <a:endParaRPr lang="en-US" dirty="0"/>
          </a:p>
        </p:txBody>
      </p:sp>
      <p:sp>
        <p:nvSpPr>
          <p:cNvPr id="6" name="Title 1">
            <a:extLst>
              <a:ext uri="{FF2B5EF4-FFF2-40B4-BE49-F238E27FC236}">
                <a16:creationId xmlns:a16="http://schemas.microsoft.com/office/drawing/2014/main" id="{2D65560A-AF50-49B3-A90B-C052D9D9390B}"/>
              </a:ext>
            </a:extLst>
          </p:cNvPr>
          <p:cNvSpPr txBox="1">
            <a:spLocks/>
          </p:cNvSpPr>
          <p:nvPr/>
        </p:nvSpPr>
        <p:spPr>
          <a:xfrm>
            <a:off x="381000" y="432793"/>
            <a:ext cx="6172200" cy="85725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defTabSz="685800"/>
            <a:r>
              <a:rPr lang="en-US" sz="4900" dirty="0">
                <a:solidFill>
                  <a:srgbClr val="0000FF"/>
                </a:solidFill>
                <a:latin typeface="Times New Roman" panose="02020603050405020304" pitchFamily="18" charset="0"/>
                <a:cs typeface="Times New Roman" panose="02020603050405020304" pitchFamily="18" charset="0"/>
              </a:rPr>
              <a:t>Regulatory Language</a:t>
            </a:r>
          </a:p>
        </p:txBody>
      </p:sp>
      <p:pic>
        <p:nvPicPr>
          <p:cNvPr id="1026" name="Picture 2" descr="HHS proposes nixing controversial Trump ...">
            <a:extLst>
              <a:ext uri="{FF2B5EF4-FFF2-40B4-BE49-F238E27FC236}">
                <a16:creationId xmlns:a16="http://schemas.microsoft.com/office/drawing/2014/main" id="{512A8076-B81B-4D27-8E72-7C0EA40CA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041" y="432793"/>
            <a:ext cx="1724473" cy="10150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12B4D06-1B77-429F-AEF7-112E2C400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1257952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772400" cy="1143000"/>
          </a:xfrm>
        </p:spPr>
        <p:txBody>
          <a:bodyPr/>
          <a:lstStyle/>
          <a:p>
            <a:r>
              <a:rPr lang="en-US" sz="4800"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Proposed Rulemaking</a:t>
            </a:r>
          </a:p>
        </p:txBody>
      </p:sp>
      <p:sp>
        <p:nvSpPr>
          <p:cNvPr id="3" name="Content Placeholder 2"/>
          <p:cNvSpPr>
            <a:spLocks noGrp="1"/>
          </p:cNvSpPr>
          <p:nvPr>
            <p:ph sz="quarter" idx="1"/>
          </p:nvPr>
        </p:nvSpPr>
        <p:spPr>
          <a:xfrm>
            <a:off x="530225" y="1036594"/>
            <a:ext cx="8083550" cy="4572000"/>
          </a:xfrm>
        </p:spPr>
        <p:txBody>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Forgiveness</a:t>
            </a:r>
          </a:p>
          <a:p>
            <a:pPr lvl="1"/>
            <a:r>
              <a:rPr lang="en-US" dirty="0">
                <a:latin typeface="Times New Roman" panose="02020603050405020304" pitchFamily="18" charset="0"/>
                <a:cs typeface="Times New Roman" panose="02020603050405020304" pitchFamily="18" charset="0"/>
              </a:rPr>
              <a:t>October, November, and December</a:t>
            </a:r>
          </a:p>
          <a:p>
            <a:pPr lvl="1"/>
            <a:r>
              <a:rPr lang="en-US" dirty="0">
                <a:latin typeface="Times New Roman" panose="02020603050405020304" pitchFamily="18" charset="0"/>
                <a:cs typeface="Times New Roman" panose="02020603050405020304" pitchFamily="18" charset="0"/>
              </a:rPr>
              <a:t>Did not come to consensus</a:t>
            </a:r>
          </a:p>
          <a:p>
            <a:pPr lvl="1"/>
            <a:r>
              <a:rPr lang="en-US" dirty="0">
                <a:latin typeface="Times New Roman" panose="02020603050405020304" pitchFamily="18" charset="0"/>
                <a:cs typeface="Times New Roman" panose="02020603050405020304" pitchFamily="18" charset="0"/>
              </a:rPr>
              <a:t>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Session (February) – Focus on “hardship”</a:t>
            </a:r>
          </a:p>
          <a:p>
            <a:pPr marL="593725" lvl="2" indent="0">
              <a:buNone/>
            </a:pPr>
            <a:endParaRPr lang="en-US" dirty="0">
              <a:latin typeface="Times New Roman" panose="02020603050405020304" pitchFamily="18" charset="0"/>
              <a:cs typeface="Times New Roman" panose="02020603050405020304" pitchFamily="18" charset="0"/>
            </a:endParaRPr>
          </a:p>
          <a:p>
            <a:pPr marL="501650" indent="-4572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Program Integrity and Institutional Quality</a:t>
            </a:r>
          </a:p>
          <a:p>
            <a:pPr marL="776288" lvl="1" indent="-457200"/>
            <a:r>
              <a:rPr lang="en-US" dirty="0">
                <a:latin typeface="Times New Roman" panose="02020603050405020304" pitchFamily="18" charset="0"/>
                <a:cs typeface="Times New Roman" panose="02020603050405020304" pitchFamily="18" charset="0"/>
              </a:rPr>
              <a:t>January, February, and March</a:t>
            </a:r>
          </a:p>
          <a:p>
            <a:pPr marL="776288" lvl="1" indent="-457200"/>
            <a:r>
              <a:rPr lang="en-US" dirty="0">
                <a:latin typeface="Times New Roman" panose="02020603050405020304" pitchFamily="18" charset="0"/>
                <a:cs typeface="Times New Roman" panose="02020603050405020304" pitchFamily="18" charset="0"/>
              </a:rPr>
              <a:t>Cash Management, State Authorization, Distance Education, R2T4, Accreditation and TRIO</a:t>
            </a:r>
          </a:p>
          <a:p>
            <a:pPr marL="776288" lvl="1" indent="-457200"/>
            <a:r>
              <a:rPr lang="en-US" dirty="0">
                <a:latin typeface="Times New Roman" panose="02020603050405020304" pitchFamily="18" charset="0"/>
                <a:cs typeface="Times New Roman" panose="02020603050405020304" pitchFamily="18" charset="0"/>
              </a:rPr>
              <a:t>Did not come to consensus</a:t>
            </a:r>
          </a:p>
          <a:p>
            <a:pPr marL="776288" lvl="1" indent="-457200"/>
            <a:endParaRPr lang="en-US" dirty="0">
              <a:latin typeface="Times New Roman" panose="02020603050405020304" pitchFamily="18" charset="0"/>
              <a:cs typeface="Times New Roman" panose="02020603050405020304" pitchFamily="18" charset="0"/>
            </a:endParaRPr>
          </a:p>
          <a:p>
            <a:pPr marL="776288" lvl="1" indent="-457200"/>
            <a:endParaRPr lang="en-US" dirty="0"/>
          </a:p>
          <a:p>
            <a:pPr marL="776288" lvl="1" indent="-457200"/>
            <a:endParaRPr lang="en-US" dirty="0"/>
          </a:p>
          <a:p>
            <a:pPr marL="501650" indent="-457200"/>
            <a:endParaRPr lang="en-US" dirty="0"/>
          </a:p>
        </p:txBody>
      </p:sp>
      <p:pic>
        <p:nvPicPr>
          <p:cNvPr id="4" name="Picture 3">
            <a:extLst>
              <a:ext uri="{FF2B5EF4-FFF2-40B4-BE49-F238E27FC236}">
                <a16:creationId xmlns:a16="http://schemas.microsoft.com/office/drawing/2014/main" id="{ACBEEBAC-0249-449C-B67A-D9C88F21A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3864670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2558"/>
            <a:ext cx="9296400" cy="1143000"/>
          </a:xfrm>
        </p:spPr>
        <p:txBody>
          <a:bodyPr/>
          <a:lstStyle/>
          <a:p>
            <a:r>
              <a:rPr lang="en-US" sz="3000" b="1" dirty="0">
                <a:solidFill>
                  <a:srgbClr val="0000FF"/>
                </a:solidFill>
                <a:latin typeface="Times New Roman" panose="02020603050405020304" pitchFamily="18" charset="0"/>
                <a:cs typeface="Times New Roman" panose="02020603050405020304" pitchFamily="18" charset="0"/>
              </a:rPr>
              <a:t>Biden’s Current Student Loan Forgiveness PRM</a:t>
            </a:r>
          </a:p>
        </p:txBody>
      </p:sp>
      <p:sp>
        <p:nvSpPr>
          <p:cNvPr id="3" name="Content Placeholder 2"/>
          <p:cNvSpPr>
            <a:spLocks noGrp="1"/>
          </p:cNvSpPr>
          <p:nvPr>
            <p:ph sz="quarter" idx="1"/>
          </p:nvPr>
        </p:nvSpPr>
        <p:spPr>
          <a:xfrm>
            <a:off x="457200" y="936458"/>
            <a:ext cx="8229600" cy="4572000"/>
          </a:xfrm>
        </p:spPr>
        <p:txBody>
          <a:bodyPr/>
          <a:lstStyle/>
          <a:p>
            <a:pPr marL="0" indent="0">
              <a:buNone/>
            </a:pPr>
            <a:r>
              <a:rPr lang="en-US" sz="1100" b="1" i="0" dirty="0">
                <a:solidFill>
                  <a:srgbClr val="333333"/>
                </a:solidFill>
                <a:effectLst/>
                <a:latin typeface="Times New Roman" panose="02020603050405020304" pitchFamily="18" charset="0"/>
                <a:cs typeface="Times New Roman" panose="02020603050405020304" pitchFamily="18" charset="0"/>
                <a:hlinkClick r:id="rId3"/>
              </a:rPr>
              <a:t>Student Debt Relief for the William D. Ford Federal Direct Loan Program (Direct Loans), the Federal Family Education Loan (FFEL) Program, the Federal Perkins Loan (Perkins) Program, and the Health Education Assistance Loan (HEAL) Program</a:t>
            </a:r>
            <a:endParaRPr lang="en-US" sz="1100" b="1" i="0" dirty="0">
              <a:solidFill>
                <a:srgbClr val="333333"/>
              </a:solidFill>
              <a:effectLst/>
              <a:latin typeface="Times New Roman" panose="02020603050405020304" pitchFamily="18" charset="0"/>
              <a:cs typeface="Times New Roman" panose="02020603050405020304" pitchFamily="18" charset="0"/>
            </a:endParaRPr>
          </a:p>
          <a:p>
            <a:pPr marL="0" indent="0">
              <a:buNone/>
            </a:pPr>
            <a:endParaRPr lang="en-US" sz="1100" b="1" i="0" dirty="0">
              <a:solidFill>
                <a:srgbClr val="333333"/>
              </a:solidFill>
              <a:effectLst/>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1350" b="1" dirty="0">
                <a:solidFill>
                  <a:srgbClr val="030A13"/>
                </a:solidFill>
                <a:latin typeface="Times New Roman" panose="02020603050405020304" pitchFamily="18" charset="0"/>
                <a:cs typeface="Times New Roman" panose="02020603050405020304" pitchFamily="18" charset="0"/>
              </a:rPr>
              <a:t>$</a:t>
            </a:r>
            <a:r>
              <a:rPr lang="en-US" sz="1350" b="1" i="0" dirty="0">
                <a:solidFill>
                  <a:srgbClr val="030A13"/>
                </a:solidFill>
                <a:effectLst/>
                <a:latin typeface="Times New Roman" panose="02020603050405020304" pitchFamily="18" charset="0"/>
                <a:cs typeface="Times New Roman" panose="02020603050405020304" pitchFamily="18" charset="0"/>
              </a:rPr>
              <a:t>3.6 billion for nearly 206,800 borrowers through SAVE. </a:t>
            </a:r>
            <a:r>
              <a:rPr lang="en-US" sz="1350" b="0" i="0" dirty="0">
                <a:solidFill>
                  <a:srgbClr val="030A13"/>
                </a:solidFill>
                <a:effectLst/>
                <a:latin typeface="Times New Roman" panose="02020603050405020304" pitchFamily="18" charset="0"/>
                <a:cs typeface="Times New Roman" panose="02020603050405020304" pitchFamily="18" charset="0"/>
              </a:rPr>
              <a:t>This relief will go to borrowers enrolled in the SAVE Plan and with smaller loans for their post-secondary studies. Borrowers can receive relief after at least 10 years of payments if they originally borrowed $12,000 or less for college. Each additional $1,000 in borrowing adds 12 more months until forgiveness. All borrowers on SAVE receive forgiveness after 20 or 25 years, depending on whether they have loans for graduate school. The benefit is based upon the original principal balance of all Federal loans borrowed to attend school, not what a borrower currently owes or the amount of an individual loan. Today’s announcement brings total relief approved under SAVE to $4.8 billion for almost 360,000 borrowers.</a:t>
            </a:r>
          </a:p>
          <a:p>
            <a:pPr algn="l">
              <a:buFont typeface="Wingdings" panose="05000000000000000000" pitchFamily="2" charset="2"/>
              <a:buChar char="Ø"/>
            </a:pPr>
            <a:endParaRPr lang="en-US" sz="1550" b="0" i="0" dirty="0">
              <a:solidFill>
                <a:srgbClr val="030A13"/>
              </a:solidFill>
              <a:effectLst/>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1350" b="1" i="0" dirty="0">
                <a:solidFill>
                  <a:srgbClr val="030A13"/>
                </a:solidFill>
                <a:effectLst/>
                <a:latin typeface="Times New Roman" panose="02020603050405020304" pitchFamily="18" charset="0"/>
                <a:cs typeface="Times New Roman" panose="02020603050405020304" pitchFamily="18" charset="0"/>
              </a:rPr>
              <a:t>$3.5 billion for 65,800 borrowers through administrative adjustments to IDR</a:t>
            </a:r>
            <a:r>
              <a:rPr lang="en-US" sz="1350" b="0" i="0" dirty="0">
                <a:solidFill>
                  <a:srgbClr val="030A13"/>
                </a:solidFill>
                <a:effectLst/>
                <a:latin typeface="Times New Roman" panose="02020603050405020304" pitchFamily="18" charset="0"/>
                <a:cs typeface="Times New Roman" panose="02020603050405020304" pitchFamily="18" charset="0"/>
              </a:rPr>
              <a:t> payment counts that have brought borrowers closer to forgiveness and addressed longstanding concerns with loan servicers' misuse of forbearance. Including today’s announcement, the Biden-Harris Administration has approved $49.2 billion in IDR relief for more than 996,000 borrowers.</a:t>
            </a:r>
          </a:p>
          <a:p>
            <a:pPr algn="l">
              <a:buFont typeface="Wingdings" panose="05000000000000000000" pitchFamily="2" charset="2"/>
              <a:buChar char="Ø"/>
            </a:pPr>
            <a:endParaRPr lang="en-US" sz="1550" b="0" i="0" dirty="0">
              <a:solidFill>
                <a:srgbClr val="030A13"/>
              </a:solidFill>
              <a:effectLst/>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1350" b="1" i="0" dirty="0">
                <a:solidFill>
                  <a:srgbClr val="030A13"/>
                </a:solidFill>
                <a:effectLst/>
                <a:latin typeface="Times New Roman" panose="02020603050405020304" pitchFamily="18" charset="0"/>
                <a:cs typeface="Times New Roman" panose="02020603050405020304" pitchFamily="18" charset="0"/>
              </a:rPr>
              <a:t>$300 million for 4,600 borrowers through fixes to Public Service Loan Forgiveness (PSLF).</a:t>
            </a:r>
            <a:r>
              <a:rPr lang="en-US" sz="1350" b="0" i="0" dirty="0">
                <a:solidFill>
                  <a:srgbClr val="030A13"/>
                </a:solidFill>
                <a:effectLst/>
                <a:latin typeface="Times New Roman" panose="02020603050405020304" pitchFamily="18" charset="0"/>
                <a:cs typeface="Times New Roman" panose="02020603050405020304" pitchFamily="18" charset="0"/>
              </a:rPr>
              <a:t> This update comes shortly after the Department announced new PSLF discharges a few weeks ago. The Administration has approved $62.8 billion in forgiveness for almost 876,000 borrowers</a:t>
            </a:r>
          </a:p>
          <a:p>
            <a:pPr marL="319088" lvl="1" indent="0">
              <a:buNone/>
            </a:pPr>
            <a:r>
              <a:rPr lang="en-US" sz="1350" dirty="0">
                <a:solidFill>
                  <a:srgbClr val="030A13"/>
                </a:solidFill>
                <a:latin typeface="Times New Roman" panose="02020603050405020304" pitchFamily="18" charset="0"/>
                <a:cs typeface="Times New Roman" panose="02020603050405020304" pitchFamily="18" charset="0"/>
              </a:rPr>
              <a:t>    </a:t>
            </a:r>
            <a:r>
              <a:rPr lang="en-US" sz="1350" b="0" i="0" dirty="0">
                <a:solidFill>
                  <a:srgbClr val="030A13"/>
                </a:solidFill>
                <a:effectLst/>
                <a:latin typeface="Times New Roman" panose="02020603050405020304" pitchFamily="18" charset="0"/>
                <a:cs typeface="Times New Roman" panose="02020603050405020304" pitchFamily="18" charset="0"/>
              </a:rPr>
              <a:t> through PSLF.</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EADA9A3-3D86-46AC-9AC5-F66080582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63" y="5867400"/>
            <a:ext cx="1943100" cy="543553"/>
          </a:xfrm>
          <a:prstGeom prst="rect">
            <a:avLst/>
          </a:prstGeom>
        </p:spPr>
      </p:pic>
    </p:spTree>
    <p:extLst>
      <p:ext uri="{BB962C8B-B14F-4D97-AF65-F5344CB8AC3E}">
        <p14:creationId xmlns:p14="http://schemas.microsoft.com/office/powerpoint/2010/main" val="4006827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A5C0-C05A-AA24-1A29-FC8172285FD4}"/>
              </a:ext>
            </a:extLst>
          </p:cNvPr>
          <p:cNvSpPr>
            <a:spLocks noGrp="1"/>
          </p:cNvSpPr>
          <p:nvPr>
            <p:ph type="title"/>
          </p:nvPr>
        </p:nvSpPr>
        <p:spPr>
          <a:xfrm>
            <a:off x="395241" y="330200"/>
            <a:ext cx="5968999" cy="592667"/>
          </a:xfrm>
        </p:spPr>
        <p:txBody>
          <a:bodyPr>
            <a:noAutofit/>
          </a:bodyPr>
          <a:lstStyle/>
          <a:p>
            <a:r>
              <a:rPr lang="en-US" sz="4800"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Next Steps</a:t>
            </a:r>
          </a:p>
        </p:txBody>
      </p:sp>
      <p:sp>
        <p:nvSpPr>
          <p:cNvPr id="3" name="Content Placeholder 2">
            <a:extLst>
              <a:ext uri="{FF2B5EF4-FFF2-40B4-BE49-F238E27FC236}">
                <a16:creationId xmlns:a16="http://schemas.microsoft.com/office/drawing/2014/main" id="{75D7753E-A02C-6306-4B7E-C8B9761674B1}"/>
              </a:ext>
            </a:extLst>
          </p:cNvPr>
          <p:cNvSpPr>
            <a:spLocks noGrp="1"/>
          </p:cNvSpPr>
          <p:nvPr>
            <p:ph idx="1"/>
          </p:nvPr>
        </p:nvSpPr>
        <p:spPr>
          <a:xfrm>
            <a:off x="395241" y="1219200"/>
            <a:ext cx="5827015" cy="5029200"/>
          </a:xfrm>
        </p:spPr>
        <p:txBody>
          <a:bodyPr>
            <a:normAutofit/>
          </a:bodyPr>
          <a:lstStyle/>
          <a:p>
            <a:pPr>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Higher Education community to submit feedback to ED</a:t>
            </a:r>
          </a:p>
          <a:p>
            <a:pPr lvl="1">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Hopeful for sub-regulatory guidance and clarifications</a:t>
            </a:r>
          </a:p>
          <a:p>
            <a:pPr>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Schools will need to look at systems and policies</a:t>
            </a:r>
          </a:p>
          <a:p>
            <a:pPr>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Begin conversations with campus stakeholders</a:t>
            </a:r>
          </a:p>
        </p:txBody>
      </p:sp>
      <p:pic>
        <p:nvPicPr>
          <p:cNvPr id="1026" name="Picture 2" descr="Tired of Bad Meetings? Master These 14 ...">
            <a:extLst>
              <a:ext uri="{FF2B5EF4-FFF2-40B4-BE49-F238E27FC236}">
                <a16:creationId xmlns:a16="http://schemas.microsoft.com/office/drawing/2014/main" id="{F8E55291-5616-4851-979B-620CA0B9C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256" y="1905000"/>
            <a:ext cx="2835594" cy="2040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241E7F1-8255-4B00-B5EE-9F51B5DF17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146402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429"/>
            <a:ext cx="7772400" cy="1143000"/>
          </a:xfrm>
        </p:spPr>
        <p:txBody>
          <a:bodyPr/>
          <a:lstStyle/>
          <a:p>
            <a:r>
              <a:rPr lang="en-US" sz="4800"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FAFSA</a:t>
            </a:r>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14400" y="1751838"/>
            <a:ext cx="7162800" cy="3653028"/>
          </a:xfrm>
        </p:spPr>
      </p:pic>
      <p:pic>
        <p:nvPicPr>
          <p:cNvPr id="4" name="Picture 3">
            <a:extLst>
              <a:ext uri="{FF2B5EF4-FFF2-40B4-BE49-F238E27FC236}">
                <a16:creationId xmlns:a16="http://schemas.microsoft.com/office/drawing/2014/main" id="{0DECCAE3-9F2B-4024-93DB-B20DC172A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3035919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4537"/>
            <a:ext cx="7772400" cy="1143000"/>
          </a:xfrm>
        </p:spPr>
        <p:txBody>
          <a:bodyPr/>
          <a:lstStyle/>
          <a:p>
            <a:r>
              <a:rPr lang="en-US" sz="4800"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FAFSA </a:t>
            </a:r>
          </a:p>
        </p:txBody>
      </p:sp>
      <p:sp>
        <p:nvSpPr>
          <p:cNvPr id="3" name="Content Placeholder 2"/>
          <p:cNvSpPr>
            <a:spLocks noGrp="1"/>
          </p:cNvSpPr>
          <p:nvPr>
            <p:ph sz="quarter" idx="1"/>
          </p:nvPr>
        </p:nvSpPr>
        <p:spPr>
          <a:xfrm>
            <a:off x="517358" y="958516"/>
            <a:ext cx="7924800" cy="3918284"/>
          </a:xfrm>
        </p:spPr>
        <p:txBody>
          <a:bodyPr/>
          <a:lstStyle/>
          <a:p>
            <a:pPr>
              <a:buFont typeface="Wingdings" panose="05000000000000000000" pitchFamily="2" charset="2"/>
              <a:buChar char="Ø"/>
            </a:pPr>
            <a:r>
              <a:rPr lang="en-US" sz="270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Toolkit For Institutions</a:t>
            </a:r>
            <a:endParaRPr lang="en-US" sz="2700" dirty="0">
              <a:solidFill>
                <a:srgbClr val="0000FF"/>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HEA requires ED to issue FAFSA by January 1</a:t>
            </a:r>
          </a:p>
          <a:p>
            <a:pPr>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 The department met that requirement (beta)</a:t>
            </a:r>
          </a:p>
          <a:p>
            <a:pPr>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Many issues – everyone needs FSA ID</a:t>
            </a:r>
          </a:p>
          <a:p>
            <a:pPr lvl="1">
              <a:buFont typeface="Arial" panose="020B0604020202020204" pitchFamily="34" charset="0"/>
              <a:buChar char="•"/>
            </a:pPr>
            <a:r>
              <a:rPr lang="en-US" sz="2700" dirty="0">
                <a:latin typeface="Times New Roman" panose="02020603050405020304" pitchFamily="18" charset="0"/>
                <a:cs typeface="Times New Roman" panose="02020603050405020304" pitchFamily="18" charset="0"/>
              </a:rPr>
              <a:t>Individuals without SSN</a:t>
            </a:r>
          </a:p>
          <a:p>
            <a:pPr>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ED devotes $50 million to help schools</a:t>
            </a:r>
          </a:p>
          <a:p>
            <a:pPr>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ISIR delays – now being issued this month</a:t>
            </a:r>
          </a:p>
          <a:p>
            <a:pPr>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Partial fix to SSN issue</a:t>
            </a:r>
          </a:p>
          <a:p>
            <a:pPr>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hlinkClick r:id="rId4"/>
              </a:rPr>
              <a:t>Completion Tracker</a:t>
            </a:r>
            <a:endParaRPr lang="en-US" sz="2700" dirty="0"/>
          </a:p>
        </p:txBody>
      </p:sp>
      <p:pic>
        <p:nvPicPr>
          <p:cNvPr id="4" name="Picture 3">
            <a:extLst>
              <a:ext uri="{FF2B5EF4-FFF2-40B4-BE49-F238E27FC236}">
                <a16:creationId xmlns:a16="http://schemas.microsoft.com/office/drawing/2014/main" id="{12D8FEF5-55C7-4484-B9B0-42E71BDF0A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353375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5" name="Title 4"/>
          <p:cNvSpPr>
            <a:spLocks noGrp="1"/>
          </p:cNvSpPr>
          <p:nvPr>
            <p:ph type="ctrTitle"/>
          </p:nvPr>
        </p:nvSpPr>
        <p:spPr/>
        <p:txBody>
          <a:bodyPr/>
          <a:lstStyle/>
          <a:p>
            <a:r>
              <a:rPr lang="en-US" sz="4800"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State Laws</a:t>
            </a:r>
          </a:p>
        </p:txBody>
      </p:sp>
      <p:pic>
        <p:nvPicPr>
          <p:cNvPr id="4" name="Picture 3">
            <a:extLst>
              <a:ext uri="{FF2B5EF4-FFF2-40B4-BE49-F238E27FC236}">
                <a16:creationId xmlns:a16="http://schemas.microsoft.com/office/drawing/2014/main" id="{C72023D9-DCE3-4177-8EEC-71198290E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029200"/>
            <a:ext cx="3268809" cy="914400"/>
          </a:xfrm>
          <a:prstGeom prst="rect">
            <a:avLst/>
          </a:prstGeom>
        </p:spPr>
      </p:pic>
    </p:spTree>
    <p:extLst>
      <p:ext uri="{BB962C8B-B14F-4D97-AF65-F5344CB8AC3E}">
        <p14:creationId xmlns:p14="http://schemas.microsoft.com/office/powerpoint/2010/main" val="3916780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304800"/>
            <a:ext cx="8769350" cy="1143000"/>
          </a:xfrm>
        </p:spPr>
        <p:txBody>
          <a:bodyPr/>
          <a:lstStyle/>
          <a:p>
            <a:r>
              <a:rPr lang="en-US"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COHEAO Current State Advocacy</a:t>
            </a:r>
          </a:p>
        </p:txBody>
      </p:sp>
      <p:sp>
        <p:nvSpPr>
          <p:cNvPr id="3" name="Content Placeholder 2"/>
          <p:cNvSpPr>
            <a:spLocks noGrp="1"/>
          </p:cNvSpPr>
          <p:nvPr>
            <p:ph sz="quarter" idx="1"/>
          </p:nvPr>
        </p:nvSpPr>
        <p:spPr>
          <a:xfrm>
            <a:off x="533400" y="533400"/>
            <a:ext cx="8083550" cy="4572000"/>
          </a:xfrm>
        </p:spPr>
        <p:txBody>
          <a:bodyPr/>
          <a:lstStyle/>
          <a:p>
            <a:pPr marL="319088" lvl="1" indent="0">
              <a:spcBef>
                <a:spcPts val="0"/>
              </a:spcBef>
              <a:buNone/>
            </a:pPr>
            <a:endParaRPr lang="en-US" sz="2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hlinkClick r:id="rId3"/>
              </a:rPr>
              <a:t>MN bill – HF4100</a:t>
            </a:r>
            <a:endParaRPr lang="en-US" sz="2800" dirty="0">
              <a:latin typeface="Times New Roman" panose="02020603050405020304" pitchFamily="18" charset="0"/>
              <a:cs typeface="Times New Roman" panose="02020603050405020304" pitchFamily="18" charset="0"/>
            </a:endParaRPr>
          </a:p>
          <a:p>
            <a:pPr marL="0" indent="0">
              <a:spcBef>
                <a:spcPts val="0"/>
              </a:spcBef>
              <a:buNone/>
            </a:pPr>
            <a:endParaRPr lang="en-US" sz="2800" dirty="0">
              <a:latin typeface="Times New Roman" panose="02020603050405020304" pitchFamily="18" charset="0"/>
              <a:cs typeface="Times New Roman" panose="02020603050405020304" pitchFamily="18" charset="0"/>
            </a:endParaRPr>
          </a:p>
          <a:p>
            <a:pPr>
              <a:lnSpc>
                <a:spcPct val="150000"/>
              </a:lnSpc>
              <a:spcBef>
                <a:spcPts val="0"/>
              </a:spcBef>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hlinkClick r:id="rId4"/>
              </a:rPr>
              <a:t>NJ bill - A2121</a:t>
            </a:r>
            <a:endParaRPr lang="en-US" sz="2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hlinkClick r:id="rId5"/>
              </a:rPr>
              <a:t>CO bill – HB 24-1380</a:t>
            </a:r>
            <a:endParaRPr lang="en-US" sz="2800" dirty="0">
              <a:latin typeface="Times New Roman" panose="02020603050405020304" pitchFamily="18" charset="0"/>
              <a:cs typeface="Times New Roman" panose="02020603050405020304" pitchFamily="18" charset="0"/>
            </a:endParaRPr>
          </a:p>
          <a:p>
            <a:pPr marL="0" indent="0">
              <a:spcBef>
                <a:spcPts val="0"/>
              </a:spcBef>
              <a:buNone/>
            </a:pPr>
            <a:endParaRPr lang="en-US" sz="2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hlinkClick r:id="rId6"/>
              </a:rPr>
              <a:t>Student Loan Equity Act</a:t>
            </a:r>
            <a:endParaRPr lang="en-US" sz="2800" dirty="0">
              <a:latin typeface="Times New Roman" panose="02020603050405020304" pitchFamily="18" charset="0"/>
              <a:cs typeface="Times New Roman" panose="02020603050405020304" pitchFamily="18" charset="0"/>
            </a:endParaRPr>
          </a:p>
          <a:p>
            <a:pPr lvl="1">
              <a:spcBef>
                <a:spcPts val="0"/>
              </a:spcBef>
              <a:buFont typeface="Wingdings" panose="05000000000000000000" pitchFamily="2" charset="2"/>
              <a:buChar char="§"/>
            </a:pPr>
            <a:r>
              <a:rPr lang="en-US" sz="2600" dirty="0">
                <a:latin typeface="Times New Roman" panose="02020603050405020304" pitchFamily="18" charset="0"/>
                <a:cs typeface="Times New Roman" panose="02020603050405020304" pitchFamily="18" charset="0"/>
              </a:rPr>
              <a:t>Carve out clarifications</a:t>
            </a:r>
          </a:p>
          <a:p>
            <a:pPr marL="319088" lvl="1" indent="0">
              <a:spcBef>
                <a:spcPts val="0"/>
              </a:spcBef>
              <a:buNone/>
            </a:pPr>
            <a:endParaRPr lang="en-US" sz="26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hlinkClick r:id="rId7"/>
              </a:rPr>
              <a:t>CA bill – AB 1160</a:t>
            </a:r>
            <a:endParaRPr lang="en-US" sz="2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endParaRPr lang="en-US" sz="2600" dirty="0">
              <a:latin typeface="Times New Roman" panose="02020603050405020304" pitchFamily="18" charset="0"/>
              <a:cs typeface="Times New Roman" panose="02020603050405020304" pitchFamily="18" charset="0"/>
            </a:endParaRPr>
          </a:p>
          <a:p>
            <a:pPr lvl="1">
              <a:spcBef>
                <a:spcPts val="0"/>
              </a:spcBef>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319088" lvl="1" indent="0">
              <a:spcBef>
                <a:spcPts val="0"/>
              </a:spcBef>
              <a:buNone/>
            </a:pPr>
            <a:endParaRPr lang="en-US" sz="2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0" indent="0">
              <a:spcBef>
                <a:spcPts val="0"/>
              </a:spcBef>
              <a:buNone/>
            </a:pPr>
            <a:endParaRPr lang="en-US" dirty="0">
              <a:latin typeface="Times New Roman" panose="02020603050405020304" pitchFamily="18" charset="0"/>
              <a:cs typeface="Times New Roman" panose="02020603050405020304" pitchFamily="18" charset="0"/>
            </a:endParaRPr>
          </a:p>
          <a:p>
            <a:pPr>
              <a:spcBef>
                <a:spcPts val="0"/>
              </a:spcBef>
            </a:pPr>
            <a:endParaRPr lang="en-US" dirty="0"/>
          </a:p>
        </p:txBody>
      </p:sp>
      <p:pic>
        <p:nvPicPr>
          <p:cNvPr id="4" name="Picture 3">
            <a:extLst>
              <a:ext uri="{FF2B5EF4-FFF2-40B4-BE49-F238E27FC236}">
                <a16:creationId xmlns:a16="http://schemas.microsoft.com/office/drawing/2014/main" id="{F5DA57A1-595D-4134-BE33-4F4CA55B8E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650609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1806"/>
            <a:ext cx="7772400" cy="1143000"/>
          </a:xfrm>
        </p:spPr>
        <p:txBody>
          <a:bodyPr>
            <a:normAutofit/>
          </a:bodyPr>
          <a:lstStyle/>
          <a:p>
            <a:r>
              <a:rPr lang="en-US"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Cali had it again………………</a:t>
            </a:r>
          </a:p>
        </p:txBody>
      </p:sp>
      <p:sp>
        <p:nvSpPr>
          <p:cNvPr id="3" name="Text Placeholder 2"/>
          <p:cNvSpPr>
            <a:spLocks noGrp="1"/>
          </p:cNvSpPr>
          <p:nvPr>
            <p:ph type="body" idx="1"/>
          </p:nvPr>
        </p:nvSpPr>
        <p:spPr>
          <a:xfrm>
            <a:off x="457200" y="914400"/>
            <a:ext cx="7772400" cy="4572000"/>
          </a:xfrm>
        </p:spPr>
        <p:txBody>
          <a:bodyPr/>
          <a:lstStyle/>
          <a:p>
            <a:pPr>
              <a:buFont typeface="Wingdings" panose="05000000000000000000" pitchFamily="2" charset="2"/>
              <a:buChar char="Ø"/>
            </a:pPr>
            <a:r>
              <a:rPr lang="en-US" sz="2400" dirty="0"/>
              <a:t>CA – </a:t>
            </a:r>
            <a:r>
              <a:rPr lang="en-US" sz="2400" dirty="0">
                <a:hlinkClick r:id="rId3"/>
              </a:rPr>
              <a:t>AB 1160 </a:t>
            </a:r>
            <a:r>
              <a:rPr lang="en-US" sz="2400" dirty="0"/>
              <a:t>– protecting Students from Creditor Colleges Act. </a:t>
            </a:r>
          </a:p>
          <a:p>
            <a:pPr lvl="1">
              <a:buFont typeface="Arial" panose="020B0604020202020204" pitchFamily="34" charset="0"/>
              <a:buChar char="•"/>
            </a:pPr>
            <a:r>
              <a:rPr lang="en-US" dirty="0"/>
              <a:t>Author- </a:t>
            </a:r>
            <a:r>
              <a:rPr lang="it-IT" dirty="0"/>
              <a:t>Blanca Pacheco, First Year Dem. </a:t>
            </a:r>
          </a:p>
          <a:p>
            <a:pPr lvl="1">
              <a:buFont typeface="Arial" panose="020B0604020202020204" pitchFamily="34" charset="0"/>
              <a:buChar char="•"/>
            </a:pPr>
            <a:r>
              <a:rPr lang="it-IT" dirty="0"/>
              <a:t>No other Co-Signers</a:t>
            </a:r>
            <a:endParaRPr lang="en-US" dirty="0"/>
          </a:p>
          <a:p>
            <a:pPr lvl="1">
              <a:buFont typeface="Arial" panose="020B0604020202020204" pitchFamily="34" charset="0"/>
              <a:buChar char="•"/>
            </a:pPr>
            <a:r>
              <a:rPr lang="en-US" dirty="0"/>
              <a:t>Introduced 3/2023 – Committee Hearing 4/18/2023</a:t>
            </a:r>
          </a:p>
          <a:p>
            <a:pPr lvl="1">
              <a:buFont typeface="Arial" panose="020B0604020202020204" pitchFamily="34" charset="0"/>
              <a:buChar char="•"/>
            </a:pPr>
            <a:r>
              <a:rPr lang="en-US" dirty="0"/>
              <a:t>Prohibit IHE from barring students registration/re-enrollment because they owe institutional debt</a:t>
            </a:r>
          </a:p>
          <a:p>
            <a:pPr lvl="1">
              <a:buFont typeface="Arial" panose="020B0604020202020204" pitchFamily="34" charset="0"/>
              <a:buChar char="•"/>
            </a:pPr>
            <a:r>
              <a:rPr lang="en-US" dirty="0"/>
              <a:t>Prohibit IHE from withholding degree or certificate because they owe institutional debt</a:t>
            </a:r>
          </a:p>
          <a:p>
            <a:pPr lvl="1">
              <a:buFont typeface="Arial" panose="020B0604020202020204" pitchFamily="34" charset="0"/>
              <a:buChar char="•"/>
            </a:pPr>
            <a:r>
              <a:rPr lang="en-US" dirty="0"/>
              <a:t>Prohibit the placement of institutional debts with for-profit third-party debt collectors</a:t>
            </a:r>
          </a:p>
          <a:p>
            <a:pPr lvl="1">
              <a:buFont typeface="Arial" panose="020B0604020202020204" pitchFamily="34" charset="0"/>
              <a:buChar char="•"/>
            </a:pPr>
            <a:r>
              <a:rPr lang="en-US" dirty="0"/>
              <a:t>Prohibits the state tax offset as a means to recoup monies owed to IHE</a:t>
            </a:r>
          </a:p>
          <a:p>
            <a:pPr lvl="1">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046F8753-3A49-4C9F-A99A-2E1D2637B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943600"/>
            <a:ext cx="1428353" cy="721615"/>
          </a:xfrm>
          <a:prstGeom prst="rect">
            <a:avLst/>
          </a:prstGeom>
        </p:spPr>
      </p:pic>
    </p:spTree>
    <p:extLst>
      <p:ext uri="{BB962C8B-B14F-4D97-AF65-F5344CB8AC3E}">
        <p14:creationId xmlns:p14="http://schemas.microsoft.com/office/powerpoint/2010/main" val="3906195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95700"/>
            <a:ext cx="4760785" cy="990600"/>
          </a:xfrm>
        </p:spPr>
        <p:txBody>
          <a:bodyPr>
            <a:normAutofit/>
          </a:bodyPr>
          <a:lstStyle/>
          <a:p>
            <a:pPr algn="ctr"/>
            <a:r>
              <a:rPr lang="en-US" sz="2800" b="1" spc="-11" dirty="0">
                <a:solidFill>
                  <a:srgbClr val="0000FF"/>
                </a:solidFill>
                <a:uFill>
                  <a:solidFill>
                    <a:srgbClr val="420000"/>
                  </a:solidFill>
                </a:uFill>
                <a:latin typeface="Arial" panose="020B0604020202020204" pitchFamily="34" charset="0"/>
                <a:cs typeface="Arial" panose="020B0604020202020204" pitchFamily="34" charset="0"/>
              </a:rPr>
              <a:t>CA AB 1160 Amended</a:t>
            </a:r>
          </a:p>
        </p:txBody>
      </p:sp>
      <p:sp>
        <p:nvSpPr>
          <p:cNvPr id="6" name="Content Placeholder 2">
            <a:extLst>
              <a:ext uri="{FF2B5EF4-FFF2-40B4-BE49-F238E27FC236}">
                <a16:creationId xmlns:a16="http://schemas.microsoft.com/office/drawing/2014/main" id="{BB41A8BF-B2E9-415E-ABFB-88DD5ECE9352}"/>
              </a:ext>
            </a:extLst>
          </p:cNvPr>
          <p:cNvSpPr>
            <a:spLocks noGrp="1"/>
          </p:cNvSpPr>
          <p:nvPr>
            <p:ph idx="1"/>
          </p:nvPr>
        </p:nvSpPr>
        <p:spPr>
          <a:xfrm>
            <a:off x="533400" y="787695"/>
            <a:ext cx="7416800" cy="4317705"/>
          </a:xfrm>
        </p:spPr>
        <p:txBody>
          <a:bodyPr spcFirstLastPara="1" vert="horz" wrap="square" lIns="51435" tIns="25718" rIns="51435" bIns="25718" numCol="1" rtlCol="0" anchor="t" anchorCtr="0" compatLnSpc="1">
            <a:prstTxWarp prst="textNoShape">
              <a:avLst/>
            </a:prstTxWarp>
            <a:noAutofit/>
          </a:bodyPr>
          <a:lstStyle/>
          <a:p>
            <a:pPr marL="403741" algn="just">
              <a:buClr>
                <a:schemeClr val="accent2"/>
              </a:buClr>
              <a:buFont typeface="Wingdings" panose="05000000000000000000" pitchFamily="2" charset="2"/>
              <a:buChar char="Ø"/>
            </a:pPr>
            <a:r>
              <a:rPr lang="en-US" sz="1800" dirty="0"/>
              <a:t>The Protecting Students from Creditor Colleges Act would expand the current transcript withholding prohibition on students who owe a debt, including diplomas and certificates.  The bill would also restrict registration holds.  The measure, as introduced, prohibited institutions from contracting with a third-party debt collection agency or selling debt to a collection agency to recover existing and future debt and restrict participation in the IIC.</a:t>
            </a:r>
          </a:p>
          <a:p>
            <a:pPr marL="403741" algn="just">
              <a:buClr>
                <a:schemeClr val="accent2"/>
              </a:buClr>
              <a:buFont typeface="Wingdings" panose="05000000000000000000" pitchFamily="2" charset="2"/>
              <a:buChar char="Ø"/>
            </a:pPr>
            <a:r>
              <a:rPr lang="en-US" sz="1800" dirty="0"/>
              <a:t>Passed the House</a:t>
            </a:r>
          </a:p>
          <a:p>
            <a:pPr marL="403741" algn="just">
              <a:buClr>
                <a:schemeClr val="accent2"/>
              </a:buClr>
              <a:buFont typeface="Wingdings" panose="05000000000000000000" pitchFamily="2" charset="2"/>
              <a:buChar char="Ø"/>
            </a:pPr>
            <a:r>
              <a:rPr lang="en-US" sz="1800" dirty="0"/>
              <a:t>Stalled in the Senate</a:t>
            </a:r>
          </a:p>
          <a:p>
            <a:pPr marL="403741" algn="just">
              <a:buClr>
                <a:schemeClr val="accent2"/>
              </a:buClr>
              <a:buFont typeface="Wingdings" panose="05000000000000000000" pitchFamily="2" charset="2"/>
              <a:buChar char="Ø"/>
            </a:pPr>
            <a:r>
              <a:rPr lang="en-US" altLang="en-US" sz="1800" dirty="0"/>
              <a:t>Current legislation, as written so far, </a:t>
            </a:r>
          </a:p>
          <a:p>
            <a:pPr marL="778645" lvl="1" indent="-251460" algn="just">
              <a:buClr>
                <a:schemeClr val="accent2"/>
              </a:buClr>
              <a:buFont typeface="Wingdings" panose="05000000000000000000" pitchFamily="2" charset="2"/>
              <a:buChar char="§"/>
            </a:pPr>
            <a:r>
              <a:rPr lang="en-US" altLang="en-US" sz="1800" dirty="0"/>
              <a:t>Removed the prohibition of placing with a third-party collection agency </a:t>
            </a:r>
          </a:p>
          <a:p>
            <a:pPr marL="778645" lvl="1" indent="-251460" algn="just">
              <a:buClr>
                <a:schemeClr val="accent2"/>
              </a:buClr>
              <a:buFont typeface="Wingdings" panose="05000000000000000000" pitchFamily="2" charset="2"/>
              <a:buChar char="§"/>
            </a:pPr>
            <a:r>
              <a:rPr lang="en-US" altLang="en-US" sz="1800" dirty="0"/>
              <a:t>Instilled a 180-day</a:t>
            </a:r>
            <a:r>
              <a:rPr lang="en-US" sz="1800" dirty="0"/>
              <a:t> waiting period from the date the institution first requested payment for a debt</a:t>
            </a:r>
            <a:r>
              <a:rPr lang="en-US" altLang="en-US" sz="1800" dirty="0"/>
              <a:t> placed. </a:t>
            </a:r>
          </a:p>
          <a:p>
            <a:pPr marL="778645" lvl="1" indent="-251460" algn="just">
              <a:buClr>
                <a:schemeClr val="accent2"/>
              </a:buClr>
              <a:buFont typeface="Wingdings" panose="05000000000000000000" pitchFamily="2" charset="2"/>
              <a:buChar char="§"/>
            </a:pPr>
            <a:r>
              <a:rPr lang="en-US" altLang="en-US" sz="1800" dirty="0"/>
              <a:t>Schools are required to send a “Good Bye Letter” before placement. </a:t>
            </a:r>
          </a:p>
          <a:p>
            <a:pPr marL="778645" lvl="1" indent="-251460" algn="just">
              <a:buClr>
                <a:schemeClr val="accent2"/>
              </a:buClr>
              <a:buFont typeface="Wingdings" panose="05000000000000000000" pitchFamily="2" charset="2"/>
              <a:buChar char="§"/>
            </a:pPr>
            <a:r>
              <a:rPr lang="en-US" altLang="en-US" sz="1800" dirty="0"/>
              <a:t>Updated Registration Hold provision to a one-time</a:t>
            </a:r>
          </a:p>
          <a:p>
            <a:pPr marL="527185" lvl="1" indent="0" algn="just">
              <a:buClr>
                <a:schemeClr val="accent2"/>
              </a:buClr>
              <a:buNone/>
            </a:pPr>
            <a:r>
              <a:rPr lang="en-US" altLang="en-US" sz="1800" dirty="0"/>
              <a:t> exemption</a:t>
            </a:r>
          </a:p>
          <a:p>
            <a:pPr marL="403741">
              <a:buClr>
                <a:schemeClr val="accent2"/>
              </a:buClr>
              <a:buFont typeface="Wingdings" panose="05000000000000000000" pitchFamily="2" charset="2"/>
              <a:buChar char="Ø"/>
            </a:pPr>
            <a:endParaRPr lang="en-US" altLang="en-US" sz="1575" dirty="0"/>
          </a:p>
        </p:txBody>
      </p:sp>
      <p:pic>
        <p:nvPicPr>
          <p:cNvPr id="7" name="Picture 6">
            <a:extLst>
              <a:ext uri="{FF2B5EF4-FFF2-40B4-BE49-F238E27FC236}">
                <a16:creationId xmlns:a16="http://schemas.microsoft.com/office/drawing/2014/main" id="{695DB168-70FF-4A16-8C51-7CD12235C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50" y="5798528"/>
            <a:ext cx="1943100" cy="543553"/>
          </a:xfrm>
          <a:prstGeom prst="rect">
            <a:avLst/>
          </a:prstGeom>
        </p:spPr>
      </p:pic>
    </p:spTree>
    <p:extLst>
      <p:ext uri="{BB962C8B-B14F-4D97-AF65-F5344CB8AC3E}">
        <p14:creationId xmlns:p14="http://schemas.microsoft.com/office/powerpoint/2010/main" val="33858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55" y="182479"/>
            <a:ext cx="7772400" cy="1143000"/>
          </a:xfrm>
        </p:spPr>
        <p:txBody>
          <a:bodyPr/>
          <a:lstStyle/>
          <a:p>
            <a:r>
              <a:rPr lang="en-US" b="1" dirty="0">
                <a:solidFill>
                  <a:srgbClr val="0000FF"/>
                </a:solidFill>
                <a:latin typeface="Times New Roman" panose="02020603050405020304" pitchFamily="18" charset="0"/>
                <a:cs typeface="Times New Roman" panose="02020603050405020304" pitchFamily="18" charset="0"/>
              </a:rPr>
              <a:t>118th Congress</a:t>
            </a:r>
          </a:p>
        </p:txBody>
      </p:sp>
      <p:sp>
        <p:nvSpPr>
          <p:cNvPr id="3" name="Content Placeholder 2"/>
          <p:cNvSpPr>
            <a:spLocks noGrp="1"/>
          </p:cNvSpPr>
          <p:nvPr>
            <p:ph sz="quarter" idx="1"/>
          </p:nvPr>
        </p:nvSpPr>
        <p:spPr>
          <a:xfrm>
            <a:off x="603250" y="1447800"/>
            <a:ext cx="8083550" cy="4572000"/>
          </a:xfrm>
        </p:spPr>
        <p:txBody>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the Beginning… </a:t>
            </a:r>
          </a:p>
          <a:p>
            <a:pPr lvl="1"/>
            <a:r>
              <a:rPr lang="en-US" dirty="0">
                <a:latin typeface="Times New Roman" panose="02020603050405020304" pitchFamily="18" charset="0"/>
                <a:cs typeface="Times New Roman" panose="02020603050405020304" pitchFamily="18" charset="0"/>
              </a:rPr>
              <a:t>House:  221 Republicans – 214 Democrats</a:t>
            </a:r>
          </a:p>
          <a:p>
            <a:pPr lvl="2">
              <a:buFont typeface="Calibri" panose="020F0502020204030204" pitchFamily="34" charset="0"/>
              <a:buChar char="₋"/>
            </a:pPr>
            <a:r>
              <a:rPr lang="en-US" sz="2400" dirty="0">
                <a:latin typeface="Times New Roman" panose="02020603050405020304" pitchFamily="18" charset="0"/>
                <a:cs typeface="Times New Roman" panose="02020603050405020304" pitchFamily="18" charset="0"/>
              </a:rPr>
              <a:t>Speaker Kevin McCarthy (15 ballots)</a:t>
            </a:r>
          </a:p>
          <a:p>
            <a:pPr lvl="1"/>
            <a:r>
              <a:rPr lang="en-US" dirty="0">
                <a:latin typeface="Times New Roman" panose="02020603050405020304" pitchFamily="18" charset="0"/>
                <a:cs typeface="Times New Roman" panose="02020603050405020304" pitchFamily="18" charset="0"/>
              </a:rPr>
              <a:t>Senate: 49 Democrats – 49 Republicans – 2 Independents</a:t>
            </a:r>
          </a:p>
          <a:p>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How it’s Going… </a:t>
            </a:r>
          </a:p>
          <a:p>
            <a:pPr lvl="1"/>
            <a:r>
              <a:rPr lang="en-US" dirty="0">
                <a:latin typeface="Times New Roman" panose="02020603050405020304" pitchFamily="18" charset="0"/>
                <a:cs typeface="Times New Roman" panose="02020603050405020304" pitchFamily="18" charset="0"/>
              </a:rPr>
              <a:t>House:  219 Republicans – 213 Democrats (3 vacancies)</a:t>
            </a:r>
          </a:p>
          <a:p>
            <a:pPr lvl="2">
              <a:buFont typeface="Calibri" panose="020F0502020204030204" pitchFamily="34" charset="0"/>
              <a:buChar char="₋"/>
            </a:pPr>
            <a:r>
              <a:rPr lang="en-US" sz="2400" dirty="0">
                <a:latin typeface="Times New Roman" panose="02020603050405020304" pitchFamily="18" charset="0"/>
                <a:cs typeface="Times New Roman" panose="02020603050405020304" pitchFamily="18" charset="0"/>
              </a:rPr>
              <a:t>Speaker Mike Johnson  (3</a:t>
            </a:r>
            <a:r>
              <a:rPr lang="en-US" sz="2400" baseline="30000" dirty="0">
                <a:latin typeface="Times New Roman" panose="02020603050405020304" pitchFamily="18" charset="0"/>
                <a:cs typeface="Times New Roman" panose="02020603050405020304" pitchFamily="18" charset="0"/>
              </a:rPr>
              <a:t>rd</a:t>
            </a:r>
            <a:r>
              <a:rPr lang="en-US" sz="2400" dirty="0">
                <a:latin typeface="Times New Roman" panose="02020603050405020304" pitchFamily="18" charset="0"/>
                <a:cs typeface="Times New Roman" panose="02020603050405020304" pitchFamily="18" charset="0"/>
              </a:rPr>
              <a:t> speaker)</a:t>
            </a:r>
          </a:p>
          <a:p>
            <a:pPr lvl="1"/>
            <a:r>
              <a:rPr lang="en-US" dirty="0">
                <a:latin typeface="Times New Roman" panose="02020603050405020304" pitchFamily="18" charset="0"/>
                <a:cs typeface="Times New Roman" panose="02020603050405020304" pitchFamily="18" charset="0"/>
              </a:rPr>
              <a:t>Senate: 48 Democrats – 49 Republicans – 3 Independents</a:t>
            </a:r>
          </a:p>
          <a:p>
            <a:pPr lvl="2"/>
            <a:endParaRPr lang="en-US" dirty="0"/>
          </a:p>
        </p:txBody>
      </p:sp>
      <p:pic>
        <p:nvPicPr>
          <p:cNvPr id="4" name="Picture 3">
            <a:extLst>
              <a:ext uri="{FF2B5EF4-FFF2-40B4-BE49-F238E27FC236}">
                <a16:creationId xmlns:a16="http://schemas.microsoft.com/office/drawing/2014/main" id="{36FDA214-90A1-407E-A410-33CD4E317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2118445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304800"/>
            <a:ext cx="8769350" cy="1143000"/>
          </a:xfrm>
        </p:spPr>
        <p:txBody>
          <a:bodyPr/>
          <a:lstStyle/>
          <a:p>
            <a:r>
              <a:rPr lang="en-US"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SIGN THE OPPOSITION LETTER</a:t>
            </a:r>
          </a:p>
        </p:txBody>
      </p:sp>
      <p:sp>
        <p:nvSpPr>
          <p:cNvPr id="3" name="Content Placeholder 2"/>
          <p:cNvSpPr>
            <a:spLocks noGrp="1"/>
          </p:cNvSpPr>
          <p:nvPr>
            <p:ph sz="quarter" idx="1"/>
          </p:nvPr>
        </p:nvSpPr>
        <p:spPr>
          <a:xfrm>
            <a:off x="533400" y="533400"/>
            <a:ext cx="8083550" cy="4572000"/>
          </a:xfrm>
        </p:spPr>
        <p:txBody>
          <a:bodyPr/>
          <a:lstStyle/>
          <a:p>
            <a:pPr marL="319088" lvl="1" indent="0">
              <a:spcBef>
                <a:spcPts val="0"/>
              </a:spcBef>
              <a:buNone/>
            </a:pPr>
            <a:endParaRPr lang="en-US" sz="2800"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spcBef>
                <a:spcPts val="0"/>
              </a:spcBef>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0" indent="0">
              <a:spcBef>
                <a:spcPts val="0"/>
              </a:spcBef>
              <a:buNone/>
            </a:pPr>
            <a:endParaRPr lang="en-US" dirty="0">
              <a:latin typeface="Times New Roman" panose="02020603050405020304" pitchFamily="18" charset="0"/>
              <a:cs typeface="Times New Roman" panose="02020603050405020304" pitchFamily="18" charset="0"/>
            </a:endParaRPr>
          </a:p>
          <a:p>
            <a:pPr>
              <a:spcBef>
                <a:spcPts val="0"/>
              </a:spcBef>
            </a:pPr>
            <a:endParaRPr lang="en-US" dirty="0"/>
          </a:p>
        </p:txBody>
      </p:sp>
      <p:pic>
        <p:nvPicPr>
          <p:cNvPr id="4" name="Picture 3">
            <a:extLst>
              <a:ext uri="{FF2B5EF4-FFF2-40B4-BE49-F238E27FC236}">
                <a16:creationId xmlns:a16="http://schemas.microsoft.com/office/drawing/2014/main" id="{F5DA57A1-595D-4134-BE33-4F4CA55B8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pic>
        <p:nvPicPr>
          <p:cNvPr id="6" name="Picture 5">
            <a:extLst>
              <a:ext uri="{FF2B5EF4-FFF2-40B4-BE49-F238E27FC236}">
                <a16:creationId xmlns:a16="http://schemas.microsoft.com/office/drawing/2014/main" id="{48F7CF24-FCBC-4F92-AF5C-79D1565843D0}"/>
              </a:ext>
            </a:extLst>
          </p:cNvPr>
          <p:cNvPicPr>
            <a:picLocks noChangeAspect="1"/>
          </p:cNvPicPr>
          <p:nvPr/>
        </p:nvPicPr>
        <p:blipFill>
          <a:blip r:embed="rId4"/>
          <a:stretch>
            <a:fillRect/>
          </a:stretch>
        </p:blipFill>
        <p:spPr>
          <a:xfrm>
            <a:off x="2619375" y="1452562"/>
            <a:ext cx="3905250" cy="3952875"/>
          </a:xfrm>
          <a:prstGeom prst="rect">
            <a:avLst/>
          </a:prstGeom>
        </p:spPr>
      </p:pic>
    </p:spTree>
    <p:extLst>
      <p:ext uri="{BB962C8B-B14F-4D97-AF65-F5344CB8AC3E}">
        <p14:creationId xmlns:p14="http://schemas.microsoft.com/office/powerpoint/2010/main" val="1761900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FEA0E-A815-4480-B454-3F656F04AD35}"/>
              </a:ext>
            </a:extLst>
          </p:cNvPr>
          <p:cNvSpPr>
            <a:spLocks noGrp="1"/>
          </p:cNvSpPr>
          <p:nvPr>
            <p:ph type="title"/>
          </p:nvPr>
        </p:nvSpPr>
        <p:spPr>
          <a:xfrm>
            <a:off x="457200" y="228600"/>
            <a:ext cx="3058885" cy="990600"/>
          </a:xfrm>
        </p:spPr>
        <p:txBody>
          <a:bodyPr>
            <a:normAutofit/>
          </a:bodyPr>
          <a:lstStyle/>
          <a:p>
            <a:pPr algn="ctr"/>
            <a:r>
              <a:rPr lang="en-US"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Minnesota</a:t>
            </a:r>
          </a:p>
        </p:txBody>
      </p:sp>
      <p:sp>
        <p:nvSpPr>
          <p:cNvPr id="5" name="Text Placeholder 2">
            <a:extLst>
              <a:ext uri="{FF2B5EF4-FFF2-40B4-BE49-F238E27FC236}">
                <a16:creationId xmlns:a16="http://schemas.microsoft.com/office/drawing/2014/main" id="{1D3C1B71-F673-482B-A1E8-92582BDE6C5C}"/>
              </a:ext>
            </a:extLst>
          </p:cNvPr>
          <p:cNvSpPr>
            <a:spLocks noGrp="1"/>
          </p:cNvSpPr>
          <p:nvPr>
            <p:ph idx="1"/>
          </p:nvPr>
        </p:nvSpPr>
        <p:spPr>
          <a:xfrm>
            <a:off x="457200" y="1471399"/>
            <a:ext cx="6676571" cy="3915202"/>
          </a:xfrm>
        </p:spPr>
        <p:txBody>
          <a:bodyPr>
            <a:normAutofit lnSpcReduction="10000"/>
          </a:bodyPr>
          <a:lstStyle/>
          <a:p>
            <a:pPr lvl="1">
              <a:buFont typeface="Wingdings" panose="05000000000000000000" pitchFamily="2" charset="2"/>
              <a:buChar char="Ø"/>
            </a:pPr>
            <a:r>
              <a:rPr lang="en-US" sz="2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SF 4065/HF4100</a:t>
            </a:r>
            <a:endPar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lvl="2">
              <a:buFont typeface="Wingdings" panose="05000000000000000000" pitchFamily="2" charset="2"/>
              <a:buChar char="§"/>
            </a:pPr>
            <a:r>
              <a:rPr lang="en-US" sz="2800" dirty="0"/>
              <a:t>A bill for an act relating to consumer protection, modifying various provisions governing debt collection, garnishment, and consumer finance; providing for debtor protections</a:t>
            </a:r>
          </a:p>
          <a:p>
            <a:pPr lvl="2">
              <a:buFont typeface="Wingdings" panose="05000000000000000000" pitchFamily="2" charset="2"/>
              <a:buChar char="§"/>
            </a:pPr>
            <a:r>
              <a:rPr lang="en-US" sz="2800" dirty="0"/>
              <a:t>Massive Bill- Not just healthcare</a:t>
            </a:r>
          </a:p>
          <a:p>
            <a:pPr lvl="2">
              <a:buFont typeface="Wingdings" panose="05000000000000000000" pitchFamily="2" charset="2"/>
              <a:buChar char="§"/>
            </a:pPr>
            <a:r>
              <a:rPr lang="en-US" sz="2800" dirty="0"/>
              <a:t>Effects garnishments, bank levies, etc.</a:t>
            </a:r>
          </a:p>
          <a:p>
            <a:pPr lvl="2">
              <a:buFont typeface="Wingdings" panose="05000000000000000000" pitchFamily="2" charset="2"/>
              <a:buChar char="§"/>
            </a:pPr>
            <a:r>
              <a:rPr lang="en-US" sz="2800" dirty="0"/>
              <a:t>SOL from 6 to 3 years</a:t>
            </a:r>
          </a:p>
          <a:p>
            <a:pPr lvl="2">
              <a:buFont typeface="Arial" panose="020B0604020202020204" pitchFamily="34" charset="0"/>
              <a:buChar char="•"/>
            </a:pPr>
            <a:endParaRPr lang="en-US" sz="1200" dirty="0">
              <a:latin typeface="Calibri" panose="020F0502020204030204" pitchFamily="34" charset="0"/>
              <a:cs typeface="Times New Roman" panose="02020603050405020304" pitchFamily="18" charset="0"/>
            </a:endParaRPr>
          </a:p>
          <a:p>
            <a:pPr lvl="2">
              <a:buFont typeface="Arial" panose="020B0604020202020204" pitchFamily="34" charset="0"/>
              <a:buChar char="•"/>
            </a:pPr>
            <a:endParaRPr lang="en-US" dirty="0"/>
          </a:p>
        </p:txBody>
      </p:sp>
      <p:pic>
        <p:nvPicPr>
          <p:cNvPr id="4" name="Picture 1" descr="ncm">
            <a:extLst>
              <a:ext uri="{FF2B5EF4-FFF2-40B4-BE49-F238E27FC236}">
                <a16:creationId xmlns:a16="http://schemas.microsoft.com/office/drawing/2014/main" id="{E6D2C523-2520-4B9A-91A2-9F3B7EF45C16}"/>
              </a:ext>
            </a:extLst>
          </p:cNvPr>
          <p:cNvPicPr>
            <a:picLocks noChangeAspect="1" noChangeArrowheads="1"/>
          </p:cNvPicPr>
          <p:nvPr/>
        </p:nvPicPr>
        <p:blipFill>
          <a:blip r:embed="rId4" cstate="print"/>
          <a:srcRect/>
          <a:stretch>
            <a:fillRect/>
          </a:stretch>
        </p:blipFill>
        <p:spPr bwMode="auto">
          <a:xfrm>
            <a:off x="8004629" y="5469731"/>
            <a:ext cx="857250" cy="433388"/>
          </a:xfrm>
          <a:prstGeom prst="rect">
            <a:avLst/>
          </a:prstGeom>
          <a:noFill/>
          <a:ln w="9525">
            <a:noFill/>
            <a:miter lim="800000"/>
            <a:headEnd/>
            <a:tailEnd/>
          </a:ln>
        </p:spPr>
      </p:pic>
    </p:spTree>
    <p:extLst>
      <p:ext uri="{BB962C8B-B14F-4D97-AF65-F5344CB8AC3E}">
        <p14:creationId xmlns:p14="http://schemas.microsoft.com/office/powerpoint/2010/main" val="3081655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1440" y="-39979"/>
            <a:ext cx="7475220" cy="484107"/>
          </a:xfrm>
          <a:prstGeom prst="rect">
            <a:avLst/>
          </a:prstGeom>
        </p:spPr>
        <p:txBody>
          <a:bodyPr spcFirstLastPara="1" vert="horz" wrap="square" lIns="0" tIns="9525" rIns="0" bIns="0" numCol="1" rtlCol="0" anchor="ctr" anchorCtr="0" compatLnSpc="1">
            <a:prstTxWarp prst="textNoShape">
              <a:avLst/>
            </a:prstTxWarp>
            <a:spAutoFit/>
            <a:scene3d>
              <a:camera prst="orthographicFront"/>
              <a:lightRig rig="soft" dir="t"/>
            </a:scene3d>
            <a:sp3d prstMaterial="softEdge">
              <a:bevelT w="25400" h="25400"/>
            </a:sp3d>
          </a:bodyPr>
          <a:lstStyle/>
          <a:p>
            <a:pPr marL="9525" algn="ctr">
              <a:spcBef>
                <a:spcPts val="75"/>
              </a:spcBef>
            </a:pPr>
            <a:r>
              <a:rPr lang="en-US" sz="3000"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State Laws To Watch (Current &amp; Future)</a:t>
            </a:r>
          </a:p>
        </p:txBody>
      </p:sp>
      <p:sp>
        <p:nvSpPr>
          <p:cNvPr id="7" name="Slide Number Placeholder 4"/>
          <p:cNvSpPr>
            <a:spLocks noGrp="1"/>
          </p:cNvSpPr>
          <p:nvPr>
            <p:ph type="sldNum" sz="quarter" idx="12"/>
          </p:nvPr>
        </p:nvSpPr>
        <p:spPr>
          <a:xfrm>
            <a:off x="7429500" y="5543550"/>
            <a:ext cx="274320" cy="273844"/>
          </a:xfrm>
        </p:spPr>
        <p:txBody>
          <a:bodyPr>
            <a:normAutofit lnSpcReduction="10000"/>
          </a:bodyPr>
          <a:lstStyle/>
          <a:p>
            <a:pPr>
              <a:defRPr/>
            </a:pPr>
            <a:fld id="{7266519A-92D4-4159-A451-DA5EFD1866BA}" type="slidenum">
              <a:rPr lang="en-US" smtClean="0"/>
              <a:pPr>
                <a:defRPr/>
              </a:pPr>
              <a:t>52</a:t>
            </a:fld>
            <a:endParaRPr lang="en-US" dirty="0"/>
          </a:p>
        </p:txBody>
      </p:sp>
      <p:sp>
        <p:nvSpPr>
          <p:cNvPr id="5" name="object 5"/>
          <p:cNvSpPr txBox="1"/>
          <p:nvPr/>
        </p:nvSpPr>
        <p:spPr>
          <a:xfrm>
            <a:off x="381000" y="626437"/>
            <a:ext cx="7710408" cy="6072816"/>
          </a:xfrm>
          <a:prstGeom prst="rect">
            <a:avLst/>
          </a:prstGeom>
        </p:spPr>
        <p:txBody>
          <a:bodyPr vert="horz" wrap="square" lIns="0" tIns="9525" rIns="0" bIns="0" rtlCol="0">
            <a:spAutoFit/>
          </a:bodyPr>
          <a:lstStyle/>
          <a:p>
            <a:pPr marL="342900" indent="-342900">
              <a:buClr>
                <a:srgbClr val="FF9900"/>
              </a:buClr>
              <a:buFont typeface="Wingdings" panose="05000000000000000000" pitchFamily="2" charset="2"/>
              <a:buChar char="Ø"/>
            </a:pPr>
            <a:r>
              <a:rPr lang="en-US" altLang="en-US" sz="1400" dirty="0">
                <a:solidFill>
                  <a:schemeClr val="tx1">
                    <a:lumMod val="75000"/>
                    <a:lumOff val="25000"/>
                  </a:schemeClr>
                </a:solidFill>
                <a:latin typeface="Times New Roman" panose="02020603050405020304" pitchFamily="18" charset="0"/>
                <a:cs typeface="Times New Roman" panose="02020603050405020304" pitchFamily="18" charset="0"/>
              </a:rPr>
              <a:t>Additional documentation, disclosure, and other collection requirements:</a:t>
            </a:r>
          </a:p>
          <a:p>
            <a:pPr marL="628650" lvl="1" indent="-285750">
              <a:buClr>
                <a:srgbClr val="FF9900"/>
              </a:buClr>
              <a:buFont typeface="Arial" panose="020B0604020202020204" pitchFamily="34" charset="0"/>
              <a:buChar char="•"/>
            </a:pP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D.C. (</a:t>
            </a:r>
            <a:r>
              <a:rPr lang="en-US" sz="140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B24-357</a:t>
            </a: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 – Law Passed and Effective August 2022</a:t>
            </a:r>
          </a:p>
          <a:p>
            <a:pPr marL="971550" lvl="2" indent="-285750">
              <a:buClr>
                <a:srgbClr val="FF9900"/>
              </a:buClr>
              <a:buFont typeface="Arial" panose="020B0604020202020204" pitchFamily="34" charset="0"/>
              <a:buChar char="•"/>
            </a:pP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limits on calls, electronic communications, etc.</a:t>
            </a:r>
          </a:p>
          <a:p>
            <a:pPr marL="685800" lvl="2">
              <a:buClr>
                <a:srgbClr val="FF9900"/>
              </a:buClr>
            </a:pP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628650" lvl="1" indent="-285750">
              <a:buClr>
                <a:srgbClr val="FF9900"/>
              </a:buClr>
              <a:buFont typeface="Arial" panose="020B0604020202020204" pitchFamily="34" charset="0"/>
              <a:buChar char="•"/>
            </a:pP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New York (A5286) - Private Education Debt Registry Bill- Vetoed Law By the Governor</a:t>
            </a:r>
          </a:p>
          <a:p>
            <a:pPr marL="971550" lvl="2" indent="-285750">
              <a:buClr>
                <a:srgbClr val="FF9900"/>
              </a:buClr>
              <a:buFont typeface="Calibri" panose="020F0502020204030204" pitchFamily="34" charset="0"/>
              <a:buChar char="₋"/>
            </a:pP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 Required  1st party to register with the state and intensive reporting requirements</a:t>
            </a:r>
          </a:p>
          <a:p>
            <a:pPr marL="685800" lvl="2">
              <a:buClr>
                <a:srgbClr val="FF9900"/>
              </a:buClr>
            </a:pP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628650" lvl="1" indent="-285750">
              <a:buClr>
                <a:srgbClr val="FF9900"/>
              </a:buClr>
              <a:buFont typeface="Arial" panose="020B0604020202020204" pitchFamily="34" charset="0"/>
              <a:buChar char="•"/>
            </a:pP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New Jersey </a:t>
            </a:r>
            <a:r>
              <a:rPr lang="en-US" sz="1400" dirty="0">
                <a:solidFill>
                  <a:schemeClr val="tx1">
                    <a:lumMod val="75000"/>
                    <a:lumOff val="2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1400"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A2121</a:t>
            </a:r>
            <a:r>
              <a:rPr lang="en-US" sz="1400" dirty="0">
                <a:solidFill>
                  <a:schemeClr val="tx1">
                    <a:lumMod val="75000"/>
                    <a:lumOff val="2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 Introduced January 2024 &amp; Referred to Assembly Higher Education Committee</a:t>
            </a:r>
          </a:p>
          <a:p>
            <a:pPr marL="1085850" lvl="2" indent="-285750">
              <a:buClr>
                <a:srgbClr val="FF9900"/>
              </a:buClr>
              <a:buFont typeface="Calibri" panose="020F0502020204030204" pitchFamily="34" charset="0"/>
              <a:buChar char="₋"/>
            </a:pP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This bill requires registration of private education lenders and establishes protections for private education borrowers</a:t>
            </a:r>
          </a:p>
          <a:p>
            <a:pPr marL="1085850" lvl="2" indent="-285750">
              <a:buClr>
                <a:srgbClr val="FF9900"/>
              </a:buClr>
              <a:buFont typeface="Calibri" panose="020F0502020204030204" pitchFamily="34" charset="0"/>
              <a:buChar char="₋"/>
            </a:pP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628650" lvl="1" indent="-285750">
              <a:buClr>
                <a:srgbClr val="FF9900"/>
              </a:buClr>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CO– </a:t>
            </a:r>
            <a:r>
              <a:rPr lang="en-US" sz="1400" dirty="0">
                <a:latin typeface="Times New Roman" panose="02020603050405020304" pitchFamily="18" charset="0"/>
                <a:cs typeface="Times New Roman" panose="02020603050405020304" pitchFamily="18" charset="0"/>
                <a:hlinkClick r:id="rId5"/>
              </a:rPr>
              <a:t>HB 24-1380</a:t>
            </a:r>
            <a:endParaRPr lang="en-US" sz="1400" dirty="0">
              <a:latin typeface="Times New Roman" panose="02020603050405020304" pitchFamily="18" charset="0"/>
              <a:cs typeface="Times New Roman" panose="02020603050405020304" pitchFamily="18" charset="0"/>
            </a:endParaRPr>
          </a:p>
          <a:p>
            <a:pPr marL="1085850" marR="0" lvl="2" indent="-285750" algn="l" defTabSz="914400" rtl="0" eaLnBrk="0" fontAlgn="base" latinLnBrk="0" hangingPunct="0">
              <a:lnSpc>
                <a:spcPct val="100000"/>
              </a:lnSpc>
              <a:spcBef>
                <a:spcPct val="0"/>
              </a:spcBef>
              <a:spcAft>
                <a:spcPct val="0"/>
              </a:spcAft>
              <a:buClr>
                <a:srgbClr val="FF9900"/>
              </a:buClr>
              <a:buSzTx/>
              <a:buFont typeface="Calibri" panose="020F0502020204030204" pitchFamily="34" charset="0"/>
              <a:buChar char="₋"/>
              <a:tabLst/>
              <a:defRPr/>
            </a:pPr>
            <a:r>
              <a:rPr lang="en-US" sz="1400" dirty="0">
                <a:solidFill>
                  <a:srgbClr val="282924"/>
                </a:solidFill>
                <a:latin typeface="Times New Roman" panose="02020603050405020304" pitchFamily="18" charset="0"/>
                <a:cs typeface="Times New Roman" panose="02020603050405020304" pitchFamily="18" charset="0"/>
              </a:rPr>
              <a:t>Regulation of Debt-Related Ser</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Changing SOL from 6 to 5 years, originally proposed at 3-year</a:t>
            </a:r>
          </a:p>
          <a:p>
            <a:pPr marL="971550" lvl="2" indent="-285750">
              <a:buClr>
                <a:srgbClr val="FF9900"/>
              </a:buClr>
              <a:buFont typeface="Calibri" panose="020F0502020204030204" pitchFamily="34" charset="0"/>
              <a:buChar char="₋"/>
            </a:pPr>
            <a:r>
              <a:rPr lang="en-US" sz="1400" dirty="0">
                <a:solidFill>
                  <a:srgbClr val="282924"/>
                </a:solidFill>
                <a:latin typeface="Times New Roman" panose="02020603050405020304" pitchFamily="18" charset="0"/>
                <a:cs typeface="Times New Roman" panose="02020603050405020304" pitchFamily="18" charset="0"/>
              </a:rPr>
              <a:t>vices</a:t>
            </a:r>
          </a:p>
          <a:p>
            <a:pPr marL="971550" lvl="2" indent="-285750">
              <a:buClr>
                <a:srgbClr val="FF9900"/>
              </a:buClr>
              <a:buFont typeface="Calibri" panose="020F0502020204030204" pitchFamily="34" charset="0"/>
              <a:buChar char="₋"/>
            </a:pP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Require Collection Agency to buy debt to litigate</a:t>
            </a:r>
          </a:p>
          <a:p>
            <a:pPr marL="685800" lvl="2">
              <a:buClr>
                <a:srgbClr val="FF9900"/>
              </a:buClr>
            </a:pPr>
            <a:endParaRPr lang="en-US" sz="1400" dirty="0">
              <a:solidFill>
                <a:schemeClr val="tx1">
                  <a:lumMod val="75000"/>
                  <a:lumOff val="25000"/>
                </a:schemeClr>
              </a:solidFill>
              <a:latin typeface="Times New Roman" panose="02020603050405020304" pitchFamily="18" charset="0"/>
              <a:cs typeface="Times New Roman" panose="02020603050405020304" pitchFamily="18" charset="0"/>
            </a:endParaRPr>
          </a:p>
          <a:p>
            <a:pPr marL="628650" lvl="1" indent="-285750">
              <a:buClr>
                <a:srgbClr val="FF9900"/>
              </a:buClr>
              <a:buFont typeface="Arial" panose="020B0604020202020204" pitchFamily="34" charset="0"/>
              <a:buChar char="•"/>
            </a:pP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MA (</a:t>
            </a:r>
            <a:r>
              <a:rPr lang="en-US" sz="1400"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S2638</a:t>
            </a:r>
            <a:r>
              <a:rPr lang="en-US" sz="1400" dirty="0">
                <a:latin typeface="Times New Roman" panose="02020603050405020304" pitchFamily="18" charset="0"/>
                <a:cs typeface="Times New Roman" panose="02020603050405020304" pitchFamily="18" charset="0"/>
              </a:rPr>
              <a:t>)-Rewrote S629</a:t>
            </a:r>
          </a:p>
          <a:p>
            <a:pPr marL="1085850" lvl="2" indent="-285750">
              <a:buClr>
                <a:srgbClr val="FF9900"/>
              </a:buClr>
              <a:buFont typeface="Calibri" panose="020F0502020204030204" pitchFamily="34" charset="0"/>
              <a:buChar char="₋"/>
            </a:pPr>
            <a:r>
              <a:rPr lang="en-US" sz="1400" dirty="0">
                <a:latin typeface="Times New Roman" panose="02020603050405020304" pitchFamily="18" charset="0"/>
                <a:cs typeface="Times New Roman" panose="02020603050405020304" pitchFamily="18" charset="0"/>
              </a:rPr>
              <a:t>Changing SOL from 6 to 5 years, originally proposed at 3-year</a:t>
            </a:r>
          </a:p>
          <a:p>
            <a:pPr marL="1085850" lvl="2" indent="-285750">
              <a:buClr>
                <a:srgbClr val="FF9900"/>
              </a:buClr>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628650" lvl="1" indent="-285750">
              <a:buClr>
                <a:srgbClr val="FF9900"/>
              </a:buClr>
              <a:buFont typeface="Arial" panose="020B0604020202020204" pitchFamily="34" charset="0"/>
              <a:buChar char="•"/>
            </a:pPr>
            <a:r>
              <a:rPr lang="en-US" sz="1400" dirty="0">
                <a:solidFill>
                  <a:schemeClr val="tx1">
                    <a:lumMod val="75000"/>
                    <a:lumOff val="2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 MN </a:t>
            </a:r>
            <a:r>
              <a:rPr lang="en-US"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(SF 4065/HF4100- Amended)</a:t>
            </a:r>
            <a:endParaRPr lang="en-US" sz="1400"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endParaRPr>
          </a:p>
          <a:p>
            <a:pPr marL="1200150" lvl="2" indent="-285750">
              <a:buClr>
                <a:srgbClr val="FF9900"/>
              </a:buClr>
              <a:buFont typeface="Calibri" panose="020F0502020204030204" pitchFamily="34" charset="0"/>
              <a:buChar char="₋"/>
            </a:pPr>
            <a:r>
              <a:rPr lang="en-US" sz="1400" dirty="0">
                <a:solidFill>
                  <a:prstClr val="black"/>
                </a:solidFill>
                <a:latin typeface="Times New Roman" panose="02020603050405020304" pitchFamily="18" charset="0"/>
                <a:cs typeface="Times New Roman" panose="02020603050405020304" pitchFamily="18" charset="0"/>
              </a:rPr>
              <a:t>Removed prohibition of judgment renewal</a:t>
            </a:r>
          </a:p>
          <a:p>
            <a:pPr marL="1200150" lvl="2" indent="-285750">
              <a:buClr>
                <a:srgbClr val="FF9900"/>
              </a:buClr>
              <a:buFont typeface="Calibri" panose="020F0502020204030204" pitchFamily="34" charset="0"/>
              <a:buChar char="₋"/>
            </a:pPr>
            <a:r>
              <a:rPr lang="en-US" sz="1400" dirty="0">
                <a:solidFill>
                  <a:prstClr val="black"/>
                </a:solidFill>
                <a:latin typeface="Times New Roman" panose="02020603050405020304" pitchFamily="18" charset="0"/>
                <a:cs typeface="Times New Roman" panose="02020603050405020304" pitchFamily="18" charset="0"/>
              </a:rPr>
              <a:t>Removed 1st party collection</a:t>
            </a:r>
          </a:p>
          <a:p>
            <a:pPr marL="1200150" lvl="2" indent="-285750">
              <a:buClr>
                <a:srgbClr val="FF9900"/>
              </a:buClr>
              <a:buFont typeface="Calibri" panose="020F0502020204030204" pitchFamily="34" charset="0"/>
              <a:buChar char="₋"/>
            </a:pPr>
            <a:r>
              <a:rPr lang="en-US" sz="1400" dirty="0">
                <a:solidFill>
                  <a:prstClr val="black"/>
                </a:solidFill>
                <a:latin typeface="Times New Roman" panose="02020603050405020304" pitchFamily="18" charset="0"/>
                <a:cs typeface="Times New Roman" panose="02020603050405020304" pitchFamily="18" charset="0"/>
              </a:rPr>
              <a:t>Removed 3 year SOL</a:t>
            </a:r>
          </a:p>
          <a:p>
            <a:pPr marL="1085850" lvl="2" indent="-285750">
              <a:buClr>
                <a:srgbClr val="FF9900"/>
              </a:buClr>
              <a:buFont typeface="Calibri" panose="020F0502020204030204" pitchFamily="34" charset="0"/>
              <a:buChar char="₋"/>
            </a:pPr>
            <a:endParaRPr lang="en-US" sz="1600" dirty="0">
              <a:latin typeface="Times New Roman" panose="02020603050405020304" pitchFamily="18" charset="0"/>
              <a:cs typeface="Times New Roman" panose="02020603050405020304" pitchFamily="18" charset="0"/>
            </a:endParaRPr>
          </a:p>
          <a:p>
            <a:pPr marL="1085850" lvl="2" indent="-285750">
              <a:buClr>
                <a:srgbClr val="FF9900"/>
              </a:buClr>
              <a:buFont typeface="Calibri" panose="020F0502020204030204" pitchFamily="34" charset="0"/>
              <a:buChar char="₋"/>
            </a:pPr>
            <a:endParaRPr lang="en-US" sz="1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D078D5-05FB-40BC-8F58-6FFEA89DCD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6046579"/>
            <a:ext cx="1943100" cy="543553"/>
          </a:xfrm>
          <a:prstGeom prst="rect">
            <a:avLst/>
          </a:prstGeom>
        </p:spPr>
      </p:pic>
    </p:spTree>
    <p:extLst>
      <p:ext uri="{BB962C8B-B14F-4D97-AF65-F5344CB8AC3E}">
        <p14:creationId xmlns:p14="http://schemas.microsoft.com/office/powerpoint/2010/main" val="1300028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5451" y="152400"/>
            <a:ext cx="7475220" cy="484107"/>
          </a:xfrm>
          <a:prstGeom prst="rect">
            <a:avLst/>
          </a:prstGeom>
        </p:spPr>
        <p:txBody>
          <a:bodyPr spcFirstLastPara="1" vert="horz" wrap="square" lIns="0" tIns="9525" rIns="0" bIns="0" numCol="1" rtlCol="0" anchor="ctr" anchorCtr="0" compatLnSpc="1">
            <a:prstTxWarp prst="textNoShape">
              <a:avLst/>
            </a:prstTxWarp>
            <a:spAutoFit/>
            <a:scene3d>
              <a:camera prst="orthographicFront"/>
              <a:lightRig rig="soft" dir="t"/>
            </a:scene3d>
            <a:sp3d prstMaterial="softEdge">
              <a:bevelT w="25400" h="25400"/>
            </a:sp3d>
          </a:bodyPr>
          <a:lstStyle/>
          <a:p>
            <a:pPr marL="9525" algn="ctr">
              <a:spcBef>
                <a:spcPts val="75"/>
              </a:spcBef>
            </a:pPr>
            <a:r>
              <a:rPr lang="en-US" sz="3000"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State Laws To Watch (Current &amp; Future)</a:t>
            </a:r>
          </a:p>
        </p:txBody>
      </p:sp>
      <p:sp>
        <p:nvSpPr>
          <p:cNvPr id="7" name="Slide Number Placeholder 4"/>
          <p:cNvSpPr>
            <a:spLocks noGrp="1"/>
          </p:cNvSpPr>
          <p:nvPr>
            <p:ph type="sldNum" sz="quarter" idx="12"/>
          </p:nvPr>
        </p:nvSpPr>
        <p:spPr>
          <a:xfrm>
            <a:off x="7429500" y="5543550"/>
            <a:ext cx="274320" cy="273844"/>
          </a:xfrm>
        </p:spPr>
        <p:txBody>
          <a:bodyPr>
            <a:normAutofit lnSpcReduction="10000"/>
          </a:bodyPr>
          <a:lstStyle/>
          <a:p>
            <a:pPr>
              <a:defRPr/>
            </a:pPr>
            <a:fld id="{7266519A-92D4-4159-A451-DA5EFD1866BA}" type="slidenum">
              <a:rPr lang="en-US" smtClean="0"/>
              <a:pPr>
                <a:defRPr/>
              </a:pPr>
              <a:t>53</a:t>
            </a:fld>
            <a:endParaRPr lang="en-US" dirty="0"/>
          </a:p>
        </p:txBody>
      </p:sp>
      <p:sp>
        <p:nvSpPr>
          <p:cNvPr id="5" name="object 5"/>
          <p:cNvSpPr txBox="1"/>
          <p:nvPr/>
        </p:nvSpPr>
        <p:spPr>
          <a:xfrm>
            <a:off x="381000" y="615288"/>
            <a:ext cx="7710408" cy="4318490"/>
          </a:xfrm>
          <a:prstGeom prst="rect">
            <a:avLst/>
          </a:prstGeom>
        </p:spPr>
        <p:txBody>
          <a:bodyPr vert="horz" wrap="square" lIns="0" tIns="9525" rIns="0" bIns="0" rtlCol="0">
            <a:spAutoFit/>
          </a:bodyPr>
          <a:lstStyle/>
          <a:p>
            <a:pPr marL="1085850" lvl="2" indent="-285750">
              <a:buClr>
                <a:srgbClr val="FF9900"/>
              </a:buClr>
              <a:buFont typeface="Calibri" panose="020F0502020204030204" pitchFamily="34" charset="0"/>
              <a:buChar char="₋"/>
            </a:pPr>
            <a:endParaRPr lang="en-US" sz="2000" dirty="0">
              <a:latin typeface="Times New Roman" panose="02020603050405020304" pitchFamily="18" charset="0"/>
              <a:cs typeface="Times New Roman" panose="02020603050405020304" pitchFamily="18" charset="0"/>
            </a:endParaRPr>
          </a:p>
          <a:p>
            <a:pPr marL="628650" lvl="1" indent="-285750">
              <a:buClr>
                <a:srgbClr val="FF9900"/>
              </a:buClr>
              <a:buFont typeface="Arial" panose="020B0604020202020204" pitchFamily="34" charset="0"/>
              <a:buChar char="•"/>
            </a:pPr>
            <a:r>
              <a:rPr lang="en-US" sz="2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Privacy Laws (15 States)</a:t>
            </a:r>
          </a:p>
          <a:p>
            <a:pPr marL="1085850" lvl="2" indent="-285750">
              <a:buClr>
                <a:srgbClr val="FF9900"/>
              </a:buClr>
              <a:buFont typeface="Calibri" panose="020F0502020204030204" pitchFamily="34" charset="0"/>
              <a:buChar char="₋"/>
            </a:pPr>
            <a:r>
              <a:rPr lang="en-US"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hlinkClick r:id="rId3"/>
              </a:rPr>
              <a:t>K</a:t>
            </a:r>
            <a:r>
              <a:rPr lang="en-US" sz="20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y </a:t>
            </a:r>
            <a:r>
              <a:rPr lang="en-US" sz="2000" u="sng" dirty="0">
                <a:solidFill>
                  <a:srgbClr val="1F72A9"/>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House Bill 15 </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Kentucky Consumer Data Protection Act- effective Jan 2026</a:t>
            </a:r>
          </a:p>
          <a:p>
            <a:pPr marL="1085850" lvl="2" indent="-285750">
              <a:buClr>
                <a:srgbClr val="FF9900"/>
              </a:buClr>
              <a:buFont typeface="Calibri" panose="020F0502020204030204" pitchFamily="34" charset="0"/>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California, Virginia, Colorado, </a:t>
            </a:r>
            <a:r>
              <a:rPr lang="en-US" sz="2000" dirty="0" err="1">
                <a:solidFill>
                  <a:schemeClr val="tx1">
                    <a:lumMod val="75000"/>
                    <a:lumOff val="25000"/>
                  </a:schemeClr>
                </a:solidFill>
                <a:latin typeface="Times New Roman" panose="02020603050405020304" pitchFamily="18" charset="0"/>
                <a:cs typeface="Times New Roman" panose="02020603050405020304" pitchFamily="18" charset="0"/>
              </a:rPr>
              <a:t>Utahk</a:t>
            </a: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Connecticut Iowa, Indiana, Tennessee, Montana, Texas, Oregon, Delaware, New Jersey, and New Hampshire</a:t>
            </a:r>
          </a:p>
          <a:p>
            <a:pPr marL="342900" lvl="1">
              <a:buClr>
                <a:srgbClr val="FF9900"/>
              </a:buClr>
            </a:pPr>
            <a:endParaRPr lang="en-US" sz="20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a:p>
            <a:pPr marL="628650" lvl="1" indent="-285750">
              <a:buClr>
                <a:srgbClr val="FF9900"/>
              </a:buCl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Servicing Laws- licensing or registration requirements</a:t>
            </a:r>
          </a:p>
          <a:p>
            <a:pPr marL="1085850" lvl="2" indent="-285750">
              <a:buClr>
                <a:srgbClr val="FF9900"/>
              </a:buClr>
              <a:buFont typeface="Calibri" panose="020F0502020204030204" pitchFamily="34" charset="0"/>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California, Colorado, Connecticut, District of Columbia, Illinois, </a:t>
            </a:r>
          </a:p>
          <a:p>
            <a:pPr marL="800100" lvl="2">
              <a:buClr>
                <a:srgbClr val="FF9900"/>
              </a:buCl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Maine, Massachusetts, Montana, New Jersey, New York, </a:t>
            </a:r>
          </a:p>
          <a:p>
            <a:pPr marL="800100" lvl="2">
              <a:buClr>
                <a:srgbClr val="FF9900"/>
              </a:buCl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	    Rhode Island and Washington</a:t>
            </a:r>
          </a:p>
          <a:p>
            <a:pPr marL="1143000" lvl="2" indent="-342900">
              <a:buClr>
                <a:srgbClr val="FF9900"/>
              </a:buClr>
              <a:buFont typeface="Calibri" panose="020F0502020204030204" pitchFamily="34" charset="0"/>
              <a:buChar char="₋"/>
            </a:pPr>
            <a:r>
              <a:rPr lang="en-US" sz="2000" dirty="0">
                <a:solidFill>
                  <a:schemeClr val="tx1">
                    <a:lumMod val="75000"/>
                    <a:lumOff val="25000"/>
                  </a:schemeClr>
                </a:solidFill>
                <a:latin typeface="Times New Roman" panose="02020603050405020304" pitchFamily="18" charset="0"/>
                <a:cs typeface="Times New Roman" panose="02020603050405020304" pitchFamily="18" charset="0"/>
              </a:rPr>
              <a:t>IL is updating current Law to include cosigners and to publish flexible payment plans on the website </a:t>
            </a:r>
          </a:p>
        </p:txBody>
      </p:sp>
      <p:pic>
        <p:nvPicPr>
          <p:cNvPr id="6" name="Picture 5">
            <a:extLst>
              <a:ext uri="{FF2B5EF4-FFF2-40B4-BE49-F238E27FC236}">
                <a16:creationId xmlns:a16="http://schemas.microsoft.com/office/drawing/2014/main" id="{7A1B3437-E561-4D48-9CEE-43F685484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5699159"/>
            <a:ext cx="1943100" cy="543553"/>
          </a:xfrm>
          <a:prstGeom prst="rect">
            <a:avLst/>
          </a:prstGeom>
        </p:spPr>
      </p:pic>
    </p:spTree>
    <p:extLst>
      <p:ext uri="{BB962C8B-B14F-4D97-AF65-F5344CB8AC3E}">
        <p14:creationId xmlns:p14="http://schemas.microsoft.com/office/powerpoint/2010/main" val="3131356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2554" y="-24313"/>
            <a:ext cx="7772400" cy="1143000"/>
          </a:xfrm>
        </p:spPr>
        <p:txBody>
          <a:bodyPr/>
          <a:lstStyle/>
          <a:p>
            <a:r>
              <a:rPr lang="en-US"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State Transcript Laws</a:t>
            </a:r>
          </a:p>
        </p:txBody>
      </p:sp>
      <p:pic>
        <p:nvPicPr>
          <p:cNvPr id="7" name="Content Placeholder 6"/>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610177" y="1547813"/>
            <a:ext cx="7437155" cy="4014788"/>
          </a:xfrm>
        </p:spPr>
      </p:pic>
      <p:pic>
        <p:nvPicPr>
          <p:cNvPr id="4" name="Picture 3">
            <a:extLst>
              <a:ext uri="{FF2B5EF4-FFF2-40B4-BE49-F238E27FC236}">
                <a16:creationId xmlns:a16="http://schemas.microsoft.com/office/drawing/2014/main" id="{C5C82D56-25A9-46FC-B50E-0EEF29535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54" y="5719950"/>
            <a:ext cx="1943100" cy="543553"/>
          </a:xfrm>
          <a:prstGeom prst="rect">
            <a:avLst/>
          </a:prstGeom>
        </p:spPr>
      </p:pic>
    </p:spTree>
    <p:extLst>
      <p:ext uri="{BB962C8B-B14F-4D97-AF65-F5344CB8AC3E}">
        <p14:creationId xmlns:p14="http://schemas.microsoft.com/office/powerpoint/2010/main" val="1336902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3" y="134251"/>
            <a:ext cx="8382000" cy="794923"/>
          </a:xfrm>
        </p:spPr>
        <p:txBody>
          <a:bodyPr>
            <a:normAutofit/>
          </a:bodyPr>
          <a:lstStyle/>
          <a:p>
            <a:pPr algn="ctr"/>
            <a:r>
              <a:rPr lang="en-US"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State Transcript Laws – Enacted</a:t>
            </a:r>
          </a:p>
        </p:txBody>
      </p:sp>
      <p:sp>
        <p:nvSpPr>
          <p:cNvPr id="3" name="Text Placeholder 2"/>
          <p:cNvSpPr>
            <a:spLocks noGrp="1"/>
          </p:cNvSpPr>
          <p:nvPr>
            <p:ph idx="1"/>
          </p:nvPr>
        </p:nvSpPr>
        <p:spPr>
          <a:xfrm>
            <a:off x="685799" y="997772"/>
            <a:ext cx="6962775" cy="4267200"/>
          </a:xfrm>
        </p:spPr>
        <p:txBody>
          <a:bodyPr>
            <a:noAutofit/>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CA – </a:t>
            </a:r>
            <a:r>
              <a:rPr lang="en-US" sz="240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A.B. 1313 </a:t>
            </a:r>
            <a:r>
              <a:rPr lang="en-US" sz="2400" dirty="0">
                <a:latin typeface="Times New Roman" panose="02020603050405020304" pitchFamily="18" charset="0"/>
                <a:cs typeface="Times New Roman" panose="02020603050405020304" pitchFamily="18" charset="0"/>
              </a:rPr>
              <a:t>– Effective date 1/1/2020</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WA – </a:t>
            </a:r>
            <a:r>
              <a:rPr lang="en-US" sz="240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HB 2513</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Effective date 6/11/2020</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LA – </a:t>
            </a:r>
            <a:r>
              <a:rPr lang="en-US" sz="2400"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HB 676 </a:t>
            </a:r>
            <a:r>
              <a:rPr lang="en-US" sz="2400" dirty="0">
                <a:latin typeface="Times New Roman" panose="02020603050405020304" pitchFamily="18" charset="0"/>
                <a:cs typeface="Times New Roman" panose="02020603050405020304" pitchFamily="18" charset="0"/>
              </a:rPr>
              <a:t>– Effective date 8/1/2020</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MN – </a:t>
            </a:r>
            <a:r>
              <a:rPr lang="en-US" sz="2400" dirty="0">
                <a:solidFill>
                  <a:srgbClr val="0000FF"/>
                </a:solidFill>
                <a:latin typeface="Times New Roman" panose="02020603050405020304" pitchFamily="18" charset="0"/>
                <a:cs typeface="Times New Roman" panose="02020603050405020304" pitchFamily="18" charset="0"/>
                <a:hlinkClick r:id="rId5" action="ppaction://hlinkfile">
                  <a:extLst>
                    <a:ext uri="{A12FA001-AC4F-418D-AE19-62706E023703}">
                      <ahyp:hlinkClr xmlns:ahyp="http://schemas.microsoft.com/office/drawing/2018/hyperlinkcolor" val="tx"/>
                    </a:ext>
                  </a:extLst>
                </a:hlinkClick>
              </a:rPr>
              <a:t>H.F. 6 &amp; 7 </a:t>
            </a:r>
            <a:r>
              <a:rPr lang="en-US" sz="2400" dirty="0">
                <a:latin typeface="Times New Roman" panose="02020603050405020304" pitchFamily="18" charset="0"/>
                <a:cs typeface="Times New Roman" panose="02020603050405020304" pitchFamily="18" charset="0"/>
              </a:rPr>
              <a:t>– Effective date 7/1/2021</a:t>
            </a:r>
          </a:p>
          <a:p>
            <a:pPr lvl="1">
              <a:buFont typeface="Wingdings" panose="05000000000000000000" pitchFamily="2" charset="2"/>
              <a:buChar char="§"/>
            </a:pPr>
            <a:r>
              <a:rPr lang="en-US" dirty="0">
                <a:solidFill>
                  <a:srgbClr val="FF0000"/>
                </a:solidFill>
                <a:latin typeface="Times New Roman" panose="02020603050405020304" pitchFamily="18" charset="0"/>
                <a:cs typeface="Times New Roman" panose="02020603050405020304" pitchFamily="18" charset="0"/>
              </a:rPr>
              <a:t>Expires 6/30/24</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OH – </a:t>
            </a:r>
            <a:r>
              <a:rPr lang="en-US" sz="2400"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HB 1110 </a:t>
            </a:r>
            <a:r>
              <a:rPr lang="en-US" sz="2400" dirty="0">
                <a:latin typeface="Times New Roman" panose="02020603050405020304" pitchFamily="18" charset="0"/>
                <a:cs typeface="Times New Roman" panose="02020603050405020304" pitchFamily="18" charset="0"/>
              </a:rPr>
              <a:t>– Effective date 9/1/2021</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OH - New Appropriations Bill includes Private Schools</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ME – </a:t>
            </a:r>
            <a:r>
              <a:rPr lang="en-US" sz="2400" dirty="0">
                <a:solidFill>
                  <a:srgbClr val="0000FF"/>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LD 1838 </a:t>
            </a:r>
            <a:r>
              <a:rPr lang="en-US" sz="2400" dirty="0">
                <a:latin typeface="Times New Roman" panose="02020603050405020304" pitchFamily="18" charset="0"/>
                <a:cs typeface="Times New Roman" panose="02020603050405020304" pitchFamily="18" charset="0"/>
              </a:rPr>
              <a:t>– Effective date 3/31/2022</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 – </a:t>
            </a:r>
            <a:r>
              <a:rPr lang="en-US" sz="2400" dirty="0">
                <a:solidFill>
                  <a:srgbClr val="0000FF"/>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HB 1049 </a:t>
            </a:r>
            <a:r>
              <a:rPr lang="en-US" sz="2400" dirty="0">
                <a:latin typeface="Times New Roman" panose="02020603050405020304" pitchFamily="18" charset="0"/>
                <a:cs typeface="Times New Roman" panose="02020603050405020304" pitchFamily="18" charset="0"/>
              </a:rPr>
              <a:t>– Effective date 4/21/2022</a:t>
            </a:r>
          </a:p>
          <a:p>
            <a:pPr marL="82296" indent="0">
              <a:buNone/>
            </a:pPr>
            <a:endParaRPr lang="en-US" sz="165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65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65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sz="1650" dirty="0">
              <a:latin typeface="Times New Roman" panose="02020603050405020304" pitchFamily="18" charset="0"/>
              <a:cs typeface="Times New Roman" panose="02020603050405020304" pitchFamily="18" charset="0"/>
            </a:endParaRPr>
          </a:p>
          <a:p>
            <a:pPr marL="82296" indent="0">
              <a:buNone/>
            </a:pPr>
            <a:endParaRPr lang="en-US" sz="1650" dirty="0"/>
          </a:p>
          <a:p>
            <a:pPr>
              <a:buFont typeface="Wingdings" panose="05000000000000000000" pitchFamily="2" charset="2"/>
              <a:buChar char="Ø"/>
            </a:pPr>
            <a:endParaRPr lang="en-US" sz="1875" dirty="0"/>
          </a:p>
        </p:txBody>
      </p:sp>
      <p:pic>
        <p:nvPicPr>
          <p:cNvPr id="4" name="Picture 3">
            <a:extLst>
              <a:ext uri="{FF2B5EF4-FFF2-40B4-BE49-F238E27FC236}">
                <a16:creationId xmlns:a16="http://schemas.microsoft.com/office/drawing/2014/main" id="{CC8FD510-8016-45CD-9777-000C17B5FA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4586" y="5758060"/>
            <a:ext cx="1943100" cy="543553"/>
          </a:xfrm>
          <a:prstGeom prst="rect">
            <a:avLst/>
          </a:prstGeom>
        </p:spPr>
      </p:pic>
    </p:spTree>
    <p:extLst>
      <p:ext uri="{BB962C8B-B14F-4D97-AF65-F5344CB8AC3E}">
        <p14:creationId xmlns:p14="http://schemas.microsoft.com/office/powerpoint/2010/main" val="153024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81467"/>
            <a:ext cx="8153400" cy="457199"/>
          </a:xfrm>
        </p:spPr>
        <p:txBody>
          <a:bodyPr>
            <a:noAutofit/>
          </a:bodyPr>
          <a:lstStyle/>
          <a:p>
            <a:pPr algn="ctr"/>
            <a:r>
              <a:rPr lang="en-US"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State Transcript Laws – Enacted</a:t>
            </a:r>
          </a:p>
        </p:txBody>
      </p:sp>
      <p:sp>
        <p:nvSpPr>
          <p:cNvPr id="3" name="Text Placeholder 2"/>
          <p:cNvSpPr>
            <a:spLocks noGrp="1"/>
          </p:cNvSpPr>
          <p:nvPr>
            <p:ph idx="1"/>
          </p:nvPr>
        </p:nvSpPr>
        <p:spPr>
          <a:xfrm>
            <a:off x="938741" y="1801434"/>
            <a:ext cx="6286500" cy="3746499"/>
          </a:xfrm>
        </p:spPr>
        <p:txBody>
          <a:bodyPr>
            <a:noAutofit/>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NY – </a:t>
            </a:r>
            <a:r>
              <a:rPr lang="en-US" sz="240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S5924-C</a:t>
            </a:r>
            <a:r>
              <a:rPr lang="en-US" sz="2400" dirty="0">
                <a:solidFill>
                  <a:srgbClr val="3FCDE7"/>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2400" dirty="0">
                <a:latin typeface="Times New Roman" panose="02020603050405020304" pitchFamily="18" charset="0"/>
                <a:cs typeface="Times New Roman" panose="02020603050405020304" pitchFamily="18" charset="0"/>
              </a:rPr>
              <a:t>– Effective date 5/30/22</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IL –</a:t>
            </a:r>
            <a:r>
              <a:rPr lang="en-US" sz="2400"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SB3032</a:t>
            </a:r>
            <a:r>
              <a:rPr lang="en-US" sz="2400" dirty="0">
                <a:solidFill>
                  <a:srgbClr val="3FCDE7"/>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2400" dirty="0">
                <a:latin typeface="Times New Roman" panose="02020603050405020304" pitchFamily="18" charset="0"/>
                <a:cs typeface="Times New Roman" panose="02020603050405020304" pitchFamily="18" charset="0"/>
              </a:rPr>
              <a:t>– Effective date 5/27/22</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 - </a:t>
            </a:r>
            <a:r>
              <a:rPr lang="en-US" sz="2400"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Bill 404 </a:t>
            </a:r>
            <a:r>
              <a:rPr lang="en-US" sz="2400" dirty="0">
                <a:latin typeface="Times New Roman" panose="02020603050405020304" pitchFamily="18" charset="0"/>
                <a:cs typeface="Times New Roman" panose="02020603050405020304" pitchFamily="18" charset="0"/>
              </a:rPr>
              <a:t>– Effective date 4/20/23</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IL - </a:t>
            </a:r>
            <a:r>
              <a:rPr lang="en-US" sz="2400"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SB 49 </a:t>
            </a:r>
            <a:r>
              <a:rPr lang="en-US" sz="2400" dirty="0">
                <a:latin typeface="Times New Roman" panose="02020603050405020304" pitchFamily="18" charset="0"/>
                <a:cs typeface="Times New Roman" panose="02020603050405020304" pitchFamily="18" charset="0"/>
              </a:rPr>
              <a:t>– Effective date 6/9/223 (Amends 2022 law)</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CT - </a:t>
            </a:r>
            <a:r>
              <a:rPr lang="en-US" sz="2400" u="sng" dirty="0">
                <a:solidFill>
                  <a:srgbClr val="0000FF"/>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SB922</a:t>
            </a:r>
            <a:r>
              <a:rPr lang="en-US" sz="2400" dirty="0">
                <a:latin typeface="Times New Roman" panose="02020603050405020304" pitchFamily="18" charset="0"/>
                <a:cs typeface="Times New Roman" panose="02020603050405020304" pitchFamily="18" charset="0"/>
              </a:rPr>
              <a:t> – Effective date 6/9/23</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MD - </a:t>
            </a:r>
            <a:r>
              <a:rPr lang="en-US" sz="2400" dirty="0">
                <a:solidFill>
                  <a:srgbClr val="FF0000"/>
                </a:solidFill>
                <a:latin typeface="Times New Roman" panose="02020603050405020304" pitchFamily="18" charset="0"/>
                <a:cs typeface="Times New Roman" panose="02020603050405020304" pitchFamily="18" charset="0"/>
              </a:rPr>
              <a:t> </a:t>
            </a:r>
            <a:r>
              <a:rPr lang="en-US" sz="2400" u="sng" dirty="0">
                <a:solidFill>
                  <a:srgbClr val="0000FF"/>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SB0248</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Effective date  7/1/23 </a:t>
            </a:r>
          </a:p>
          <a:p>
            <a:pPr>
              <a:buFont typeface="Wingdings" panose="05000000000000000000" pitchFamily="2" charset="2"/>
              <a:buChar char="Ø"/>
            </a:pPr>
            <a:r>
              <a:rPr lang="en-US" sz="2400" dirty="0">
                <a:solidFill>
                  <a:srgbClr val="FF0000"/>
                </a:solidFill>
                <a:latin typeface="Times New Roman" panose="02020603050405020304" pitchFamily="18" charset="0"/>
                <a:cs typeface="Times New Roman" panose="02020603050405020304" pitchFamily="18" charset="0"/>
              </a:rPr>
              <a:t>OR -  </a:t>
            </a:r>
            <a:r>
              <a:rPr lang="en-US" sz="2400" dirty="0">
                <a:solidFill>
                  <a:srgbClr val="FF0000"/>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SB424</a:t>
            </a:r>
            <a:r>
              <a:rPr lang="en-US" sz="2400" dirty="0">
                <a:solidFill>
                  <a:srgbClr val="FF0000"/>
                </a:solidFill>
                <a:latin typeface="Times New Roman" panose="02020603050405020304" pitchFamily="18" charset="0"/>
                <a:cs typeface="Times New Roman" panose="02020603050405020304" pitchFamily="18" charset="0"/>
              </a:rPr>
              <a:t> – Effective date 7/1/24</a:t>
            </a:r>
          </a:p>
          <a:p>
            <a:pPr>
              <a:buFont typeface="Wingdings" panose="05000000000000000000" pitchFamily="2" charset="2"/>
              <a:buChar char="Ø"/>
            </a:pPr>
            <a:endParaRPr lang="en-US" sz="1650" dirty="0"/>
          </a:p>
          <a:p>
            <a:pPr>
              <a:buFont typeface="Wingdings" panose="05000000000000000000" pitchFamily="2" charset="2"/>
              <a:buChar char="Ø"/>
            </a:pPr>
            <a:endParaRPr lang="en-US" sz="1650" dirty="0"/>
          </a:p>
          <a:p>
            <a:pPr>
              <a:buFont typeface="Wingdings" panose="05000000000000000000" pitchFamily="2" charset="2"/>
              <a:buChar char="Ø"/>
            </a:pPr>
            <a:endParaRPr lang="en-US" sz="1650" dirty="0"/>
          </a:p>
          <a:p>
            <a:pPr>
              <a:buFont typeface="Wingdings" panose="05000000000000000000" pitchFamily="2" charset="2"/>
              <a:buChar char="Ø"/>
            </a:pPr>
            <a:endParaRPr lang="en-US" sz="1650" dirty="0"/>
          </a:p>
          <a:p>
            <a:pPr marL="82296" indent="0">
              <a:buNone/>
            </a:pPr>
            <a:endParaRPr lang="en-US" sz="1650" dirty="0"/>
          </a:p>
          <a:p>
            <a:pPr>
              <a:buFont typeface="Wingdings" panose="05000000000000000000" pitchFamily="2" charset="2"/>
              <a:buChar char="Ø"/>
            </a:pPr>
            <a:endParaRPr lang="en-US" sz="1875" dirty="0"/>
          </a:p>
        </p:txBody>
      </p:sp>
      <p:pic>
        <p:nvPicPr>
          <p:cNvPr id="4" name="Picture 3">
            <a:extLst>
              <a:ext uri="{FF2B5EF4-FFF2-40B4-BE49-F238E27FC236}">
                <a16:creationId xmlns:a16="http://schemas.microsoft.com/office/drawing/2014/main" id="{3B1C7894-C827-4C4B-A323-24101DDF05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000" y="5740438"/>
            <a:ext cx="1943100" cy="543553"/>
          </a:xfrm>
          <a:prstGeom prst="rect">
            <a:avLst/>
          </a:prstGeom>
        </p:spPr>
      </p:pic>
    </p:spTree>
    <p:extLst>
      <p:ext uri="{BB962C8B-B14F-4D97-AF65-F5344CB8AC3E}">
        <p14:creationId xmlns:p14="http://schemas.microsoft.com/office/powerpoint/2010/main" val="31832014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391400" cy="389769"/>
          </a:xfrm>
        </p:spPr>
        <p:txBody>
          <a:bodyPr>
            <a:noAutofit/>
          </a:bodyPr>
          <a:lstStyle/>
          <a:p>
            <a:pPr algn="ctr"/>
            <a:r>
              <a:rPr lang="en-US"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State Transcript Laws - Pending</a:t>
            </a:r>
          </a:p>
        </p:txBody>
      </p:sp>
      <p:sp>
        <p:nvSpPr>
          <p:cNvPr id="3" name="Text Placeholder 2"/>
          <p:cNvSpPr>
            <a:spLocks noGrp="1"/>
          </p:cNvSpPr>
          <p:nvPr>
            <p:ph idx="1"/>
          </p:nvPr>
        </p:nvSpPr>
        <p:spPr>
          <a:xfrm>
            <a:off x="435142" y="846969"/>
            <a:ext cx="8077200" cy="4460121"/>
          </a:xfrm>
        </p:spPr>
        <p:txBody>
          <a:bodyPr>
            <a:noAutofit/>
          </a:bodyPr>
          <a:lstStyle/>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LA   </a:t>
            </a:r>
            <a:r>
              <a:rPr lang="en-US" sz="1800"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HB183</a:t>
            </a:r>
            <a:r>
              <a:rPr lang="en-US" sz="1800" dirty="0">
                <a:latin typeface="Times New Roman" panose="02020603050405020304" pitchFamily="18" charset="0"/>
                <a:cs typeface="Times New Roman" panose="02020603050405020304" pitchFamily="18" charset="0"/>
              </a:rPr>
              <a:t> – Introduced in 2022 (prior session)</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MA  </a:t>
            </a:r>
            <a:r>
              <a:rPr lang="en-US" sz="1800" u="sng"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H1277</a:t>
            </a:r>
            <a:r>
              <a:rPr lang="en-US" sz="1800" dirty="0">
                <a:latin typeface="Times New Roman" panose="02020603050405020304" pitchFamily="18" charset="0"/>
                <a:cs typeface="Times New Roman" panose="02020603050405020304" pitchFamily="18" charset="0"/>
              </a:rPr>
              <a:t>– Reintroduced 1/2023</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MN bill - H400-4165 &amp; H40663-Introduced 2024 </a:t>
            </a:r>
          </a:p>
          <a:p>
            <a:pPr lvl="1">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Extend current Law</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MO </a:t>
            </a:r>
            <a:r>
              <a:rPr lang="en-US" sz="1800"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HB 972 </a:t>
            </a:r>
            <a:r>
              <a:rPr lang="en-US" sz="1800" dirty="0">
                <a:latin typeface="Times New Roman" panose="02020603050405020304" pitchFamily="18" charset="0"/>
                <a:cs typeface="Times New Roman" panose="02020603050405020304" pitchFamily="18" charset="0"/>
              </a:rPr>
              <a:t>– Reintroduced 1/25/2023</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NJ   </a:t>
            </a:r>
            <a:r>
              <a:rPr lang="en-US" sz="1800"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A1198</a:t>
            </a:r>
            <a:r>
              <a:rPr lang="en-US" sz="1800" dirty="0">
                <a:latin typeface="Times New Roman" panose="02020603050405020304" pitchFamily="18" charset="0"/>
                <a:cs typeface="Times New Roman" panose="02020603050405020304" pitchFamily="18" charset="0"/>
              </a:rPr>
              <a:t> – Passed House, referred to Senate on 12/2022</a:t>
            </a:r>
          </a:p>
          <a:p>
            <a:pPr marL="64294" indent="0">
              <a:buNone/>
            </a:pPr>
            <a:r>
              <a:rPr lang="en-US" sz="1800" dirty="0">
                <a:latin typeface="Times New Roman" panose="02020603050405020304" pitchFamily="18" charset="0"/>
                <a:cs typeface="Times New Roman" panose="02020603050405020304" pitchFamily="18" charset="0"/>
              </a:rPr>
              <a:t>          </a:t>
            </a:r>
            <a:r>
              <a:rPr lang="en-US" sz="1800" dirty="0">
                <a:solidFill>
                  <a:srgbClr val="0000FF"/>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S1115</a:t>
            </a:r>
            <a:r>
              <a:rPr lang="en-US" sz="1800" dirty="0">
                <a:latin typeface="Times New Roman" panose="02020603050405020304" pitchFamily="18" charset="0"/>
                <a:cs typeface="Times New Roman" panose="02020603050405020304" pitchFamily="18" charset="0"/>
              </a:rPr>
              <a:t> – Introduced in Senate 1/2022 (prior session)</a:t>
            </a:r>
          </a:p>
          <a:p>
            <a:pPr marL="64294" indent="0">
              <a:buNone/>
            </a:pPr>
            <a:r>
              <a:rPr lang="en-US" sz="1800" dirty="0">
                <a:latin typeface="Times New Roman" panose="02020603050405020304" pitchFamily="18" charset="0"/>
                <a:cs typeface="Times New Roman" panose="02020603050405020304" pitchFamily="18" charset="0"/>
              </a:rPr>
              <a:t>          </a:t>
            </a:r>
            <a:r>
              <a:rPr lang="en-US" sz="1800" dirty="0">
                <a:solidFill>
                  <a:srgbClr val="0000FF"/>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S3548</a:t>
            </a:r>
            <a:r>
              <a:rPr lang="en-US" sz="1800" dirty="0">
                <a:solidFill>
                  <a:srgbClr val="3FCDE7"/>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 </a:t>
            </a:r>
            <a:r>
              <a:rPr lang="en-US" sz="1800" dirty="0">
                <a:latin typeface="Times New Roman" panose="02020603050405020304" pitchFamily="18" charset="0"/>
                <a:cs typeface="Times New Roman" panose="02020603050405020304" pitchFamily="18" charset="0"/>
              </a:rPr>
              <a:t>– Introduced 1/31/2022 – No action</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OK </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a:solidFill>
                  <a:srgbClr val="0000FF"/>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B2785 </a:t>
            </a:r>
            <a:r>
              <a:rPr lang="en-US" sz="1800" dirty="0">
                <a:latin typeface="Times New Roman" panose="02020603050405020304" pitchFamily="18" charset="0"/>
                <a:cs typeface="Times New Roman" panose="02020603050405020304" pitchFamily="18" charset="0"/>
              </a:rPr>
              <a:t>– Introduced 2/8/2023 </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RI   </a:t>
            </a:r>
            <a:r>
              <a:rPr lang="en-US" sz="1800" dirty="0">
                <a:solidFill>
                  <a:srgbClr val="0000FF"/>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S696</a:t>
            </a:r>
            <a:r>
              <a:rPr lang="en-US" sz="1800" dirty="0">
                <a:latin typeface="Times New Roman" panose="02020603050405020304" pitchFamily="18" charset="0"/>
                <a:cs typeface="Times New Roman" panose="02020603050405020304" pitchFamily="18" charset="0"/>
              </a:rPr>
              <a:t> – Introduced 3/22/2023 – Referred Commerce Comm.</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TX  </a:t>
            </a:r>
            <a:r>
              <a:rPr lang="en-US" sz="1800" dirty="0">
                <a:solidFill>
                  <a:srgbClr val="0000FF"/>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HB 306 </a:t>
            </a:r>
            <a:r>
              <a:rPr lang="en-US" sz="1800" dirty="0">
                <a:latin typeface="Times New Roman" panose="02020603050405020304" pitchFamily="18" charset="0"/>
                <a:cs typeface="Times New Roman" panose="02020603050405020304" pitchFamily="18" charset="0"/>
              </a:rPr>
              <a:t>– Introduced 2/2023 – Original bill 11/2020</a:t>
            </a:r>
          </a:p>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VA  </a:t>
            </a:r>
            <a:r>
              <a:rPr lang="en-US" sz="1800" dirty="0">
                <a:solidFill>
                  <a:srgbClr val="0000FF"/>
                </a:solidFill>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SB159</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Prior Session</a:t>
            </a:r>
          </a:p>
          <a:p>
            <a:pPr marL="239316" lvl="1" indent="0">
              <a:buNone/>
            </a:pPr>
            <a:r>
              <a:rPr lang="en-US" sz="1800" dirty="0">
                <a:latin typeface="Times New Roman" panose="02020603050405020304" pitchFamily="18" charset="0"/>
                <a:cs typeface="Times New Roman" panose="02020603050405020304" pitchFamily="18" charset="0"/>
              </a:rPr>
              <a:t>      </a:t>
            </a:r>
            <a:r>
              <a:rPr lang="en-US" sz="1800" dirty="0">
                <a:solidFill>
                  <a:srgbClr val="0000FF"/>
                </a:solidFill>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HB 732</a:t>
            </a:r>
            <a:r>
              <a:rPr lang="en-US" sz="1800" dirty="0">
                <a:solidFill>
                  <a:srgbClr val="0000FF"/>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 Prior Session</a:t>
            </a:r>
          </a:p>
        </p:txBody>
      </p:sp>
      <p:pic>
        <p:nvPicPr>
          <p:cNvPr id="4" name="Picture 3">
            <a:extLst>
              <a:ext uri="{FF2B5EF4-FFF2-40B4-BE49-F238E27FC236}">
                <a16:creationId xmlns:a16="http://schemas.microsoft.com/office/drawing/2014/main" id="{59606161-B74F-4EDA-9DE4-CDE6DC5230C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5142" y="5739254"/>
            <a:ext cx="1943100" cy="543553"/>
          </a:xfrm>
          <a:prstGeom prst="rect">
            <a:avLst/>
          </a:prstGeom>
        </p:spPr>
      </p:pic>
    </p:spTree>
    <p:extLst>
      <p:ext uri="{BB962C8B-B14F-4D97-AF65-F5344CB8AC3E}">
        <p14:creationId xmlns:p14="http://schemas.microsoft.com/office/powerpoint/2010/main" val="29661754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FEA0E-A815-4480-B454-3F656F04AD35}"/>
              </a:ext>
            </a:extLst>
          </p:cNvPr>
          <p:cNvSpPr>
            <a:spLocks noGrp="1"/>
          </p:cNvSpPr>
          <p:nvPr>
            <p:ph type="title"/>
          </p:nvPr>
        </p:nvSpPr>
        <p:spPr>
          <a:xfrm>
            <a:off x="228600" y="1447800"/>
            <a:ext cx="8084457" cy="2274207"/>
          </a:xfrm>
        </p:spPr>
        <p:txBody>
          <a:bodyPr>
            <a:normAutofit/>
            <a:scene3d>
              <a:camera prst="isometricOffAxis1Right"/>
              <a:lightRig rig="threePt" dir="t"/>
            </a:scene3d>
          </a:bodyPr>
          <a:lstStyle/>
          <a:p>
            <a:pPr algn="ctr"/>
            <a:r>
              <a:rPr lang="en-US" sz="6000"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NOW WHAT?</a:t>
            </a:r>
          </a:p>
        </p:txBody>
      </p:sp>
      <p:pic>
        <p:nvPicPr>
          <p:cNvPr id="3" name="Picture 2">
            <a:extLst>
              <a:ext uri="{FF2B5EF4-FFF2-40B4-BE49-F238E27FC236}">
                <a16:creationId xmlns:a16="http://schemas.microsoft.com/office/drawing/2014/main" id="{110F7E74-A8C9-4C12-B029-3AA960264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 y="5680472"/>
            <a:ext cx="1943100" cy="543553"/>
          </a:xfrm>
          <a:prstGeom prst="rect">
            <a:avLst/>
          </a:prstGeom>
        </p:spPr>
      </p:pic>
    </p:spTree>
    <p:extLst>
      <p:ext uri="{BB962C8B-B14F-4D97-AF65-F5344CB8AC3E}">
        <p14:creationId xmlns:p14="http://schemas.microsoft.com/office/powerpoint/2010/main" val="13496440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6425247" cy="625155"/>
          </a:xfrm>
        </p:spPr>
        <p:txBody>
          <a:bodyPr spcFirstLastPara="1" vert="horz" wrap="square" lIns="51435" tIns="25718" rIns="51435" bIns="25718" numCol="1" rtlCol="0" anchor="ctr" anchorCtr="0" compatLnSpc="1">
            <a:prstTxWarp prst="textNoShape">
              <a:avLst/>
            </a:prstTxWarp>
            <a:noAutofit/>
            <a:scene3d>
              <a:camera prst="orthographicFront"/>
              <a:lightRig rig="soft" dir="t"/>
            </a:scene3d>
            <a:sp3d prstMaterial="softEdge">
              <a:bevelT w="25400" h="25400"/>
            </a:sp3d>
          </a:bodyPr>
          <a:lstStyle/>
          <a:p>
            <a:pPr algn="ctr"/>
            <a:r>
              <a:rPr lang="en-US"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Now What?</a:t>
            </a:r>
          </a:p>
        </p:txBody>
      </p:sp>
      <p:sp>
        <p:nvSpPr>
          <p:cNvPr id="3" name="Content Placeholder 2"/>
          <p:cNvSpPr>
            <a:spLocks noGrp="1"/>
          </p:cNvSpPr>
          <p:nvPr>
            <p:ph idx="1"/>
          </p:nvPr>
        </p:nvSpPr>
        <p:spPr>
          <a:xfrm>
            <a:off x="457200" y="777555"/>
            <a:ext cx="6587065" cy="4267200"/>
          </a:xfrm>
        </p:spPr>
        <p:txBody>
          <a:bodyPr spcFirstLastPara="1" vert="horz" wrap="square" lIns="51435" tIns="25718" rIns="51435" bIns="25718" numCol="1" rtlCol="0" anchor="t" anchorCtr="0" compatLnSpc="1">
            <a:prstTxWarp prst="textNoShape">
              <a:avLst/>
            </a:prstTxWarp>
            <a:noAutofit/>
          </a:bodyPr>
          <a:lstStyle/>
          <a:p>
            <a:pPr indent="-182880">
              <a:spcBef>
                <a:spcPts val="12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Higher Education Associations are talking with the CFPB to define "Blanket Policies."</a:t>
            </a:r>
          </a:p>
          <a:p>
            <a:pPr indent="-182880">
              <a:spcBef>
                <a:spcPts val="12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Develop clear and concise policies based on state law</a:t>
            </a:r>
          </a:p>
          <a:p>
            <a:pPr indent="-182880">
              <a:spcBef>
                <a:spcPts val="12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Make sure the policy is transparent</a:t>
            </a:r>
          </a:p>
          <a:p>
            <a:pPr indent="-182880">
              <a:spcBef>
                <a:spcPts val="12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Update FRA’s</a:t>
            </a:r>
          </a:p>
          <a:p>
            <a:pPr lvl="1" indent="-182880">
              <a:spcBef>
                <a:spcPts val="12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hlinkClick r:id="rId3"/>
              </a:rPr>
              <a:t>New Advisory Report</a:t>
            </a:r>
            <a:endParaRPr lang="en-US" sz="2000" dirty="0">
              <a:latin typeface="Times New Roman" panose="02020603050405020304" pitchFamily="18" charset="0"/>
              <a:cs typeface="Times New Roman" panose="02020603050405020304" pitchFamily="18" charset="0"/>
            </a:endParaRPr>
          </a:p>
          <a:p>
            <a:pPr indent="-182880">
              <a:spcBef>
                <a:spcPts val="12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Avoid policies that create inequitable outcomes</a:t>
            </a:r>
          </a:p>
          <a:p>
            <a:pPr indent="-182880">
              <a:spcBef>
                <a:spcPts val="12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Waiting on further guidance from the department</a:t>
            </a:r>
          </a:p>
          <a:p>
            <a:pPr indent="-182880">
              <a:spcBef>
                <a:spcPts val="12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Develop process and program systems to identify what terms were paid by federal monies</a:t>
            </a:r>
          </a:p>
          <a:p>
            <a:pPr indent="-182880">
              <a:spcBef>
                <a:spcPts val="1200"/>
              </a:spcBef>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Run it by legal counsel</a:t>
            </a:r>
          </a:p>
        </p:txBody>
      </p:sp>
      <p:pic>
        <p:nvPicPr>
          <p:cNvPr id="4" name="Picture 3">
            <a:extLst>
              <a:ext uri="{FF2B5EF4-FFF2-40B4-BE49-F238E27FC236}">
                <a16:creationId xmlns:a16="http://schemas.microsoft.com/office/drawing/2014/main" id="{CFB95694-8338-4F30-A15E-ED414B492D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21" y="5669910"/>
            <a:ext cx="1943100" cy="543553"/>
          </a:xfrm>
          <a:prstGeom prst="rect">
            <a:avLst/>
          </a:prstGeom>
        </p:spPr>
      </p:pic>
    </p:spTree>
    <p:extLst>
      <p:ext uri="{BB962C8B-B14F-4D97-AF65-F5344CB8AC3E}">
        <p14:creationId xmlns:p14="http://schemas.microsoft.com/office/powerpoint/2010/main" val="377747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FC93-946D-49B5-B602-A8A4FD4F403F}"/>
              </a:ext>
            </a:extLst>
          </p:cNvPr>
          <p:cNvSpPr>
            <a:spLocks noGrp="1"/>
          </p:cNvSpPr>
          <p:nvPr>
            <p:ph type="title"/>
          </p:nvPr>
        </p:nvSpPr>
        <p:spPr/>
        <p:txBody>
          <a:bodyPr/>
          <a:lstStyle/>
          <a:p>
            <a:endParaRPr lang="en-US"/>
          </a:p>
        </p:txBody>
      </p:sp>
      <p:pic>
        <p:nvPicPr>
          <p:cNvPr id="5" name="Content Placeholder 6" descr="A screen shot of a diagram&#10;&#10;Description automatically generated">
            <a:extLst>
              <a:ext uri="{FF2B5EF4-FFF2-40B4-BE49-F238E27FC236}">
                <a16:creationId xmlns:a16="http://schemas.microsoft.com/office/drawing/2014/main" id="{9BA686AC-5AE5-4CAA-9E16-185BC52194FE}"/>
              </a:ext>
            </a:extLst>
          </p:cNvPr>
          <p:cNvPicPr>
            <a:picLocks noGrp="1" noChangeAspect="1"/>
          </p:cNvPicPr>
          <p:nvPr>
            <p:ph sz="quarter" idx="1"/>
          </p:nvPr>
        </p:nvPicPr>
        <p:blipFill rotWithShape="1">
          <a:blip r:embed="rId3" cstate="print">
            <a:extLst>
              <a:ext uri="{28A0092B-C50C-407E-A947-70E740481C1C}">
                <a14:useLocalDpi xmlns:a14="http://schemas.microsoft.com/office/drawing/2010/main"/>
              </a:ext>
            </a:extLst>
          </a:blip>
          <a:srcRect/>
          <a:stretch/>
        </p:blipFill>
        <p:spPr>
          <a:xfrm>
            <a:off x="437072" y="533400"/>
            <a:ext cx="8184490" cy="4800600"/>
          </a:xfrm>
        </p:spPr>
      </p:pic>
      <p:pic>
        <p:nvPicPr>
          <p:cNvPr id="6" name="Picture 5">
            <a:extLst>
              <a:ext uri="{FF2B5EF4-FFF2-40B4-BE49-F238E27FC236}">
                <a16:creationId xmlns:a16="http://schemas.microsoft.com/office/drawing/2014/main" id="{BDBED6AF-AE48-45E6-ACF0-890B40D54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3603479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994"/>
            <a:ext cx="8305800" cy="1066800"/>
          </a:xfrm>
        </p:spPr>
        <p:txBody>
          <a:bodyPr spcFirstLastPara="1" vert="horz" wrap="square" lIns="51435" tIns="25718" rIns="51435" bIns="25718" numCol="1" rtlCol="0" anchor="ctr" anchorCtr="0" compatLnSpc="1">
            <a:prstTxWarp prst="textNoShape">
              <a:avLst/>
            </a:prstTxWarp>
            <a:normAutofit fontScale="90000"/>
            <a:scene3d>
              <a:camera prst="orthographicFront"/>
              <a:lightRig rig="soft" dir="t"/>
            </a:scene3d>
            <a:sp3d prstMaterial="softEdge">
              <a:bevelT w="25400" h="25400"/>
            </a:sp3d>
          </a:bodyPr>
          <a:lstStyle/>
          <a:p>
            <a:pPr algn="ctr"/>
            <a:r>
              <a:rPr lang="en-US" sz="4800"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NACUBO</a:t>
            </a:r>
            <a:br>
              <a:rPr lang="en-US" sz="4800"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br>
            <a:r>
              <a:rPr lang="en-US" sz="4800"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New FRA Advisory Report</a:t>
            </a:r>
          </a:p>
          <a:p>
            <a:endParaRPr lang="en-US" dirty="0">
              <a:solidFill>
                <a:srgbClr val="0070C0"/>
              </a:solidFill>
              <a:cs typeface="Lucida Sans Unicode"/>
            </a:endParaRPr>
          </a:p>
        </p:txBody>
      </p:sp>
      <p:pic>
        <p:nvPicPr>
          <p:cNvPr id="5" name="Picture 4">
            <a:extLst>
              <a:ext uri="{FF2B5EF4-FFF2-40B4-BE49-F238E27FC236}">
                <a16:creationId xmlns:a16="http://schemas.microsoft.com/office/drawing/2014/main" id="{D48A79CD-5883-493E-964F-B70C147B1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752973"/>
            <a:ext cx="1943100" cy="543553"/>
          </a:xfrm>
          <a:prstGeom prst="rect">
            <a:avLst/>
          </a:prstGeom>
        </p:spPr>
      </p:pic>
      <p:pic>
        <p:nvPicPr>
          <p:cNvPr id="6" name="Content Placeholder 5" descr="A qr code on a white background&#10;&#10;Description automatically generated">
            <a:extLst>
              <a:ext uri="{FF2B5EF4-FFF2-40B4-BE49-F238E27FC236}">
                <a16:creationId xmlns:a16="http://schemas.microsoft.com/office/drawing/2014/main" id="{938881EF-E2C5-4F69-B339-50B5E5BA4B3B}"/>
              </a:ext>
            </a:extLst>
          </p:cNvPr>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3181350" y="2000250"/>
            <a:ext cx="2857500" cy="2857500"/>
          </a:xfrm>
          <a:prstGeom prst="rect">
            <a:avLst/>
          </a:prstGeom>
        </p:spPr>
      </p:pic>
    </p:spTree>
    <p:extLst>
      <p:ext uri="{BB962C8B-B14F-4D97-AF65-F5344CB8AC3E}">
        <p14:creationId xmlns:p14="http://schemas.microsoft.com/office/powerpoint/2010/main" val="4728556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5700712" cy="990600"/>
          </a:xfrm>
        </p:spPr>
        <p:txBody>
          <a:bodyPr spcFirstLastPara="1" vert="horz" wrap="square" lIns="51435" tIns="25718" rIns="51435" bIns="25718" numCol="1" rtlCol="0" anchor="ctr" anchorCtr="0" compatLnSpc="1">
            <a:prstTxWarp prst="textNoShape">
              <a:avLst/>
            </a:prstTxWarp>
            <a:normAutofit/>
            <a:scene3d>
              <a:camera prst="orthographicFront"/>
              <a:lightRig rig="soft" dir="t"/>
            </a:scene3d>
            <a:sp3d prstMaterial="softEdge">
              <a:bevelT w="25400" h="25400"/>
            </a:sp3d>
          </a:bodyPr>
          <a:lstStyle/>
          <a:p>
            <a:pPr algn="ctr"/>
            <a:r>
              <a:rPr lang="en-US" sz="4800" b="1" dirty="0">
                <a:solidFill>
                  <a:srgbClr val="0000FF"/>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Advocate</a:t>
            </a:r>
          </a:p>
          <a:p>
            <a:endParaRPr lang="en-US" dirty="0">
              <a:solidFill>
                <a:srgbClr val="0070C0"/>
              </a:solidFill>
              <a:cs typeface="Lucida Sans Unicode"/>
            </a:endParaRPr>
          </a:p>
        </p:txBody>
      </p:sp>
      <p:sp>
        <p:nvSpPr>
          <p:cNvPr id="3" name="Content Placeholder 2"/>
          <p:cNvSpPr>
            <a:spLocks noGrp="1"/>
          </p:cNvSpPr>
          <p:nvPr>
            <p:ph idx="1"/>
          </p:nvPr>
        </p:nvSpPr>
        <p:spPr>
          <a:xfrm>
            <a:off x="812800" y="990600"/>
            <a:ext cx="7518400" cy="3148693"/>
          </a:xfrm>
        </p:spPr>
        <p:txBody>
          <a:bodyPr spcFirstLastPara="1" vert="horz" wrap="square" lIns="51435" tIns="25718" rIns="51435" bIns="25718" numCol="1" rtlCol="0" anchor="t" anchorCtr="0" compatLnSpc="1">
            <a:prstTxWarp prst="textNoShape">
              <a:avLst/>
            </a:prstTxWarp>
            <a:noAutofit/>
          </a:bodyPr>
          <a:lstStyle/>
          <a:p>
            <a:pPr marL="348615" indent="-34747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Monitor state legislation on both the assembly and senate website</a:t>
            </a:r>
          </a:p>
          <a:p>
            <a:pPr marL="348615" indent="-34747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Comment on Proposed Regulations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When legislation is introduced, reach out to your administration, legal counsel, public affairs, and other higher education associations</a:t>
            </a:r>
          </a:p>
          <a:p>
            <a:pPr marL="348615" indent="-34747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Work with legislators to make the legislation more palatable for all</a:t>
            </a:r>
          </a:p>
          <a:p>
            <a:pPr marL="348615" indent="-34747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Review the flagship larger universities policies to strategize on how and if you want to use your political capital</a:t>
            </a:r>
          </a:p>
        </p:txBody>
      </p:sp>
      <p:pic>
        <p:nvPicPr>
          <p:cNvPr id="5" name="Picture 4">
            <a:extLst>
              <a:ext uri="{FF2B5EF4-FFF2-40B4-BE49-F238E27FC236}">
                <a16:creationId xmlns:a16="http://schemas.microsoft.com/office/drawing/2014/main" id="{D48A79CD-5883-493E-964F-B70C147B1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752973"/>
            <a:ext cx="1943100" cy="543553"/>
          </a:xfrm>
          <a:prstGeom prst="rect">
            <a:avLst/>
          </a:prstGeom>
        </p:spPr>
      </p:pic>
    </p:spTree>
    <p:extLst>
      <p:ext uri="{BB962C8B-B14F-4D97-AF65-F5344CB8AC3E}">
        <p14:creationId xmlns:p14="http://schemas.microsoft.com/office/powerpoint/2010/main" val="31308158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4321CB-879D-4250-8D79-72236C263DE6}"/>
              </a:ext>
            </a:extLst>
          </p:cNvPr>
          <p:cNvSpPr>
            <a:spLocks noGrp="1"/>
          </p:cNvSpPr>
          <p:nvPr>
            <p:ph sz="quarter" idx="1"/>
          </p:nvPr>
        </p:nvSpPr>
        <p:spPr>
          <a:xfrm>
            <a:off x="685800" y="1676400"/>
            <a:ext cx="7772400" cy="4572000"/>
          </a:xfrm>
        </p:spPr>
        <p:txBody>
          <a:bodyPr/>
          <a:lstStyle/>
          <a:p>
            <a:pPr marL="0" indent="0" algn="ctr">
              <a:buNone/>
            </a:pP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ea typeface="+mj-ea"/>
                <a:cs typeface="Times New Roman" panose="02020603050405020304" pitchFamily="18" charset="0"/>
                <a:hlinkClick r:id="rId3"/>
              </a:rPr>
              <a:t>JOIN COHEAO</a:t>
            </a: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6F5F18CB-AC0C-48E3-8405-31B8CB404E11}"/>
              </a:ext>
            </a:extLst>
          </p:cNvPr>
          <p:cNvPicPr>
            <a:picLocks noChangeAspect="1"/>
          </p:cNvPicPr>
          <p:nvPr/>
        </p:nvPicPr>
        <p:blipFill>
          <a:blip r:embed="rId4"/>
          <a:stretch>
            <a:fillRect/>
          </a:stretch>
        </p:blipFill>
        <p:spPr>
          <a:xfrm>
            <a:off x="3276600" y="3125454"/>
            <a:ext cx="2122611" cy="2056146"/>
          </a:xfrm>
          <a:prstGeom prst="rect">
            <a:avLst/>
          </a:prstGeom>
        </p:spPr>
      </p:pic>
    </p:spTree>
    <p:extLst>
      <p:ext uri="{BB962C8B-B14F-4D97-AF65-F5344CB8AC3E}">
        <p14:creationId xmlns:p14="http://schemas.microsoft.com/office/powerpoint/2010/main" val="1456955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3"/>
          <a:stretch>
            <a:fillRect/>
          </a:stretch>
        </p:blipFill>
        <p:spPr>
          <a:xfrm>
            <a:off x="1371600" y="381000"/>
            <a:ext cx="5257800" cy="4114800"/>
          </a:xfrm>
          <a:prstGeom prst="rect">
            <a:avLst/>
          </a:prstGeom>
        </p:spPr>
      </p:pic>
      <p:sp>
        <p:nvSpPr>
          <p:cNvPr id="6" name="TextBox 5">
            <a:extLst>
              <a:ext uri="{FF2B5EF4-FFF2-40B4-BE49-F238E27FC236}">
                <a16:creationId xmlns:a16="http://schemas.microsoft.com/office/drawing/2014/main" id="{BB2F092C-BFE2-41D8-884E-5CA317202055}"/>
              </a:ext>
            </a:extLst>
          </p:cNvPr>
          <p:cNvSpPr txBox="1"/>
          <p:nvPr/>
        </p:nvSpPr>
        <p:spPr>
          <a:xfrm>
            <a:off x="1714500" y="4724400"/>
            <a:ext cx="4572000" cy="1631216"/>
          </a:xfrm>
          <a:prstGeom prst="rect">
            <a:avLst/>
          </a:prstGeom>
          <a:noFill/>
        </p:spPr>
        <p:txBody>
          <a:bodyPr wrap="square">
            <a:spAutoFit/>
          </a:bodyPr>
          <a:lstStyle/>
          <a:p>
            <a:pPr marL="0" indent="0" algn="ctr">
              <a:buNone/>
            </a:pPr>
            <a:r>
              <a:rPr lang="en-US" sz="4000" b="1" dirty="0">
                <a:ln w="22225">
                  <a:solidFill>
                    <a:schemeClr val="accent2"/>
                  </a:solidFill>
                  <a:prstDash val="solid"/>
                </a:ln>
                <a:solidFill>
                  <a:schemeClr val="accent2">
                    <a:lumMod val="40000"/>
                    <a:lumOff val="60000"/>
                  </a:schemeClr>
                </a:solidFill>
                <a:latin typeface="Times New Roman" panose="02020603050405020304" pitchFamily="18" charset="0"/>
                <a:ea typeface="+mj-ea"/>
                <a:cs typeface="Times New Roman" panose="02020603050405020304" pitchFamily="18" charset="0"/>
                <a:hlinkClick r:id="rId4"/>
              </a:rPr>
              <a:t>Register Today</a:t>
            </a:r>
            <a:endParaRPr lang="en-US" sz="4000" b="1" dirty="0">
              <a:ln w="22225">
                <a:solidFill>
                  <a:schemeClr val="accent2"/>
                </a:solidFill>
                <a:prstDash val="solid"/>
              </a:ln>
              <a:solidFill>
                <a:schemeClr val="accent2">
                  <a:lumMod val="40000"/>
                  <a:lumOff val="60000"/>
                </a:schemeClr>
              </a:solidFill>
              <a:latin typeface="Times New Roman" panose="02020603050405020304" pitchFamily="18" charset="0"/>
              <a:ea typeface="+mj-ea"/>
              <a:cs typeface="Times New Roman" panose="02020603050405020304" pitchFamily="18" charset="0"/>
            </a:endParaRPr>
          </a:p>
          <a:p>
            <a:pPr marL="0" indent="0" algn="ctr">
              <a:buNone/>
            </a:pPr>
            <a:r>
              <a:rPr lang="en-US" sz="3000" b="1" dirty="0">
                <a:ln w="22225">
                  <a:solidFill>
                    <a:schemeClr val="accent2"/>
                  </a:solidFill>
                  <a:prstDash val="solid"/>
                </a:ln>
                <a:solidFill>
                  <a:schemeClr val="accent2">
                    <a:lumMod val="40000"/>
                    <a:lumOff val="60000"/>
                  </a:schemeClr>
                </a:solidFill>
                <a:latin typeface="Times New Roman" panose="02020603050405020304" pitchFamily="18" charset="0"/>
                <a:ea typeface="+mj-ea"/>
                <a:cs typeface="Times New Roman" panose="02020603050405020304" pitchFamily="18" charset="0"/>
              </a:rPr>
              <a:t>Discount Code:</a:t>
            </a:r>
          </a:p>
          <a:p>
            <a:pPr marL="0" indent="0" algn="ctr">
              <a:buNone/>
            </a:pPr>
            <a:r>
              <a:rPr lang="en-US" sz="3000" b="1" dirty="0">
                <a:ln w="22225">
                  <a:solidFill>
                    <a:schemeClr val="accent2"/>
                  </a:solidFill>
                  <a:prstDash val="solid"/>
                </a:ln>
                <a:solidFill>
                  <a:schemeClr val="accent2">
                    <a:lumMod val="40000"/>
                    <a:lumOff val="60000"/>
                  </a:schemeClr>
                </a:solidFill>
                <a:latin typeface="Times New Roman" panose="02020603050405020304" pitchFamily="18" charset="0"/>
                <a:ea typeface="+mj-ea"/>
                <a:cs typeface="Times New Roman" panose="02020603050405020304" pitchFamily="18" charset="0"/>
              </a:rPr>
              <a:t>CONF2024</a:t>
            </a:r>
          </a:p>
        </p:txBody>
      </p:sp>
    </p:spTree>
    <p:extLst>
      <p:ext uri="{BB962C8B-B14F-4D97-AF65-F5344CB8AC3E}">
        <p14:creationId xmlns:p14="http://schemas.microsoft.com/office/powerpoint/2010/main" val="16049528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F933078-4E0E-4E0F-8560-FCADAF527265}"/>
              </a:ext>
            </a:extLst>
          </p:cNvPr>
          <p:cNvGraphicFramePr>
            <a:graphicFrameLocks noGrp="1" noChangeAspect="1"/>
          </p:cNvGraphicFramePr>
          <p:nvPr>
            <p:ph sz="quarter" idx="1"/>
            <p:extLst>
              <p:ext uri="{D42A27DB-BD31-4B8C-83A1-F6EECF244321}">
                <p14:modId xmlns:p14="http://schemas.microsoft.com/office/powerpoint/2010/main" val="3070359766"/>
              </p:ext>
            </p:extLst>
          </p:nvPr>
        </p:nvGraphicFramePr>
        <p:xfrm>
          <a:off x="4495800" y="1143000"/>
          <a:ext cx="4227513" cy="5486400"/>
        </p:xfrm>
        <a:graphic>
          <a:graphicData uri="http://schemas.openxmlformats.org/presentationml/2006/ole">
            <mc:AlternateContent xmlns:mc="http://schemas.openxmlformats.org/markup-compatibility/2006">
              <mc:Choice xmlns:v="urn:schemas-microsoft-com:vml" Requires="v">
                <p:oleObj name="Acrobat Document" r:id="rId3" imgW="3886044" imgH="5016315" progId="Acrobat.Document.DC">
                  <p:embed/>
                </p:oleObj>
              </mc:Choice>
              <mc:Fallback>
                <p:oleObj name="Acrobat Document" r:id="rId3" imgW="3886044" imgH="5016315" progId="Acrobat.Document.DC">
                  <p:embed/>
                  <p:pic>
                    <p:nvPicPr>
                      <p:cNvPr id="0" name=""/>
                      <p:cNvPicPr/>
                      <p:nvPr/>
                    </p:nvPicPr>
                    <p:blipFill>
                      <a:blip r:embed="rId4"/>
                      <a:stretch>
                        <a:fillRect/>
                      </a:stretch>
                    </p:blipFill>
                    <p:spPr>
                      <a:xfrm>
                        <a:off x="4495800" y="1143000"/>
                        <a:ext cx="4227513" cy="54864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A60B6BA0-A099-4A1D-A633-28A6203684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803018"/>
            <a:ext cx="3446245" cy="1234329"/>
          </a:xfrm>
          <a:prstGeom prst="rect">
            <a:avLst/>
          </a:prstGeom>
        </p:spPr>
      </p:pic>
      <p:pic>
        <p:nvPicPr>
          <p:cNvPr id="7" name="Picture 6">
            <a:extLst>
              <a:ext uri="{FF2B5EF4-FFF2-40B4-BE49-F238E27FC236}">
                <a16:creationId xmlns:a16="http://schemas.microsoft.com/office/drawing/2014/main" id="{1640E7BA-95FE-44FE-9CC3-A66167AA5B98}"/>
              </a:ext>
            </a:extLst>
          </p:cNvPr>
          <p:cNvPicPr>
            <a:picLocks noChangeAspect="1"/>
          </p:cNvPicPr>
          <p:nvPr/>
        </p:nvPicPr>
        <p:blipFill>
          <a:blip r:embed="rId6"/>
          <a:stretch>
            <a:fillRect/>
          </a:stretch>
        </p:blipFill>
        <p:spPr>
          <a:xfrm>
            <a:off x="1003081" y="2438400"/>
            <a:ext cx="2659282" cy="2499725"/>
          </a:xfrm>
          <a:prstGeom prst="rect">
            <a:avLst/>
          </a:prstGeom>
        </p:spPr>
      </p:pic>
      <p:sp>
        <p:nvSpPr>
          <p:cNvPr id="8" name="TextBox 7">
            <a:extLst>
              <a:ext uri="{FF2B5EF4-FFF2-40B4-BE49-F238E27FC236}">
                <a16:creationId xmlns:a16="http://schemas.microsoft.com/office/drawing/2014/main" id="{5422003D-B7DA-4CA6-AC2F-16831833EA9A}"/>
              </a:ext>
            </a:extLst>
          </p:cNvPr>
          <p:cNvSpPr txBox="1"/>
          <p:nvPr/>
        </p:nvSpPr>
        <p:spPr>
          <a:xfrm>
            <a:off x="838952" y="5154512"/>
            <a:ext cx="2819400" cy="369332"/>
          </a:xfrm>
          <a:prstGeom prst="rect">
            <a:avLst/>
          </a:prstGeom>
          <a:noFill/>
        </p:spPr>
        <p:txBody>
          <a:bodyPr wrap="square" rtlCol="0">
            <a:spAutoFit/>
          </a:bodyPr>
          <a:lstStyle/>
          <a:p>
            <a:pPr algn="ctr"/>
            <a:r>
              <a:rPr lang="en-US" b="1" dirty="0"/>
              <a:t>SIGN UP TODAY</a:t>
            </a:r>
          </a:p>
        </p:txBody>
      </p:sp>
    </p:spTree>
    <p:extLst>
      <p:ext uri="{BB962C8B-B14F-4D97-AF65-F5344CB8AC3E}">
        <p14:creationId xmlns:p14="http://schemas.microsoft.com/office/powerpoint/2010/main" val="1219353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7772400" cy="1143000"/>
          </a:xfrm>
        </p:spPr>
        <p:txBody>
          <a:bodyPr/>
          <a:lstStyle/>
          <a:p>
            <a:r>
              <a:rPr lang="en-US" u="sng" dirty="0"/>
              <a:t>Questions?</a:t>
            </a:r>
          </a:p>
        </p:txBody>
      </p:sp>
      <p:sp>
        <p:nvSpPr>
          <p:cNvPr id="7" name="Content Placeholder 6"/>
          <p:cNvSpPr>
            <a:spLocks noGrp="1"/>
          </p:cNvSpPr>
          <p:nvPr>
            <p:ph sz="quarter" idx="1"/>
          </p:nvPr>
        </p:nvSpPr>
        <p:spPr>
          <a:xfrm>
            <a:off x="421105" y="2257563"/>
            <a:ext cx="8305800" cy="4572000"/>
          </a:xfrm>
        </p:spPr>
        <p:txBody>
          <a:bodyPr/>
          <a:lstStyle/>
          <a:p>
            <a:pPr marL="0" indent="0">
              <a:buNone/>
            </a:pPr>
            <a:endParaRPr lang="en-US" dirty="0"/>
          </a:p>
          <a:p>
            <a:pPr marL="0" indent="0">
              <a:buNone/>
            </a:pPr>
            <a:r>
              <a:rPr lang="en-US" dirty="0">
                <a:latin typeface="Times New Roman" panose="02020603050405020304" pitchFamily="18" charset="0"/>
                <a:cs typeface="Times New Roman" panose="02020603050405020304" pitchFamily="18" charset="0"/>
              </a:rPr>
              <a:t>Presenter: 	</a:t>
            </a:r>
            <a:r>
              <a:rPr lang="en-US" dirty="0">
                <a:solidFill>
                  <a:srgbClr val="0000FF"/>
                </a:solidFill>
                <a:latin typeface="Times New Roman" panose="02020603050405020304" pitchFamily="18" charset="0"/>
                <a:cs typeface="Times New Roman" panose="02020603050405020304" pitchFamily="18" charset="0"/>
              </a:rPr>
              <a:t>Karen Reddick</a:t>
            </a:r>
          </a:p>
          <a:p>
            <a:pPr marL="0" indent="0">
              <a:buNone/>
            </a:pPr>
            <a:r>
              <a:rPr lang="en-US" dirty="0">
                <a:solidFill>
                  <a:srgbClr val="0000FF"/>
                </a:solidFill>
                <a:latin typeface="Times New Roman" panose="02020603050405020304" pitchFamily="18" charset="0"/>
                <a:cs typeface="Times New Roman" panose="02020603050405020304" pitchFamily="18" charset="0"/>
              </a:rPr>
              <a:t>		COHEAO Legislative Chair </a:t>
            </a:r>
          </a:p>
          <a:p>
            <a:pPr marL="0" indent="0">
              <a:buNone/>
            </a:pPr>
            <a:r>
              <a:rPr lang="en-US" dirty="0">
                <a:solidFill>
                  <a:srgbClr val="0000FF"/>
                </a:solidFill>
                <a:latin typeface="Times New Roman" panose="02020603050405020304" pitchFamily="18" charset="0"/>
                <a:cs typeface="Times New Roman" panose="02020603050405020304" pitchFamily="18" charset="0"/>
              </a:rPr>
              <a:t>		</a:t>
            </a:r>
            <a:r>
              <a:rPr lang="en-US" b="1"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kreddick@ncmstl.com</a:t>
            </a:r>
            <a:endParaRPr lang="en-US" b="1" dirty="0">
              <a:solidFill>
                <a:srgbClr val="0000FF"/>
              </a:solidFill>
              <a:latin typeface="Times New Roman" panose="02020603050405020304" pitchFamily="18" charset="0"/>
              <a:cs typeface="Times New Roman" panose="02020603050405020304" pitchFamily="18" charset="0"/>
            </a:endParaRPr>
          </a:p>
          <a:p>
            <a:pPr marL="0" indent="0">
              <a:buNone/>
            </a:pPr>
            <a:r>
              <a:rPr lang="en-US" dirty="0">
                <a:solidFill>
                  <a:srgbClr val="0000FF"/>
                </a:solidFill>
                <a:latin typeface="Times New Roman" panose="02020603050405020304" pitchFamily="18" charset="0"/>
                <a:cs typeface="Times New Roman" panose="02020603050405020304" pitchFamily="18" charset="0"/>
              </a:rPr>
              <a:t>		314-603-9500</a:t>
            </a:r>
          </a:p>
        </p:txBody>
      </p:sp>
      <p:sp>
        <p:nvSpPr>
          <p:cNvPr id="6" name="TextBox 5"/>
          <p:cNvSpPr txBox="1"/>
          <p:nvPr/>
        </p:nvSpPr>
        <p:spPr>
          <a:xfrm>
            <a:off x="1371600" y="5105400"/>
            <a:ext cx="6400800" cy="369332"/>
          </a:xfrm>
          <a:prstGeom prst="rect">
            <a:avLst/>
          </a:prstGeom>
          <a:noFill/>
        </p:spPr>
        <p:txBody>
          <a:bodyPr wrap="square" rtlCol="0">
            <a:spAutoFit/>
          </a:bodyPr>
          <a:lstStyle/>
          <a:p>
            <a:r>
              <a:rPr lang="en-US" dirty="0"/>
              <a:t> </a:t>
            </a:r>
          </a:p>
        </p:txBody>
      </p:sp>
      <p:pic>
        <p:nvPicPr>
          <p:cNvPr id="8" name="Picture 7">
            <a:extLst>
              <a:ext uri="{FF2B5EF4-FFF2-40B4-BE49-F238E27FC236}">
                <a16:creationId xmlns:a16="http://schemas.microsoft.com/office/drawing/2014/main" id="{F525D262-02C8-46A1-A25B-273CABD83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13471"/>
            <a:ext cx="3446245" cy="1234329"/>
          </a:xfrm>
          <a:prstGeom prst="rect">
            <a:avLst/>
          </a:prstGeom>
        </p:spPr>
      </p:pic>
    </p:spTree>
    <p:extLst>
      <p:ext uri="{BB962C8B-B14F-4D97-AF65-F5344CB8AC3E}">
        <p14:creationId xmlns:p14="http://schemas.microsoft.com/office/powerpoint/2010/main" val="8810497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990600" y="1066800"/>
            <a:ext cx="6172200" cy="3394472"/>
          </a:xfrm>
        </p:spPr>
        <p:txBody>
          <a:bodyPr>
            <a:normAutofit fontScale="25000" lnSpcReduction="20000"/>
          </a:bodyPr>
          <a:lstStyle/>
          <a:p>
            <a:pPr algn="ctr">
              <a:buNone/>
            </a:pPr>
            <a:r>
              <a:rPr lang="en-US" sz="4800" b="1" dirty="0"/>
              <a:t> </a:t>
            </a:r>
          </a:p>
          <a:p>
            <a:pPr algn="ctr">
              <a:buNone/>
            </a:pPr>
            <a:endParaRPr lang="en-US" sz="10000" b="1" dirty="0">
              <a:solidFill>
                <a:srgbClr val="0000FF"/>
              </a:solidFill>
              <a:hlinkClick r:id="rId3">
                <a:extLst>
                  <a:ext uri="{A12FA001-AC4F-418D-AE19-62706E023703}">
                    <ahyp:hlinkClr xmlns:ahyp="http://schemas.microsoft.com/office/drawing/2018/hyperlinkcolor" val="tx"/>
                  </a:ext>
                </a:extLst>
              </a:hlinkClick>
            </a:endParaRPr>
          </a:p>
          <a:p>
            <a:pPr algn="ctr">
              <a:buNone/>
            </a:pPr>
            <a:endParaRPr lang="en-US" sz="10000" b="1" dirty="0">
              <a:solidFill>
                <a:srgbClr val="0000FF"/>
              </a:solidFill>
              <a:hlinkClick r:id="rId3">
                <a:extLst>
                  <a:ext uri="{A12FA001-AC4F-418D-AE19-62706E023703}">
                    <ahyp:hlinkClr xmlns:ahyp="http://schemas.microsoft.com/office/drawing/2018/hyperlinkcolor" val="tx"/>
                  </a:ext>
                </a:extLst>
              </a:hlinkClick>
            </a:endParaRPr>
          </a:p>
          <a:p>
            <a:pPr algn="ctr">
              <a:buNone/>
            </a:pPr>
            <a:r>
              <a:rPr lang="en-US" sz="11200" b="1"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COHEAO</a:t>
            </a:r>
            <a:endParaRPr lang="en-US" sz="11200" b="1" dirty="0">
              <a:solidFill>
                <a:srgbClr val="0000FF"/>
              </a:solidFill>
              <a:latin typeface="Times New Roman" panose="02020603050405020304" pitchFamily="18" charset="0"/>
              <a:cs typeface="Times New Roman" panose="02020603050405020304" pitchFamily="18" charset="0"/>
            </a:endParaRPr>
          </a:p>
          <a:p>
            <a:pPr algn="ctr">
              <a:buNone/>
            </a:pPr>
            <a:endParaRPr lang="en-US" sz="11200" b="1" dirty="0">
              <a:solidFill>
                <a:srgbClr val="0000FF"/>
              </a:solidFill>
              <a:latin typeface="Times New Roman" panose="02020603050405020304" pitchFamily="18" charset="0"/>
              <a:cs typeface="Times New Roman" panose="02020603050405020304" pitchFamily="18" charset="0"/>
            </a:endParaRPr>
          </a:p>
          <a:p>
            <a:pPr algn="ctr">
              <a:buNone/>
            </a:pPr>
            <a:r>
              <a:rPr lang="en-US" sz="11200" b="1"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FSA PARTNER CONNECT</a:t>
            </a:r>
            <a:endParaRPr lang="en-US" sz="11200" b="1"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gn="ctr">
              <a:buNone/>
            </a:pPr>
            <a:endParaRPr lang="en-US" sz="11200" b="1" dirty="0">
              <a:solidFill>
                <a:srgbClr val="0000F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gn="ctr">
              <a:buNone/>
            </a:pPr>
            <a:r>
              <a:rPr lang="en-US" sz="11200" b="1"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CFPB</a:t>
            </a:r>
            <a:endParaRPr lang="en-US" sz="11200" b="1" dirty="0">
              <a:solidFill>
                <a:srgbClr val="0000FF"/>
              </a:solidFill>
              <a:latin typeface="Times New Roman" panose="02020603050405020304" pitchFamily="18" charset="0"/>
              <a:cs typeface="Times New Roman" panose="02020603050405020304" pitchFamily="18" charset="0"/>
            </a:endParaRPr>
          </a:p>
          <a:p>
            <a:pPr algn="ctr">
              <a:buNone/>
            </a:pPr>
            <a:endParaRPr lang="en-US" sz="11200" b="1" u="sng" dirty="0">
              <a:solidFill>
                <a:srgbClr val="0000FF"/>
              </a:solidFill>
              <a:latin typeface="Times New Roman" panose="02020603050405020304" pitchFamily="18" charset="0"/>
              <a:cs typeface="Times New Roman" panose="02020603050405020304" pitchFamily="18" charset="0"/>
            </a:endParaRPr>
          </a:p>
          <a:p>
            <a:pPr algn="ctr">
              <a:buNone/>
            </a:pPr>
            <a:r>
              <a:rPr lang="en-US" sz="11200" b="1" u="sng"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NCM</a:t>
            </a:r>
            <a:endParaRPr lang="en-US" sz="11200" b="1" u="sng" dirty="0">
              <a:solidFill>
                <a:srgbClr val="0000FF"/>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p>
            <a:pPr algn="ctr">
              <a:buNone/>
            </a:pPr>
            <a:endParaRPr lang="en-US" sz="11200" b="1" u="sng" dirty="0">
              <a:solidFill>
                <a:srgbClr val="0000FF"/>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p>
            <a:pPr algn="ctr">
              <a:buNone/>
            </a:pPr>
            <a:r>
              <a:rPr lang="en-US" sz="11200" b="1" dirty="0">
                <a:solidFill>
                  <a:srgbClr val="0000FF"/>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ACA International</a:t>
            </a:r>
            <a:endParaRPr lang="en-US" sz="11200" b="1" dirty="0">
              <a:solidFill>
                <a:srgbClr val="0000FF"/>
              </a:solidFill>
              <a:latin typeface="Times New Roman" panose="02020603050405020304" pitchFamily="18" charset="0"/>
              <a:cs typeface="Times New Roman" panose="02020603050405020304" pitchFamily="18" charset="0"/>
            </a:endParaRPr>
          </a:p>
          <a:p>
            <a:pPr algn="ctr">
              <a:buNone/>
            </a:pPr>
            <a:endParaRPr lang="en-US" sz="11200" b="1" dirty="0">
              <a:solidFill>
                <a:srgbClr val="0000FF"/>
              </a:solidFill>
            </a:endParaRPr>
          </a:p>
          <a:p>
            <a:pPr algn="ctr">
              <a:buNone/>
            </a:pPr>
            <a:endParaRPr lang="en-US" sz="11200" b="1" u="sng" dirty="0"/>
          </a:p>
          <a:p>
            <a:pPr marL="342900" lvl="1" indent="-342900" algn="ctr">
              <a:buNone/>
            </a:pPr>
            <a:endParaRPr lang="en-US" sz="4800" b="1" dirty="0">
              <a:latin typeface="Microsoft Sans Serif" pitchFamily="34" charset="0"/>
              <a:cs typeface="Microsoft Sans Serif" pitchFamily="34" charset="0"/>
            </a:endParaRPr>
          </a:p>
          <a:p>
            <a:pPr marL="342900" lvl="1" indent="-342900" algn="ctr">
              <a:buNone/>
            </a:pPr>
            <a:endParaRPr lang="en-US" sz="4800" b="1" dirty="0">
              <a:latin typeface="Microsoft Sans Serif" pitchFamily="34" charset="0"/>
              <a:cs typeface="Microsoft Sans Serif" pitchFamily="34" charset="0"/>
            </a:endParaRPr>
          </a:p>
          <a:p>
            <a:pPr marL="342900" lvl="1" indent="-342900" algn="ctr">
              <a:buNone/>
            </a:pPr>
            <a:endParaRPr lang="en-US" sz="1275" b="1" dirty="0">
              <a:latin typeface="Microsoft Sans Serif" pitchFamily="34" charset="0"/>
              <a:cs typeface="Microsoft Sans Serif" pitchFamily="34" charset="0"/>
              <a:hlinkClick r:id="" action="ppaction://noaction"/>
            </a:endParaRPr>
          </a:p>
          <a:p>
            <a:pPr marL="342900" lvl="1" indent="-342900" algn="ctr">
              <a:buNone/>
            </a:pPr>
            <a:endParaRPr lang="en-US" sz="1275" b="1" dirty="0">
              <a:latin typeface="Microsoft Sans Serif" pitchFamily="34" charset="0"/>
              <a:cs typeface="Microsoft Sans Serif" pitchFamily="34" charset="0"/>
              <a:hlinkClick r:id="" action="ppaction://noaction"/>
            </a:endParaRPr>
          </a:p>
          <a:p>
            <a:pPr marL="342900" lvl="1" indent="-342900" algn="ctr">
              <a:buNone/>
            </a:pPr>
            <a:endParaRPr lang="en-US" sz="1275" b="1" dirty="0">
              <a:latin typeface="Microsoft Sans Serif" pitchFamily="34" charset="0"/>
              <a:cs typeface="Microsoft Sans Serif" pitchFamily="34" charset="0"/>
              <a:hlinkClick r:id="" action="ppaction://noaction"/>
            </a:endParaRPr>
          </a:p>
        </p:txBody>
      </p:sp>
      <p:sp>
        <p:nvSpPr>
          <p:cNvPr id="6" name="Rectangle 2"/>
          <p:cNvSpPr txBox="1">
            <a:spLocks noRot="1" noChangeArrowheads="1"/>
          </p:cNvSpPr>
          <p:nvPr/>
        </p:nvSpPr>
        <p:spPr>
          <a:xfrm>
            <a:off x="990600" y="914400"/>
            <a:ext cx="6172200" cy="85725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1148">
              <a:defRPr/>
            </a:pPr>
            <a:r>
              <a:rPr lang="en-US" sz="4800" b="1" u="sng" dirty="0">
                <a:ln w="22225">
                  <a:solidFill>
                    <a:schemeClr val="accent2"/>
                  </a:solidFill>
                  <a:prstDash val="solid"/>
                </a:ln>
                <a:solidFill>
                  <a:srgbClr val="FF9900"/>
                </a:solidFill>
                <a:latin typeface="Times New Roman" panose="02020603050405020304" pitchFamily="18" charset="0"/>
                <a:cs typeface="Times New Roman" panose="02020603050405020304" pitchFamily="18" charset="0"/>
              </a:rPr>
              <a:t>Resources</a:t>
            </a:r>
          </a:p>
          <a:p>
            <a:pPr marL="41148" algn="l">
              <a:defRPr/>
            </a:pPr>
            <a:endParaRPr lang="en-US" sz="3300" dirty="0">
              <a:solidFill>
                <a:schemeClr val="tx2">
                  <a:tint val="100000"/>
                  <a:shade val="90000"/>
                  <a:satMod val="250000"/>
                  <a:alpha val="100000"/>
                </a:schemeClr>
              </a:solidFill>
              <a:latin typeface="Calisto MT" pitchFamily="18" charset="0"/>
            </a:endParaRPr>
          </a:p>
        </p:txBody>
      </p:sp>
    </p:spTree>
    <p:extLst>
      <p:ext uri="{BB962C8B-B14F-4D97-AF65-F5344CB8AC3E}">
        <p14:creationId xmlns:p14="http://schemas.microsoft.com/office/powerpoint/2010/main" val="27360938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proedgeskills.com/wp-content/uploads/2018/01/ps-questions-answers-800-500.jpg">
            <a:extLst>
              <a:ext uri="{FF2B5EF4-FFF2-40B4-BE49-F238E27FC236}">
                <a16:creationId xmlns:a16="http://schemas.microsoft.com/office/drawing/2014/main" id="{C1D7EDBE-548A-4CEC-AFD1-A4FF26521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542" y="2275815"/>
            <a:ext cx="4286250" cy="267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87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3"/>
          <p:cNvSpPr>
            <a:spLocks noGrp="1"/>
          </p:cNvSpPr>
          <p:nvPr>
            <p:ph idx="1"/>
          </p:nvPr>
        </p:nvSpPr>
        <p:spPr>
          <a:xfrm>
            <a:off x="592931" y="1204832"/>
            <a:ext cx="6781800" cy="323850"/>
          </a:xfrm>
        </p:spPr>
        <p:txBody>
          <a:bodyPr>
            <a:normAutofit fontScale="77500" lnSpcReduction="20000"/>
          </a:bodyPr>
          <a:lstStyle/>
          <a:p>
            <a:pPr eaLnBrk="1" hangingPunct="1">
              <a:spcBef>
                <a:spcPct val="0"/>
              </a:spcBef>
            </a:pPr>
            <a:r>
              <a:rPr lang="en-US" altLang="en-US" sz="2100" b="1" dirty="0">
                <a:ea typeface="Calibri" pitchFamily="34" charset="0"/>
              </a:rPr>
              <a:t>Health, Education, Labor, &amp; Pensions Committee:</a:t>
            </a:r>
          </a:p>
        </p:txBody>
      </p:sp>
      <p:sp>
        <p:nvSpPr>
          <p:cNvPr id="18434" name="Slide Number Placeholder 2"/>
          <p:cNvSpPr>
            <a:spLocks noGrp="1"/>
          </p:cNvSpPr>
          <p:nvPr>
            <p:ph type="sldNum" sz="quarter" idx="12"/>
          </p:nvPr>
        </p:nvSpPr>
        <p:spPr bwMode="auto">
          <a:xfrm>
            <a:off x="8229600" y="6356350"/>
            <a:ext cx="457200"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a:lnSpc>
                <a:spcPct val="100000"/>
              </a:lnSpc>
            </a:pPr>
            <a:fld id="{98BA551F-38EF-4897-AFCB-37F84F013F63}" type="slidenum">
              <a:rPr lang="en-US" altLang="en-US" b="1">
                <a:solidFill>
                  <a:schemeClr val="bg1"/>
                </a:solidFill>
                <a:latin typeface="Times New Roman" pitchFamily="18" charset="0"/>
                <a:cs typeface="Times New Roman" pitchFamily="18" charset="0"/>
              </a:rPr>
              <a:pPr marL="0">
                <a:lnSpc>
                  <a:spcPct val="100000"/>
                </a:lnSpc>
              </a:pPr>
              <a:t>7</a:t>
            </a:fld>
            <a:endParaRPr lang="en-US" altLang="en-US" b="1">
              <a:solidFill>
                <a:schemeClr val="bg1"/>
              </a:solidFill>
              <a:latin typeface="Times New Roman" pitchFamily="18" charset="0"/>
              <a:cs typeface="Times New Roman" pitchFamily="18" charset="0"/>
            </a:endParaRPr>
          </a:p>
        </p:txBody>
      </p:sp>
      <p:sp>
        <p:nvSpPr>
          <p:cNvPr id="18435" name="TextBox 16"/>
          <p:cNvSpPr txBox="1">
            <a:spLocks noChangeArrowheads="1"/>
          </p:cNvSpPr>
          <p:nvPr/>
        </p:nvSpPr>
        <p:spPr bwMode="auto">
          <a:xfrm>
            <a:off x="533400" y="4399939"/>
            <a:ext cx="2419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a:latin typeface="Times New Roman" pitchFamily="18" charset="0"/>
                <a:cs typeface="Times New Roman" pitchFamily="18" charset="0"/>
              </a:rPr>
              <a:t>Bernie Sander (I-VT)</a:t>
            </a:r>
          </a:p>
          <a:p>
            <a:pPr algn="ctr" eaLnBrk="1" hangingPunct="1"/>
            <a:r>
              <a:rPr lang="en-US" altLang="en-US" sz="1200" b="1" dirty="0">
                <a:latin typeface="Times New Roman" pitchFamily="18" charset="0"/>
                <a:cs typeface="Times New Roman" pitchFamily="18" charset="0"/>
              </a:rPr>
              <a:t>Chair</a:t>
            </a:r>
          </a:p>
        </p:txBody>
      </p:sp>
      <p:sp>
        <p:nvSpPr>
          <p:cNvPr id="18436" name="TextBox 17"/>
          <p:cNvSpPr txBox="1">
            <a:spLocks noChangeArrowheads="1"/>
          </p:cNvSpPr>
          <p:nvPr/>
        </p:nvSpPr>
        <p:spPr bwMode="auto">
          <a:xfrm>
            <a:off x="3605408" y="4399940"/>
            <a:ext cx="2024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a:latin typeface="Times New Roman" pitchFamily="18" charset="0"/>
                <a:cs typeface="Times New Roman" pitchFamily="18" charset="0"/>
              </a:rPr>
              <a:t>Dr. Bill Cassidy (R-LA)</a:t>
            </a:r>
          </a:p>
          <a:p>
            <a:pPr algn="ctr" eaLnBrk="1" hangingPunct="1"/>
            <a:r>
              <a:rPr lang="en-US" altLang="en-US" sz="1200" b="1" dirty="0">
                <a:latin typeface="Times New Roman" pitchFamily="18" charset="0"/>
                <a:cs typeface="Times New Roman" pitchFamily="18" charset="0"/>
              </a:rPr>
              <a:t>Ranking</a:t>
            </a:r>
          </a:p>
        </p:txBody>
      </p:sp>
      <p:sp>
        <p:nvSpPr>
          <p:cNvPr id="18437" name="TextBox 5"/>
          <p:cNvSpPr txBox="1">
            <a:spLocks noChangeArrowheads="1"/>
          </p:cNvSpPr>
          <p:nvPr/>
        </p:nvSpPr>
        <p:spPr bwMode="auto">
          <a:xfrm>
            <a:off x="533400" y="5795301"/>
            <a:ext cx="800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hangingPunct="1"/>
            <a:r>
              <a:rPr lang="en-US" altLang="en-US" sz="2000" dirty="0">
                <a:latin typeface="Times New Roman" pitchFamily="18" charset="0"/>
                <a:cs typeface="Times New Roman" pitchFamily="18" charset="0"/>
              </a:rPr>
              <a:t> </a:t>
            </a:r>
          </a:p>
        </p:txBody>
      </p:sp>
      <p:sp>
        <p:nvSpPr>
          <p:cNvPr id="18438" name="Title 1"/>
          <p:cNvSpPr>
            <a:spLocks noGrp="1"/>
          </p:cNvSpPr>
          <p:nvPr>
            <p:ph type="title"/>
          </p:nvPr>
        </p:nvSpPr>
        <p:spPr>
          <a:xfrm>
            <a:off x="592931" y="433988"/>
            <a:ext cx="8229600" cy="663575"/>
          </a:xfrm>
        </p:spPr>
        <p:txBody>
          <a:bodyPr>
            <a:noAutofit/>
          </a:bodyPr>
          <a:lstStyle/>
          <a:p>
            <a:pPr eaLnBrk="1" hangingPunct="1"/>
            <a:r>
              <a:rPr lang="en-US" altLang="en-US" b="1" dirty="0">
                <a:solidFill>
                  <a:srgbClr val="0000FF"/>
                </a:solidFill>
                <a:latin typeface="Times New Roman" panose="02020603050405020304" pitchFamily="18" charset="0"/>
                <a:cs typeface="Times New Roman" panose="02020603050405020304" pitchFamily="18" charset="0"/>
              </a:rPr>
              <a:t>Senate Committees</a:t>
            </a:r>
          </a:p>
        </p:txBody>
      </p:sp>
      <p:sp>
        <p:nvSpPr>
          <p:cNvPr id="23" name="TextBox 22">
            <a:extLst>
              <a:ext uri="{FF2B5EF4-FFF2-40B4-BE49-F238E27FC236}">
                <a16:creationId xmlns:a16="http://schemas.microsoft.com/office/drawing/2014/main" id="{3B3ACCD3-B2C1-BB46-A867-9F3C203FDAD7}"/>
              </a:ext>
            </a:extLst>
          </p:cNvPr>
          <p:cNvSpPr txBox="1"/>
          <p:nvPr/>
        </p:nvSpPr>
        <p:spPr>
          <a:xfrm>
            <a:off x="5715000" y="2590800"/>
            <a:ext cx="2819400" cy="461665"/>
          </a:xfrm>
          <a:prstGeom prst="rect">
            <a:avLst/>
          </a:prstGeom>
          <a:noFill/>
        </p:spPr>
        <p:txBody>
          <a:bodyPr wrap="square">
            <a:spAutoFit/>
          </a:bodyPr>
          <a:lstStyle/>
          <a:p>
            <a:pPr eaLnBrk="1" fontAlgn="auto" hangingPunct="1">
              <a:spcBef>
                <a:spcPts val="0"/>
              </a:spcBef>
              <a:spcAft>
                <a:spcPts val="0"/>
              </a:spcAft>
              <a:defRPr/>
            </a:pPr>
            <a:r>
              <a:rPr lang="en-US" sz="2400" b="1" dirty="0">
                <a:latin typeface="Times New Roman" pitchFamily="18" charset="0"/>
                <a:cs typeface="Times New Roman" pitchFamily="18" charset="0"/>
              </a:rPr>
              <a:t>11 D’s &amp; 10 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585" y="1743219"/>
            <a:ext cx="1895475" cy="24098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743219"/>
            <a:ext cx="1895475" cy="2409825"/>
          </a:xfrm>
          <a:prstGeom prst="rect">
            <a:avLst/>
          </a:prstGeom>
        </p:spPr>
      </p:pic>
      <p:pic>
        <p:nvPicPr>
          <p:cNvPr id="11" name="Picture 10">
            <a:extLst>
              <a:ext uri="{FF2B5EF4-FFF2-40B4-BE49-F238E27FC236}">
                <a16:creationId xmlns:a16="http://schemas.microsoft.com/office/drawing/2014/main" id="{7CF5B3CF-82AD-4F70-A912-1CEF0DECA9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347677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Placeholder 3"/>
          <p:cNvSpPr>
            <a:spLocks noGrp="1"/>
          </p:cNvSpPr>
          <p:nvPr>
            <p:ph idx="1"/>
          </p:nvPr>
        </p:nvSpPr>
        <p:spPr>
          <a:xfrm>
            <a:off x="228600" y="1143000"/>
            <a:ext cx="6781800" cy="393700"/>
          </a:xfrm>
        </p:spPr>
        <p:txBody>
          <a:bodyPr>
            <a:normAutofit lnSpcReduction="10000"/>
          </a:bodyPr>
          <a:lstStyle/>
          <a:p>
            <a:pPr eaLnBrk="1" hangingPunct="1">
              <a:spcBef>
                <a:spcPct val="0"/>
              </a:spcBef>
            </a:pPr>
            <a:r>
              <a:rPr lang="en-US" altLang="en-US" sz="2100" b="1" dirty="0">
                <a:ea typeface="Calibri" pitchFamily="34" charset="0"/>
              </a:rPr>
              <a:t>Education &amp; and the Workforce Committee:</a:t>
            </a:r>
          </a:p>
        </p:txBody>
      </p:sp>
      <p:sp>
        <p:nvSpPr>
          <p:cNvPr id="12290" name="Slide Number Placeholder 2"/>
          <p:cNvSpPr>
            <a:spLocks noGrp="1"/>
          </p:cNvSpPr>
          <p:nvPr>
            <p:ph type="sldNum" sz="quarter" idx="12"/>
          </p:nvPr>
        </p:nvSpPr>
        <p:spPr bwMode="auto">
          <a:xfrm>
            <a:off x="8229600" y="6356350"/>
            <a:ext cx="457200"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a:lnSpc>
                <a:spcPct val="100000"/>
              </a:lnSpc>
            </a:pPr>
            <a:fld id="{340A55D5-C967-4865-8467-C9BF40500D41}" type="slidenum">
              <a:rPr lang="en-US" altLang="en-US" b="1">
                <a:solidFill>
                  <a:schemeClr val="bg1"/>
                </a:solidFill>
                <a:latin typeface="Times New Roman" pitchFamily="18" charset="0"/>
                <a:cs typeface="Times New Roman" pitchFamily="18" charset="0"/>
              </a:rPr>
              <a:pPr marL="0">
                <a:lnSpc>
                  <a:spcPct val="100000"/>
                </a:lnSpc>
              </a:pPr>
              <a:t>8</a:t>
            </a:fld>
            <a:endParaRPr lang="en-US" altLang="en-US" b="1">
              <a:solidFill>
                <a:schemeClr val="bg1"/>
              </a:solidFill>
              <a:latin typeface="Times New Roman" pitchFamily="18" charset="0"/>
              <a:cs typeface="Times New Roman" pitchFamily="18" charset="0"/>
            </a:endParaRPr>
          </a:p>
        </p:txBody>
      </p:sp>
      <p:sp>
        <p:nvSpPr>
          <p:cNvPr id="11" name="AutoShape 2">
            <a:extLst>
              <a:ext uri="{FF2B5EF4-FFF2-40B4-BE49-F238E27FC236}">
                <a16:creationId xmlns:a16="http://schemas.microsoft.com/office/drawing/2014/main" id="{E0B0518A-8242-6E4B-84F6-65EB31D5E56B}"/>
              </a:ext>
            </a:extLst>
          </p:cNvPr>
          <p:cNvSpPr>
            <a:spLocks noChangeAspect="1" noChangeArrowheads="1"/>
          </p:cNvSpPr>
          <p:nvPr/>
        </p:nvSpPr>
        <p:spPr bwMode="auto">
          <a:xfrm>
            <a:off x="117475" y="7493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eaLnBrk="1" fontAlgn="auto" hangingPunct="1">
              <a:spcBef>
                <a:spcPts val="0"/>
              </a:spcBef>
              <a:spcAft>
                <a:spcPts val="0"/>
              </a:spcAft>
              <a:defRPr/>
            </a:pPr>
            <a:endParaRPr lang="en-US" sz="1350" dirty="0">
              <a:latin typeface="+mn-lt"/>
              <a:cs typeface="+mn-cs"/>
            </a:endParaRPr>
          </a:p>
        </p:txBody>
      </p:sp>
      <p:sp>
        <p:nvSpPr>
          <p:cNvPr id="12292" name="TextBox 16"/>
          <p:cNvSpPr txBox="1">
            <a:spLocks noChangeArrowheads="1"/>
          </p:cNvSpPr>
          <p:nvPr/>
        </p:nvSpPr>
        <p:spPr bwMode="auto">
          <a:xfrm>
            <a:off x="550068" y="3990181"/>
            <a:ext cx="2176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a:latin typeface="Times New Roman" pitchFamily="18" charset="0"/>
                <a:cs typeface="Times New Roman" pitchFamily="18" charset="0"/>
              </a:rPr>
              <a:t>Dr. Virginia Foxx (R-NC)</a:t>
            </a:r>
          </a:p>
          <a:p>
            <a:pPr algn="ctr" eaLnBrk="1" hangingPunct="1"/>
            <a:r>
              <a:rPr lang="en-US" altLang="en-US" sz="1200" b="1" dirty="0">
                <a:latin typeface="Times New Roman" pitchFamily="18" charset="0"/>
                <a:cs typeface="Times New Roman" pitchFamily="18" charset="0"/>
              </a:rPr>
              <a:t>Chair</a:t>
            </a:r>
          </a:p>
        </p:txBody>
      </p:sp>
      <p:sp>
        <p:nvSpPr>
          <p:cNvPr id="12293" name="TextBox 17"/>
          <p:cNvSpPr txBox="1">
            <a:spLocks noChangeArrowheads="1"/>
          </p:cNvSpPr>
          <p:nvPr/>
        </p:nvSpPr>
        <p:spPr bwMode="auto">
          <a:xfrm>
            <a:off x="3619500" y="3924024"/>
            <a:ext cx="2024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b="1" dirty="0">
                <a:latin typeface="Times New Roman" pitchFamily="18" charset="0"/>
                <a:cs typeface="Times New Roman" pitchFamily="18" charset="0"/>
              </a:rPr>
              <a:t>Bobby Scott (D-VA)</a:t>
            </a:r>
          </a:p>
          <a:p>
            <a:pPr algn="ctr" eaLnBrk="1" hangingPunct="1"/>
            <a:r>
              <a:rPr lang="en-US" altLang="en-US" sz="1200" b="1" dirty="0">
                <a:latin typeface="Times New Roman" pitchFamily="18" charset="0"/>
                <a:cs typeface="Times New Roman" pitchFamily="18" charset="0"/>
              </a:rPr>
              <a:t>Minority Leader</a:t>
            </a:r>
          </a:p>
        </p:txBody>
      </p:sp>
      <p:sp>
        <p:nvSpPr>
          <p:cNvPr id="19" name="TextBox 18">
            <a:extLst>
              <a:ext uri="{FF2B5EF4-FFF2-40B4-BE49-F238E27FC236}">
                <a16:creationId xmlns:a16="http://schemas.microsoft.com/office/drawing/2014/main" id="{26FF0DE6-F837-7842-92BE-4ED6A71C0F8C}"/>
              </a:ext>
            </a:extLst>
          </p:cNvPr>
          <p:cNvSpPr txBox="1"/>
          <p:nvPr/>
        </p:nvSpPr>
        <p:spPr>
          <a:xfrm>
            <a:off x="6397625" y="2229009"/>
            <a:ext cx="3206750" cy="1223412"/>
          </a:xfrm>
          <a:prstGeom prst="rect">
            <a:avLst/>
          </a:prstGeom>
          <a:noFill/>
        </p:spPr>
        <p:txBody>
          <a:bodyPr>
            <a:spAutoFit/>
          </a:bodyPr>
          <a:lstStyle/>
          <a:p>
            <a:pPr eaLnBrk="1" fontAlgn="auto" hangingPunct="1">
              <a:spcBef>
                <a:spcPts val="0"/>
              </a:spcBef>
              <a:spcAft>
                <a:spcPts val="0"/>
              </a:spcAft>
              <a:defRPr/>
            </a:pPr>
            <a:r>
              <a:rPr lang="en-US" sz="2000" b="1" dirty="0">
                <a:latin typeface="Times New Roman" pitchFamily="18" charset="0"/>
                <a:cs typeface="Times New Roman" pitchFamily="18" charset="0"/>
              </a:rPr>
              <a:t>25 R’s &amp; 22 D’s</a:t>
            </a:r>
          </a:p>
          <a:p>
            <a:pPr eaLnBrk="1" fontAlgn="auto" hangingPunct="1">
              <a:spcBef>
                <a:spcPts val="0"/>
              </a:spcBef>
              <a:spcAft>
                <a:spcPts val="0"/>
              </a:spcAft>
              <a:defRPr/>
            </a:pPr>
            <a:br>
              <a:rPr lang="en-US" b="1" dirty="0">
                <a:latin typeface="+mj-lt"/>
                <a:cs typeface="Times New Roman" panose="02020603050405020304" pitchFamily="18" charset="0"/>
              </a:rPr>
            </a:br>
            <a:endParaRPr lang="en-US" sz="1650" b="1" dirty="0">
              <a:latin typeface="Times New Roman" panose="02020603050405020304" pitchFamily="18" charset="0"/>
              <a:cs typeface="Times New Roman" panose="02020603050405020304" pitchFamily="18" charset="0"/>
            </a:endParaRPr>
          </a:p>
          <a:p>
            <a:pPr marL="214313" indent="-214313" eaLnBrk="1" fontAlgn="auto" hangingPunct="1">
              <a:spcBef>
                <a:spcPts val="300"/>
              </a:spcBef>
              <a:spcAft>
                <a:spcPts val="0"/>
              </a:spcAft>
              <a:buClr>
                <a:srgbClr val="4C0000"/>
              </a:buClr>
              <a:buFont typeface="Wingdings" panose="05000000000000000000" pitchFamily="2" charset="2"/>
              <a:buChar char="§"/>
              <a:defRPr/>
            </a:pPr>
            <a:endParaRPr lang="en-US" sz="165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8EFD620-8860-DB45-BE72-94940CF2F361}"/>
              </a:ext>
            </a:extLst>
          </p:cNvPr>
          <p:cNvSpPr txBox="1"/>
          <p:nvPr/>
        </p:nvSpPr>
        <p:spPr>
          <a:xfrm>
            <a:off x="381000" y="4495800"/>
            <a:ext cx="7620000" cy="907941"/>
          </a:xfrm>
          <a:prstGeom prst="rect">
            <a:avLst/>
          </a:prstGeom>
          <a:noFill/>
        </p:spPr>
        <p:txBody>
          <a:bodyPr wrap="square">
            <a:spAutoFit/>
          </a:bodyPr>
          <a:lstStyle/>
          <a:p>
            <a:pPr eaLnBrk="1" fontAlgn="auto" hangingPunct="1">
              <a:spcBef>
                <a:spcPts val="0"/>
              </a:spcBef>
              <a:spcAft>
                <a:spcPts val="0"/>
              </a:spcAft>
              <a:defRPr/>
            </a:pPr>
            <a:r>
              <a:rPr lang="en-US" sz="2100" b="1" dirty="0">
                <a:latin typeface="Times New Roman" pitchFamily="18" charset="0"/>
                <a:cs typeface="Times New Roman" pitchFamily="18" charset="0"/>
              </a:rPr>
              <a:t>Subcommittee on Higher Education and Workforce Investment:</a:t>
            </a:r>
          </a:p>
          <a:p>
            <a:pPr marL="742950" lvl="1" indent="-285750" eaLnBrk="1" fontAlgn="auto" hangingPunct="1">
              <a:spcBef>
                <a:spcPts val="0"/>
              </a:spcBef>
              <a:spcAft>
                <a:spcPts val="0"/>
              </a:spcAft>
              <a:buFont typeface="Arial" pitchFamily="34" charset="0"/>
              <a:buChar char="•"/>
              <a:defRPr/>
            </a:pPr>
            <a:r>
              <a:rPr lang="en-US" sz="1600" dirty="0">
                <a:latin typeface="Times New Roman" pitchFamily="18" charset="0"/>
                <a:cs typeface="Times New Roman" pitchFamily="18" charset="0"/>
              </a:rPr>
              <a:t>Chair – Burgess Owens (R-UT)</a:t>
            </a:r>
          </a:p>
          <a:p>
            <a:pPr marL="742950" lvl="1" indent="-285750" eaLnBrk="1" fontAlgn="auto" hangingPunct="1">
              <a:spcBef>
                <a:spcPts val="0"/>
              </a:spcBef>
              <a:spcAft>
                <a:spcPts val="0"/>
              </a:spcAft>
              <a:buFont typeface="Arial" pitchFamily="34" charset="0"/>
              <a:buChar char="•"/>
              <a:defRPr/>
            </a:pPr>
            <a:r>
              <a:rPr lang="en-US" sz="1600" dirty="0">
                <a:latin typeface="Times New Roman" pitchFamily="18" charset="0"/>
                <a:cs typeface="Times New Roman" pitchFamily="18" charset="0"/>
              </a:rPr>
              <a:t>Ranking – Frederica Wilson (D- FL)</a:t>
            </a:r>
          </a:p>
        </p:txBody>
      </p:sp>
      <p:sp>
        <p:nvSpPr>
          <p:cNvPr id="12296" name="Title 1"/>
          <p:cNvSpPr>
            <a:spLocks noGrp="1"/>
          </p:cNvSpPr>
          <p:nvPr>
            <p:ph type="title"/>
          </p:nvPr>
        </p:nvSpPr>
        <p:spPr>
          <a:xfrm>
            <a:off x="685800" y="367506"/>
            <a:ext cx="8229600" cy="663575"/>
          </a:xfrm>
        </p:spPr>
        <p:txBody>
          <a:bodyPr/>
          <a:lstStyle/>
          <a:p>
            <a:pPr eaLnBrk="1" hangingPunct="1"/>
            <a:r>
              <a:rPr lang="en-US" altLang="en-US" b="1" dirty="0">
                <a:solidFill>
                  <a:srgbClr val="0000FF"/>
                </a:solidFill>
                <a:latin typeface="Times New Roman" panose="02020603050405020304" pitchFamily="18" charset="0"/>
                <a:cs typeface="Times New Roman" panose="02020603050405020304" pitchFamily="18" charset="0"/>
              </a:rPr>
              <a:t>House Committees</a:t>
            </a:r>
          </a:p>
        </p:txBody>
      </p:sp>
      <p:pic>
        <p:nvPicPr>
          <p:cNvPr id="122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496"/>
          <a:stretch>
            <a:fillRect/>
          </a:stretch>
        </p:blipFill>
        <p:spPr bwMode="auto">
          <a:xfrm>
            <a:off x="914399" y="1780045"/>
            <a:ext cx="1447800" cy="20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062" y="1670901"/>
            <a:ext cx="1404937" cy="2118921"/>
          </a:xfrm>
          <a:prstGeom prst="rect">
            <a:avLst/>
          </a:prstGeom>
        </p:spPr>
      </p:pic>
      <p:pic>
        <p:nvPicPr>
          <p:cNvPr id="12" name="Picture 11">
            <a:extLst>
              <a:ext uri="{FF2B5EF4-FFF2-40B4-BE49-F238E27FC236}">
                <a16:creationId xmlns:a16="http://schemas.microsoft.com/office/drawing/2014/main" id="{DDA10D94-9FCC-4A78-A52B-EBFDD73E80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1734764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457200" y="124116"/>
            <a:ext cx="7315200" cy="561684"/>
          </a:xfrm>
        </p:spPr>
        <p:txBody>
          <a:bodyPr lIns="68574" tIns="34286" rIns="68574" bIns="34286" anchor="ctr"/>
          <a:lstStyle/>
          <a:p>
            <a:pPr eaLnBrk="1" hangingPunct="1"/>
            <a:r>
              <a:rPr lang="en-US" altLang="en-US" b="1" dirty="0">
                <a:solidFill>
                  <a:srgbClr val="0000FF"/>
                </a:solidFill>
                <a:latin typeface="Times New Roman" panose="02020603050405020304" pitchFamily="18" charset="0"/>
                <a:cs typeface="Times New Roman" panose="02020603050405020304" pitchFamily="18" charset="0"/>
              </a:rPr>
              <a:t>Biden Administration</a:t>
            </a:r>
          </a:p>
        </p:txBody>
      </p:sp>
      <p:sp>
        <p:nvSpPr>
          <p:cNvPr id="10242" name="Slide Number Placeholder 2"/>
          <p:cNvSpPr>
            <a:spLocks noGrp="1"/>
          </p:cNvSpPr>
          <p:nvPr>
            <p:ph type="sldNum" sz="quarter" idx="12"/>
          </p:nvPr>
        </p:nvSpPr>
        <p:spPr bwMode="auto">
          <a:xfrm>
            <a:off x="8305800" y="6324600"/>
            <a:ext cx="152400" cy="215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a:lnSpc>
                <a:spcPct val="100000"/>
              </a:lnSpc>
            </a:pPr>
            <a:fld id="{0B02668D-8D9C-4006-A719-6FD0476CB5B1}" type="slidenum">
              <a:rPr lang="en-US" altLang="en-US" b="1">
                <a:solidFill>
                  <a:schemeClr val="bg1"/>
                </a:solidFill>
                <a:latin typeface="Times New Roman" pitchFamily="18" charset="0"/>
                <a:cs typeface="Times New Roman" pitchFamily="18" charset="0"/>
              </a:rPr>
              <a:pPr marL="0">
                <a:lnSpc>
                  <a:spcPct val="100000"/>
                </a:lnSpc>
              </a:pPr>
              <a:t>9</a:t>
            </a:fld>
            <a:endParaRPr lang="en-US" altLang="en-US" b="1">
              <a:solidFill>
                <a:schemeClr val="bg1"/>
              </a:solidFill>
              <a:latin typeface="Times New Roman" pitchFamily="18" charset="0"/>
              <a:cs typeface="Times New Roman" pitchFamily="18" charset="0"/>
            </a:endParaRPr>
          </a:p>
        </p:txBody>
      </p:sp>
      <p:sp>
        <p:nvSpPr>
          <p:cNvPr id="9" name="Content Placeholder 3">
            <a:extLst>
              <a:ext uri="{FF2B5EF4-FFF2-40B4-BE49-F238E27FC236}">
                <a16:creationId xmlns:a16="http://schemas.microsoft.com/office/drawing/2014/main" id="{A049C439-3558-7B4A-A778-06A2FFC6CC61}"/>
              </a:ext>
            </a:extLst>
          </p:cNvPr>
          <p:cNvSpPr txBox="1">
            <a:spLocks/>
          </p:cNvSpPr>
          <p:nvPr/>
        </p:nvSpPr>
        <p:spPr>
          <a:xfrm>
            <a:off x="381000" y="685800"/>
            <a:ext cx="8077200" cy="4572000"/>
          </a:xfrm>
          <a:prstGeom prst="rect">
            <a:avLst/>
          </a:prstGeom>
        </p:spPr>
        <p:txBody>
          <a:bodyPr lIns="68574" tIns="34286" rIns="68574" bIns="34286"/>
          <a:lstStyle>
            <a:lvl1pPr marL="0">
              <a:defRPr sz="2800" b="0" i="0">
                <a:solidFill>
                  <a:schemeClr val="tx1"/>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eaLnBrk="1" fontAlgn="auto" hangingPunct="1">
              <a:spcBef>
                <a:spcPts val="0"/>
              </a:spcBef>
              <a:spcAft>
                <a:spcPts val="0"/>
              </a:spcAft>
              <a:defRPr/>
            </a:pPr>
            <a:r>
              <a:rPr lang="en-US" b="1" kern="0" dirty="0">
                <a:latin typeface="Times New Roman" panose="02020603050405020304" pitchFamily="18" charset="0"/>
                <a:cs typeface="Times New Roman" panose="02020603050405020304" pitchFamily="18" charset="0"/>
              </a:rPr>
              <a:t>Higher Ed Priorities: </a:t>
            </a:r>
          </a:p>
          <a:p>
            <a:pPr marL="914400" lvl="1" indent="-457200" eaLnBrk="1" fontAlgn="auto" hangingPunct="1">
              <a:spcBef>
                <a:spcPts val="0"/>
              </a:spcBef>
              <a:spcAft>
                <a:spcPts val="0"/>
              </a:spcAft>
              <a:buClr>
                <a:srgbClr val="FF9900"/>
              </a:buClr>
              <a:buFont typeface="Wingdings" panose="05000000000000000000" pitchFamily="2" charset="2"/>
              <a:buChar char="Ø"/>
              <a:defRPr/>
            </a:pPr>
            <a:r>
              <a:rPr lang="en-US" sz="2800" kern="0" dirty="0">
                <a:latin typeface="Times New Roman" panose="02020603050405020304" pitchFamily="18" charset="0"/>
                <a:cs typeface="Times New Roman" panose="02020603050405020304" pitchFamily="18" charset="0"/>
              </a:rPr>
              <a:t>Student Loan Forgiveness</a:t>
            </a:r>
          </a:p>
          <a:p>
            <a:pPr marL="914400" lvl="1" indent="-457200" eaLnBrk="1" fontAlgn="auto" hangingPunct="1">
              <a:spcBef>
                <a:spcPts val="0"/>
              </a:spcBef>
              <a:spcAft>
                <a:spcPts val="0"/>
              </a:spcAft>
              <a:buClr>
                <a:srgbClr val="FF9900"/>
              </a:buClr>
              <a:buFont typeface="Wingdings" panose="05000000000000000000" pitchFamily="2" charset="2"/>
              <a:buChar char="Ø"/>
              <a:defRPr/>
            </a:pPr>
            <a:r>
              <a:rPr lang="en-US" sz="2800" kern="0" dirty="0">
                <a:latin typeface="Times New Roman" panose="02020603050405020304" pitchFamily="18" charset="0"/>
                <a:cs typeface="Times New Roman" panose="02020603050405020304" pitchFamily="18" charset="0"/>
              </a:rPr>
              <a:t>Clarity and transparency on admission practices</a:t>
            </a:r>
          </a:p>
          <a:p>
            <a:pPr marL="914400" lvl="1" indent="-457200" eaLnBrk="1" fontAlgn="auto" hangingPunct="1">
              <a:spcBef>
                <a:spcPts val="0"/>
              </a:spcBef>
              <a:spcAft>
                <a:spcPts val="0"/>
              </a:spcAft>
              <a:buClr>
                <a:srgbClr val="FF9900"/>
              </a:buClr>
              <a:buFont typeface="Wingdings" panose="05000000000000000000" pitchFamily="2" charset="2"/>
              <a:buChar char="Ø"/>
              <a:defRPr/>
            </a:pPr>
            <a:r>
              <a:rPr lang="en-US" sz="2800" kern="0" dirty="0">
                <a:latin typeface="Times New Roman" panose="02020603050405020304" pitchFamily="18" charset="0"/>
                <a:cs typeface="Times New Roman" panose="02020603050405020304" pitchFamily="18" charset="0"/>
              </a:rPr>
              <a:t>Convening national summit on educational opportunity</a:t>
            </a:r>
          </a:p>
          <a:p>
            <a:pPr marL="914400" lvl="1" indent="-457200" eaLnBrk="1" fontAlgn="auto" hangingPunct="1">
              <a:spcBef>
                <a:spcPts val="0"/>
              </a:spcBef>
              <a:spcAft>
                <a:spcPts val="0"/>
              </a:spcAft>
              <a:buClr>
                <a:srgbClr val="FF9900"/>
              </a:buClr>
              <a:buFont typeface="Wingdings" panose="05000000000000000000" pitchFamily="2" charset="2"/>
              <a:buChar char="Ø"/>
              <a:defRPr/>
            </a:pPr>
            <a:r>
              <a:rPr lang="en-US" sz="2800" kern="0" dirty="0">
                <a:latin typeface="Times New Roman" panose="02020603050405020304" pitchFamily="18" charset="0"/>
                <a:cs typeface="Times New Roman" panose="02020603050405020304" pitchFamily="18" charset="0"/>
              </a:rPr>
              <a:t>Report on Strategies for increasing diversity and educational opportunity. </a:t>
            </a:r>
          </a:p>
          <a:p>
            <a:pPr marL="914400" lvl="1" indent="-457200" eaLnBrk="1" fontAlgn="auto" hangingPunct="1">
              <a:spcBef>
                <a:spcPts val="0"/>
              </a:spcBef>
              <a:spcAft>
                <a:spcPts val="0"/>
              </a:spcAft>
              <a:buClr>
                <a:srgbClr val="FF9900"/>
              </a:buClr>
              <a:buFont typeface="Wingdings" panose="05000000000000000000" pitchFamily="2" charset="2"/>
              <a:buChar char="Ø"/>
              <a:defRPr/>
            </a:pPr>
            <a:r>
              <a:rPr lang="en-US" sz="2800" kern="0" dirty="0">
                <a:latin typeface="Times New Roman" panose="02020603050405020304" pitchFamily="18" charset="0"/>
                <a:cs typeface="Times New Roman" panose="02020603050405020304" pitchFamily="18" charset="0"/>
              </a:rPr>
              <a:t>Pell Increase</a:t>
            </a:r>
          </a:p>
          <a:p>
            <a:pPr marL="914400" lvl="1" indent="-457200" eaLnBrk="1" fontAlgn="auto" hangingPunct="1">
              <a:spcBef>
                <a:spcPts val="0"/>
              </a:spcBef>
              <a:spcAft>
                <a:spcPts val="0"/>
              </a:spcAft>
              <a:buClr>
                <a:srgbClr val="FF9900"/>
              </a:buClr>
              <a:buFont typeface="Wingdings" panose="05000000000000000000" pitchFamily="2" charset="2"/>
              <a:buChar char="Ø"/>
              <a:defRPr/>
            </a:pPr>
            <a:r>
              <a:rPr lang="en-US" sz="2800" kern="0" dirty="0">
                <a:latin typeface="Times New Roman" panose="02020603050405020304" pitchFamily="18" charset="0"/>
                <a:cs typeface="Times New Roman" panose="02020603050405020304" pitchFamily="18" charset="0"/>
              </a:rPr>
              <a:t>Prioritize college completion</a:t>
            </a:r>
          </a:p>
          <a:p>
            <a:pPr marL="914400" lvl="1" indent="-457200" eaLnBrk="1" fontAlgn="auto" hangingPunct="1">
              <a:spcBef>
                <a:spcPts val="0"/>
              </a:spcBef>
              <a:spcAft>
                <a:spcPts val="0"/>
              </a:spcAft>
              <a:buClr>
                <a:srgbClr val="FF9900"/>
              </a:buClr>
              <a:buFont typeface="Wingdings" panose="05000000000000000000" pitchFamily="2" charset="2"/>
              <a:buChar char="Ø"/>
              <a:defRPr/>
            </a:pPr>
            <a:r>
              <a:rPr lang="en-US" sz="2800" kern="0" dirty="0">
                <a:latin typeface="Times New Roman" panose="02020603050405020304" pitchFamily="18" charset="0"/>
                <a:cs typeface="Times New Roman" panose="02020603050405020304" pitchFamily="18" charset="0"/>
              </a:rPr>
              <a:t>Support minority-serving institutions</a:t>
            </a:r>
          </a:p>
          <a:p>
            <a:pPr marL="914400" lvl="1" indent="-457200" eaLnBrk="1" fontAlgn="auto" hangingPunct="1">
              <a:spcBef>
                <a:spcPts val="0"/>
              </a:spcBef>
              <a:spcAft>
                <a:spcPts val="0"/>
              </a:spcAft>
              <a:buClr>
                <a:srgbClr val="FF9900"/>
              </a:buClr>
              <a:buFont typeface="Wingdings" panose="05000000000000000000" pitchFamily="2" charset="2"/>
              <a:buChar char="Ø"/>
              <a:defRPr/>
            </a:pPr>
            <a:r>
              <a:rPr lang="en-US" sz="2800" kern="0" dirty="0">
                <a:latin typeface="Times New Roman" panose="02020603050405020304" pitchFamily="18" charset="0"/>
                <a:cs typeface="Times New Roman" panose="02020603050405020304" pitchFamily="18" charset="0"/>
              </a:rPr>
              <a:t>Fix the broken student loan system</a:t>
            </a:r>
          </a:p>
          <a:p>
            <a:pPr marL="914400" lvl="1" indent="-457200" eaLnBrk="1" fontAlgn="auto" hangingPunct="1">
              <a:spcBef>
                <a:spcPts val="0"/>
              </a:spcBef>
              <a:spcAft>
                <a:spcPts val="0"/>
              </a:spcAft>
              <a:buClr>
                <a:srgbClr val="FF9900"/>
              </a:buClr>
              <a:buFont typeface="Wingdings" panose="05000000000000000000" pitchFamily="2" charset="2"/>
              <a:buChar char="Ø"/>
              <a:defRPr/>
            </a:pPr>
            <a:endParaRPr lang="en-US" sz="2800" kern="0" dirty="0">
              <a:solidFill>
                <a:srgbClr val="FF0000"/>
              </a:solidFill>
              <a:latin typeface="Times New Roman" panose="02020603050405020304" pitchFamily="18" charset="0"/>
              <a:cs typeface="Times New Roman" panose="02020603050405020304" pitchFamily="18" charset="0"/>
            </a:endParaRPr>
          </a:p>
          <a:p>
            <a:pPr marL="457200" indent="-457200" eaLnBrk="1" fontAlgn="auto" hangingPunct="1">
              <a:spcBef>
                <a:spcPts val="0"/>
              </a:spcBef>
              <a:spcAft>
                <a:spcPts val="0"/>
              </a:spcAft>
              <a:buFont typeface="Arial" panose="020B0604020202020204" pitchFamily="34" charset="0"/>
              <a:buChar char="•"/>
              <a:defRPr/>
            </a:pPr>
            <a:endParaRPr lang="en-US" kern="0"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7E700EE-3A01-4961-B2AF-D50E96068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628647"/>
            <a:ext cx="1943100" cy="543553"/>
          </a:xfrm>
          <a:prstGeom prst="rect">
            <a:avLst/>
          </a:prstGeom>
        </p:spPr>
      </p:pic>
    </p:spTree>
    <p:extLst>
      <p:ext uri="{BB962C8B-B14F-4D97-AF65-F5344CB8AC3E}">
        <p14:creationId xmlns:p14="http://schemas.microsoft.com/office/powerpoint/2010/main" val="34017724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696464"/>
      </a:dk2>
      <a:lt2>
        <a:srgbClr val="D8D8D8"/>
      </a:lt2>
      <a:accent1>
        <a:srgbClr val="FF9933"/>
      </a:accent1>
      <a:accent2>
        <a:srgbClr val="FFC000"/>
      </a:accent2>
      <a:accent3>
        <a:srgbClr val="00B0F0"/>
      </a:accent3>
      <a:accent4>
        <a:srgbClr val="0070C0"/>
      </a:accent4>
      <a:accent5>
        <a:srgbClr val="A5A1A1"/>
      </a:accent5>
      <a:accent6>
        <a:srgbClr val="FFFFCC"/>
      </a:accent6>
      <a:hlink>
        <a:srgbClr val="0070C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11194</TotalTime>
  <Words>4914</Words>
  <Application>Microsoft Office PowerPoint</Application>
  <PresentationFormat>On-screen Show (4:3)</PresentationFormat>
  <Paragraphs>701</Paragraphs>
  <Slides>67</Slides>
  <Notes>63</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87" baseType="lpstr">
      <vt:lpstr>ＭＳ Ｐゴシック</vt:lpstr>
      <vt:lpstr>Arial</vt:lpstr>
      <vt:lpstr>Arial Unicode MS</vt:lpstr>
      <vt:lpstr>Avenir</vt:lpstr>
      <vt:lpstr>Calibri</vt:lpstr>
      <vt:lpstr>Calisto MT</vt:lpstr>
      <vt:lpstr>Eras Medium ITC</vt:lpstr>
      <vt:lpstr>Franklin Gothic Book</vt:lpstr>
      <vt:lpstr>Lucida Sans Unicode</vt:lpstr>
      <vt:lpstr>Microsoft Sans Serif</vt:lpstr>
      <vt:lpstr>Open Sans</vt:lpstr>
      <vt:lpstr>Perpetua</vt:lpstr>
      <vt:lpstr>Söhne</vt:lpstr>
      <vt:lpstr>Times New Roman</vt:lpstr>
      <vt:lpstr>Untitled Sans</vt:lpstr>
      <vt:lpstr>Wingdings</vt:lpstr>
      <vt:lpstr>Wingdings 2</vt:lpstr>
      <vt:lpstr>Wingdings 3</vt:lpstr>
      <vt:lpstr>Equity</vt:lpstr>
      <vt:lpstr>Acrobat Document</vt:lpstr>
      <vt:lpstr> </vt:lpstr>
      <vt:lpstr>Legal Disclaimer</vt:lpstr>
      <vt:lpstr>Agenda</vt:lpstr>
      <vt:lpstr>118th Congress</vt:lpstr>
      <vt:lpstr>118th Congress</vt:lpstr>
      <vt:lpstr>PowerPoint Presentation</vt:lpstr>
      <vt:lpstr>Senate Committees</vt:lpstr>
      <vt:lpstr>House Committees</vt:lpstr>
      <vt:lpstr>Biden Administration</vt:lpstr>
      <vt:lpstr>Current Fiscal Situation</vt:lpstr>
      <vt:lpstr>Current Fiscal Situation – Part I</vt:lpstr>
      <vt:lpstr>Current Fiscal Situation – Part II</vt:lpstr>
      <vt:lpstr>President’s FY 2025 Budget</vt:lpstr>
      <vt:lpstr>Higher Education Act</vt:lpstr>
      <vt:lpstr>H.R. 6951 – College Cost Reduction Act</vt:lpstr>
      <vt:lpstr>Election Year</vt:lpstr>
      <vt:lpstr>PowerPoint Presentation</vt:lpstr>
      <vt:lpstr>Here is how……………</vt:lpstr>
      <vt:lpstr>ED’s Negotiated Rulemaking Process </vt:lpstr>
      <vt:lpstr>PowerPoint Presentation</vt:lpstr>
      <vt:lpstr>PowerPoint Presentation</vt:lpstr>
      <vt:lpstr>PowerPoint Presentation</vt:lpstr>
      <vt:lpstr>PowerPoint Presentation</vt:lpstr>
      <vt:lpstr>Consumer Financial Protection Bureau</vt:lpstr>
      <vt:lpstr>CFPB</vt:lpstr>
      <vt:lpstr>PowerPoint Presentation</vt:lpstr>
      <vt:lpstr>Compliance &amp;  Alphabet Soup </vt:lpstr>
      <vt:lpstr>CFPB Is The Chef</vt:lpstr>
      <vt:lpstr>CFPB &amp; UDAAP</vt:lpstr>
      <vt:lpstr>Service Providers</vt:lpstr>
      <vt:lpstr>CFPB Reports</vt:lpstr>
      <vt:lpstr>CFPB Examination</vt:lpstr>
      <vt:lpstr>CFPB Examination</vt:lpstr>
      <vt:lpstr>Tuition Payment Plan Report</vt:lpstr>
      <vt:lpstr>CFPB Junk Fees</vt:lpstr>
      <vt:lpstr>But wait……..</vt:lpstr>
      <vt:lpstr>The Department</vt:lpstr>
      <vt:lpstr>Student Loan Repayment</vt:lpstr>
      <vt:lpstr>Final Rules Published</vt:lpstr>
      <vt:lpstr>668.14(b)(33) To provide that an institution may not withhold official transcripts or take any other adverse action against a student related to a balance owed by the student that resulted from an error in the institution’s administration of the title IV, HEA programs, or any fraud or misconduct by the institution or its personnel;  668.14(b)(34) To require an institution to provide an official transcript that includes all the credit or clock hours for payment periods in which 1) the student received title IV, HEA funds; and (2) all institutional charges were paid, or included in an agreement to pay, at the time the request is made. </vt:lpstr>
      <vt:lpstr>Proposed Rulemaking</vt:lpstr>
      <vt:lpstr>Biden’s Current Student Loan Forgiveness PRM</vt:lpstr>
      <vt:lpstr>Next Steps</vt:lpstr>
      <vt:lpstr>FAFSA</vt:lpstr>
      <vt:lpstr>FAFSA </vt:lpstr>
      <vt:lpstr>State Laws</vt:lpstr>
      <vt:lpstr>COHEAO Current State Advocacy</vt:lpstr>
      <vt:lpstr>Cali had it again………………</vt:lpstr>
      <vt:lpstr>CA AB 1160 Amended</vt:lpstr>
      <vt:lpstr>SIGN THE OPPOSITION LETTER</vt:lpstr>
      <vt:lpstr>Minnesota</vt:lpstr>
      <vt:lpstr>State Laws To Watch (Current &amp; Future)</vt:lpstr>
      <vt:lpstr>State Laws To Watch (Current &amp; Future)</vt:lpstr>
      <vt:lpstr>State Transcript Laws</vt:lpstr>
      <vt:lpstr>State Transcript Laws – Enacted</vt:lpstr>
      <vt:lpstr>State Transcript Laws – Enacted</vt:lpstr>
      <vt:lpstr>State Transcript Laws - Pending</vt:lpstr>
      <vt:lpstr>NOW WHAT?</vt:lpstr>
      <vt:lpstr>Now What?</vt:lpstr>
      <vt:lpstr>NACUBO New FRA Advisory Report </vt:lpstr>
      <vt:lpstr>Advocate </vt:lpstr>
      <vt:lpstr>PowerPoint Presentation</vt:lpstr>
      <vt:lpstr>PowerPoint Presentation</vt:lpstr>
      <vt:lpstr>PowerPoint Presentation</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Lori</dc:creator>
  <cp:lastModifiedBy>Brett Cassell</cp:lastModifiedBy>
  <cp:revision>80</cp:revision>
  <dcterms:created xsi:type="dcterms:W3CDTF">1900-01-01T05:00:00Z</dcterms:created>
  <dcterms:modified xsi:type="dcterms:W3CDTF">2024-05-16T16:41:36Z</dcterms:modified>
</cp:coreProperties>
</file>