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23"/>
  </p:notesMasterIdLst>
  <p:sldIdLst>
    <p:sldId id="256" r:id="rId3"/>
    <p:sldId id="275" r:id="rId4"/>
    <p:sldId id="276" r:id="rId5"/>
    <p:sldId id="277" r:id="rId6"/>
    <p:sldId id="257" r:id="rId7"/>
    <p:sldId id="270" r:id="rId8"/>
    <p:sldId id="279" r:id="rId9"/>
    <p:sldId id="272" r:id="rId10"/>
    <p:sldId id="259" r:id="rId11"/>
    <p:sldId id="258" r:id="rId12"/>
    <p:sldId id="260" r:id="rId13"/>
    <p:sldId id="263" r:id="rId14"/>
    <p:sldId id="274" r:id="rId15"/>
    <p:sldId id="261" r:id="rId16"/>
    <p:sldId id="264" r:id="rId17"/>
    <p:sldId id="262" r:id="rId18"/>
    <p:sldId id="265" r:id="rId19"/>
    <p:sldId id="266" r:id="rId20"/>
    <p:sldId id="268" r:id="rId21"/>
    <p:sldId id="269" r:id="rId2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283" tIns="46142" rIns="92283" bIns="461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283" tIns="46142" rIns="92283" bIns="46142" rtlCol="0"/>
          <a:lstStyle>
            <a:lvl1pPr algn="r">
              <a:defRPr sz="1200"/>
            </a:lvl1pPr>
          </a:lstStyle>
          <a:p>
            <a:fld id="{2DC247CF-BDD1-44E8-8748-931BA507E94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3" tIns="46142" rIns="92283" bIns="461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283" tIns="46142" rIns="92283" bIns="461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283" tIns="46142" rIns="92283" bIns="461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283" tIns="46142" rIns="92283" bIns="46142" rtlCol="0" anchor="b"/>
          <a:lstStyle>
            <a:lvl1pPr algn="r">
              <a:defRPr sz="1200"/>
            </a:lvl1pPr>
          </a:lstStyle>
          <a:p>
            <a:fld id="{FFCA7AE9-A8DC-4293-97FE-DF6E3AF9A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7AE9-A8DC-4293-97FE-DF6E3AF9A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3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8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47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19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Text Tea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E9942B5-FE64-9C41-868F-9E7B7148A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lvl1pPr algn="r">
              <a:defRPr sz="2200">
                <a:solidFill>
                  <a:srgbClr val="B31B1B"/>
                </a:solidFill>
                <a:latin typeface="+mn-lt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8D4BC26-716E-A743-9091-F5FCD8B8C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D9B18-8A5C-4EDE-91C1-8EB72146E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in the center </a:t>
            </a:r>
            <a:br>
              <a:rPr lang="en-US" dirty="0"/>
            </a:br>
            <a:r>
              <a:rPr lang="en-US" dirty="0"/>
              <a:t>to add a background photo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1E8AEDD-B509-4E13-98AA-539115E8C5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4950" y="1752600"/>
            <a:ext cx="4525963" cy="3997325"/>
          </a:xfrm>
          <a:prstGeom prst="rect">
            <a:avLst/>
          </a:prstGeom>
        </p:spPr>
        <p:txBody>
          <a:bodyPr/>
          <a:lstStyle>
            <a:lvl1pPr>
              <a:buClr>
                <a:srgbClr val="B31B1B"/>
              </a:buClr>
              <a:defRPr b="0">
                <a:latin typeface="+mn-lt"/>
              </a:defRPr>
            </a:lvl1pPr>
            <a:lvl2pPr>
              <a:buClr>
                <a:srgbClr val="B31B1B"/>
              </a:buClr>
              <a:defRPr b="0">
                <a:latin typeface="+mn-lt"/>
              </a:defRPr>
            </a:lvl2pPr>
            <a:lvl3pPr>
              <a:buClr>
                <a:srgbClr val="B31B1B"/>
              </a:buClr>
              <a:defRPr b="0">
                <a:latin typeface="+mn-lt"/>
              </a:defRPr>
            </a:lvl3pPr>
            <a:lvl4pPr>
              <a:buClr>
                <a:srgbClr val="B31B1B"/>
              </a:buClr>
              <a:defRPr b="0">
                <a:latin typeface="+mn-lt"/>
              </a:defRPr>
            </a:lvl4pPr>
            <a:lvl5pPr>
              <a:buClr>
                <a:srgbClr val="B31B1B"/>
              </a:buClr>
              <a:defRPr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E7EAB88-AEFA-4EAB-95E1-E6EB6C8B44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4950" y="457200"/>
            <a:ext cx="4525963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 b="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5EAD8E-9474-4824-A3DC-DB5A5169D1B3}"/>
              </a:ext>
            </a:extLst>
          </p:cNvPr>
          <p:cNvCxnSpPr/>
          <p:nvPr userDrawn="1"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75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1719" y="1600200"/>
            <a:ext cx="4805681" cy="465618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B31B1B"/>
              </a:buClr>
              <a:defRPr sz="2800" b="0" i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3B07F5A-35B7-6A48-A40E-3532D7DE075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438" y="1600199"/>
            <a:ext cx="4805681" cy="465618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B31B1B"/>
              </a:buClr>
              <a:defRPr sz="2800" b="0" i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310AE16-888E-E24F-844B-EE7266483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lvl1pPr algn="r">
              <a:defRPr sz="2200">
                <a:solidFill>
                  <a:srgbClr val="B31B1B"/>
                </a:solidFill>
                <a:latin typeface="+mn-lt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F435511-9F79-2A48-B090-A927ECDDC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DAF8A80B-C29E-4147-A11C-45C4E5AAE1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2194" y="985838"/>
            <a:ext cx="10067925" cy="6143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Subtext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D1DDB2-7576-45B7-BD8A-4EA16653D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1719" y="304547"/>
            <a:ext cx="10068560" cy="5336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 u="none">
                <a:solidFill>
                  <a:srgbClr val="B31B1B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6DFFCC-C43A-4030-96C8-CAE020B36DFC}"/>
              </a:ext>
            </a:extLst>
          </p:cNvPr>
          <p:cNvCxnSpPr/>
          <p:nvPr userDrawn="1"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2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ECB708-C559-47DA-BE56-2D429C95ED4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8142-D5BD-414F-BE96-BF87ECAB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7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00CE648-9262-4F5D-878D-6CEAB352E4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ad.cpp.edu\aafiles\users\mvhua\Travel\Pacwest\conference2023\Legislation%204.2023.pdf" TargetMode="External"/><Relationship Id="rId2" Type="http://schemas.openxmlformats.org/officeDocument/2006/relationships/hyperlink" Target="Legislation%204.2023%20(003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Vendor Audits &amp; Relationship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Best Practices for auditing your VENDORS</a:t>
            </a:r>
          </a:p>
          <a:p>
            <a:r>
              <a:rPr lang="en-US" dirty="0"/>
              <a:t>ensuring positive relationships Through Relationship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6513" y="5690823"/>
            <a:ext cx="494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Joe Weglarz, Marist College</a:t>
            </a:r>
          </a:p>
          <a:p>
            <a:r>
              <a:rPr lang="en-US" dirty="0"/>
              <a:t>MyVan Hua, CSU Pomona</a:t>
            </a:r>
          </a:p>
          <a:p>
            <a:r>
              <a:rPr lang="en-US" dirty="0"/>
              <a:t>James Jones, Reliant Capital Solutions, Inc.</a:t>
            </a:r>
          </a:p>
        </p:txBody>
      </p:sp>
    </p:spTree>
    <p:extLst>
      <p:ext uri="{BB962C8B-B14F-4D97-AF65-F5344CB8AC3E}">
        <p14:creationId xmlns:p14="http://schemas.microsoft.com/office/powerpoint/2010/main" val="14770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22" y="202421"/>
            <a:ext cx="9404723" cy="1400530"/>
          </a:xfrm>
        </p:spPr>
        <p:txBody>
          <a:bodyPr/>
          <a:lstStyle/>
          <a:p>
            <a:r>
              <a:rPr lang="en-US" dirty="0"/>
              <a:t>A Checklist of Audit Items to Ask Your Agencies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40" y="1767691"/>
            <a:ext cx="9953378" cy="48878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Does your existing review of your agencies look like this?</a:t>
            </a:r>
          </a:p>
          <a:p>
            <a:r>
              <a:rPr lang="en-US" dirty="0"/>
              <a:t>Audited Financials</a:t>
            </a:r>
          </a:p>
          <a:p>
            <a:r>
              <a:rPr lang="en-US" dirty="0"/>
              <a:t>Current Red Flag policy</a:t>
            </a:r>
          </a:p>
          <a:p>
            <a:r>
              <a:rPr lang="en-US" dirty="0"/>
              <a:t>PCI DSS Compliance Certification</a:t>
            </a:r>
          </a:p>
          <a:p>
            <a:r>
              <a:rPr lang="en-US" dirty="0"/>
              <a:t>Copy of collection letters (including whether attorney reviews letters)</a:t>
            </a:r>
          </a:p>
          <a:p>
            <a:r>
              <a:rPr lang="en-US" dirty="0"/>
              <a:t>Internal Customer complaint log and compliant policy &amp; procedures</a:t>
            </a:r>
          </a:p>
          <a:p>
            <a:r>
              <a:rPr lang="en-US" dirty="0"/>
              <a:t>Dispute policy &amp; procedures</a:t>
            </a:r>
          </a:p>
          <a:p>
            <a:r>
              <a:rPr lang="en-US" dirty="0"/>
              <a:t>QA/QC policy &amp; procedures (including call score card)</a:t>
            </a:r>
          </a:p>
          <a:p>
            <a:r>
              <a:rPr lang="en-US" dirty="0"/>
              <a:t>Sampling of </a:t>
            </a:r>
            <a:r>
              <a:rPr lang="en-US" dirty="0" err="1"/>
              <a:t>accunts</a:t>
            </a:r>
            <a:r>
              <a:rPr lang="en-US" dirty="0"/>
              <a:t> with notes, recordings, documentation of correspondences</a:t>
            </a:r>
          </a:p>
          <a:p>
            <a:r>
              <a:rPr lang="en-US" dirty="0"/>
              <a:t>Certificate of Insurance and Licensing</a:t>
            </a:r>
          </a:p>
          <a:p>
            <a:r>
              <a:rPr lang="en-US" dirty="0"/>
              <a:t>Security documentation</a:t>
            </a:r>
          </a:p>
          <a:p>
            <a:r>
              <a:rPr lang="en-US" dirty="0"/>
              <a:t>Training policies &amp; procedures (including a review of what training is conducted annually)</a:t>
            </a:r>
          </a:p>
          <a:p>
            <a:r>
              <a:rPr lang="en-US" dirty="0"/>
              <a:t>Review of invoices</a:t>
            </a:r>
          </a:p>
          <a:p>
            <a:r>
              <a:rPr lang="en-US" dirty="0"/>
              <a:t>Review of commission (collector and possibly manager bonus plans)</a:t>
            </a:r>
          </a:p>
          <a:p>
            <a:r>
              <a:rPr lang="en-US" dirty="0"/>
              <a:t>Reconciliation of invoices, payments and accounts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67" y="1152983"/>
            <a:ext cx="2989541" cy="24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an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review</a:t>
            </a:r>
          </a:p>
          <a:p>
            <a:pPr lvl="1"/>
            <a:r>
              <a:rPr lang="en-US" dirty="0"/>
              <a:t>Security, insurance, liability, contract language, up to date documentation and when does this contract renew?</a:t>
            </a:r>
          </a:p>
          <a:p>
            <a:pPr lvl="1"/>
            <a:r>
              <a:rPr lang="en-US" dirty="0"/>
              <a:t>Does it auto renew?  Is that a best practice?</a:t>
            </a:r>
          </a:p>
          <a:p>
            <a:pPr lvl="1"/>
            <a:r>
              <a:rPr lang="en-US" dirty="0"/>
              <a:t>Choose when to audit: annual or bi-annual basis</a:t>
            </a:r>
          </a:p>
          <a:p>
            <a:pPr lvl="1"/>
            <a:r>
              <a:rPr lang="en-US" dirty="0"/>
              <a:t>Draft a letter to your vendor</a:t>
            </a:r>
          </a:p>
          <a:p>
            <a:pPr lvl="2"/>
            <a:r>
              <a:rPr lang="en-US" dirty="0"/>
              <a:t>Ensure you have access to their websites</a:t>
            </a:r>
          </a:p>
          <a:p>
            <a:pPr lvl="2"/>
            <a:r>
              <a:rPr lang="en-US" dirty="0"/>
              <a:t>Select a sample population to review at random</a:t>
            </a:r>
          </a:p>
          <a:p>
            <a:pPr lvl="2"/>
            <a:r>
              <a:rPr lang="en-US" dirty="0"/>
              <a:t>Send the request for information </a:t>
            </a:r>
          </a:p>
        </p:txBody>
      </p:sp>
    </p:spTree>
    <p:extLst>
      <p:ext uri="{BB962C8B-B14F-4D97-AF65-F5344CB8AC3E}">
        <p14:creationId xmlns:p14="http://schemas.microsoft.com/office/powerpoint/2010/main" val="220780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Sampling of accounts</a:t>
            </a:r>
          </a:p>
          <a:p>
            <a:pPr lvl="1"/>
            <a:r>
              <a:rPr lang="en-US" dirty="0"/>
              <a:t>Depends on size of portfolio </a:t>
            </a:r>
          </a:p>
          <a:p>
            <a:pPr marL="342900" lvl="1" indent="-342900"/>
            <a:r>
              <a:rPr lang="en-US" sz="2000" dirty="0"/>
              <a:t>Audio file of calls</a:t>
            </a:r>
          </a:p>
          <a:p>
            <a:pPr marL="342900" lvl="1" indent="-342900"/>
            <a:r>
              <a:rPr lang="en-US" sz="2000" dirty="0"/>
              <a:t>Documentations of correspondences</a:t>
            </a:r>
          </a:p>
          <a:p>
            <a:pPr marL="342900" lvl="1" indent="-342900"/>
            <a:r>
              <a:rPr lang="en-US" sz="2000" dirty="0"/>
              <a:t>Certificates of Insurance</a:t>
            </a:r>
          </a:p>
          <a:p>
            <a:pPr marL="342900" lvl="1" indent="-342900"/>
            <a:r>
              <a:rPr lang="en-US" sz="2000" dirty="0"/>
              <a:t>Certifications &amp; licensing required </a:t>
            </a:r>
          </a:p>
          <a:p>
            <a:pPr marL="342900" lvl="1" indent="-342900"/>
            <a:r>
              <a:rPr lang="en-US" sz="2000" dirty="0"/>
              <a:t>Security documentation based on your institution’s requirements</a:t>
            </a:r>
          </a:p>
          <a:p>
            <a:pPr marL="342900" lvl="1" indent="-342900"/>
            <a:r>
              <a:rPr lang="en-US" sz="2000" dirty="0"/>
              <a:t>Training policies and procedures</a:t>
            </a:r>
          </a:p>
          <a:p>
            <a:pPr marL="342900" lvl="1" indent="-342900"/>
            <a:r>
              <a:rPr lang="en-US" sz="2000" dirty="0"/>
              <a:t>Complaint logs</a:t>
            </a:r>
          </a:p>
          <a:p>
            <a:pPr marL="342900" lvl="1" indent="-342900"/>
            <a:r>
              <a:rPr lang="en-US" sz="2000" dirty="0"/>
              <a:t>Webinars , Newsletter</a:t>
            </a:r>
          </a:p>
        </p:txBody>
      </p:sp>
    </p:spTree>
    <p:extLst>
      <p:ext uri="{BB962C8B-B14F-4D97-AF65-F5344CB8AC3E}">
        <p14:creationId xmlns:p14="http://schemas.microsoft.com/office/powerpoint/2010/main" val="179624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Campus Audit Best Practice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Regulation F </a:t>
            </a:r>
          </a:p>
          <a:p>
            <a:pPr lvl="1"/>
            <a:r>
              <a:rPr lang="en-US" sz="2200" dirty="0"/>
              <a:t>Format data</a:t>
            </a:r>
          </a:p>
          <a:p>
            <a:pPr lvl="2"/>
            <a:r>
              <a:rPr lang="en-US" sz="2000" dirty="0"/>
              <a:t>Ex: Prefer name</a:t>
            </a:r>
          </a:p>
          <a:p>
            <a:r>
              <a:rPr lang="en-US" sz="2400" dirty="0"/>
              <a:t>Campus due diligent</a:t>
            </a:r>
          </a:p>
          <a:p>
            <a:pPr lvl="1"/>
            <a:r>
              <a:rPr lang="en-US" sz="2400" dirty="0"/>
              <a:t>Validation of debts</a:t>
            </a:r>
          </a:p>
          <a:p>
            <a:pPr lvl="1"/>
            <a:r>
              <a:rPr lang="en-US" sz="2400" dirty="0"/>
              <a:t>Account updates</a:t>
            </a:r>
          </a:p>
          <a:p>
            <a:r>
              <a:rPr lang="en-US" sz="2400" dirty="0"/>
              <a:t>Campus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0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draft letter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1519707"/>
            <a:ext cx="8577329" cy="5100034"/>
          </a:xfrm>
        </p:spPr>
      </p:pic>
    </p:spTree>
    <p:extLst>
      <p:ext uri="{BB962C8B-B14F-4D97-AF65-F5344CB8AC3E}">
        <p14:creationId xmlns:p14="http://schemas.microsoft.com/office/powerpoint/2010/main" val="58528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items to take into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invoices</a:t>
            </a:r>
          </a:p>
          <a:p>
            <a:r>
              <a:rPr lang="en-US" dirty="0"/>
              <a:t>Review of commission</a:t>
            </a:r>
          </a:p>
          <a:p>
            <a:r>
              <a:rPr lang="en-US" dirty="0"/>
              <a:t>Reconciliation of invoices, payments, accounts</a:t>
            </a:r>
          </a:p>
          <a:p>
            <a:endParaRPr lang="en-US" dirty="0"/>
          </a:p>
          <a:p>
            <a:r>
              <a:rPr lang="en-US" dirty="0"/>
              <a:t>Effectiveness</a:t>
            </a:r>
          </a:p>
          <a:p>
            <a:pPr lvl="1"/>
            <a:r>
              <a:rPr lang="en-US" dirty="0"/>
              <a:t>What % are these agencies collecting for you?</a:t>
            </a:r>
          </a:p>
          <a:p>
            <a:pPr lvl="1"/>
            <a:endParaRPr lang="en-US" dirty="0"/>
          </a:p>
          <a:p>
            <a:pPr marL="342900" lvl="1" indent="-342900"/>
            <a:r>
              <a:rPr lang="en-US" sz="2000" dirty="0"/>
              <a:t>Vendor-client relationship</a:t>
            </a:r>
          </a:p>
          <a:p>
            <a:pPr lvl="2"/>
            <a:r>
              <a:rPr lang="en-US" dirty="0"/>
              <a:t>How do you and your staff feel your relationship is with this vendor?</a:t>
            </a:r>
          </a:p>
        </p:txBody>
      </p:sp>
    </p:spTree>
    <p:extLst>
      <p:ext uri="{BB962C8B-B14F-4D97-AF65-F5344CB8AC3E}">
        <p14:creationId xmlns:p14="http://schemas.microsoft.com/office/powerpoint/2010/main" val="423423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&amp;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all material </a:t>
            </a:r>
          </a:p>
          <a:p>
            <a:r>
              <a:rPr lang="en-US" dirty="0"/>
              <a:t>Follow up with the agency </a:t>
            </a:r>
          </a:p>
          <a:p>
            <a:pPr lvl="1"/>
            <a:r>
              <a:rPr lang="en-US" dirty="0"/>
              <a:t>Provide feedback </a:t>
            </a:r>
          </a:p>
          <a:p>
            <a:pPr lvl="1"/>
            <a:endParaRPr lang="en-US" dirty="0"/>
          </a:p>
          <a:p>
            <a:pPr marL="342900" lvl="1" indent="-342900"/>
            <a:r>
              <a:rPr lang="en-US" sz="2000" dirty="0"/>
              <a:t>Use this audit to assist you with determining if this is a vendor you want to continue working with</a:t>
            </a:r>
          </a:p>
          <a:p>
            <a:pPr marL="742950" lvl="2" indent="-342900"/>
            <a:r>
              <a:rPr lang="en-US" dirty="0"/>
              <a:t>Were they timely in their responses to you?</a:t>
            </a:r>
          </a:p>
          <a:p>
            <a:pPr marL="742950" lvl="2" indent="-342900"/>
            <a:r>
              <a:rPr lang="en-US" dirty="0"/>
              <a:t>Did you find the phone calls, letters, general processes and communications effective and appropriate?  Did they represent you well?</a:t>
            </a:r>
          </a:p>
          <a:p>
            <a:pPr marL="742950" lvl="2" indent="-342900"/>
            <a:r>
              <a:rPr lang="en-US" dirty="0"/>
              <a:t>Do you need to re-work your contract?</a:t>
            </a:r>
          </a:p>
          <a:p>
            <a:pPr marL="742950" lvl="2" indent="-342900"/>
            <a:r>
              <a:rPr lang="en-US" dirty="0"/>
              <a:t>Are their security documents up to date and meet your institution’s requirements?</a:t>
            </a:r>
          </a:p>
        </p:txBody>
      </p:sp>
    </p:spTree>
    <p:extLst>
      <p:ext uri="{BB962C8B-B14F-4D97-AF65-F5344CB8AC3E}">
        <p14:creationId xmlns:p14="http://schemas.microsoft.com/office/powerpoint/2010/main" val="351799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37565"/>
            <a:ext cx="9404723" cy="1400530"/>
          </a:xfrm>
        </p:spPr>
        <p:txBody>
          <a:bodyPr/>
          <a:lstStyle/>
          <a:p>
            <a:r>
              <a:rPr lang="en-US" dirty="0"/>
              <a:t>Importance of Vendor-Client Relationship -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594" y="1739153"/>
            <a:ext cx="8946541" cy="47064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a Vendor-Client Relationship?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Why are we talking about this?</a:t>
            </a:r>
            <a:endParaRPr lang="en-US" dirty="0"/>
          </a:p>
          <a:p>
            <a:pPr lvl="1"/>
            <a:r>
              <a:rPr lang="en-US" dirty="0"/>
              <a:t>Products and services need to respond to consumers’ needs and expectations</a:t>
            </a:r>
          </a:p>
          <a:p>
            <a:pPr lvl="1"/>
            <a:r>
              <a:rPr lang="en-US" dirty="0"/>
              <a:t>Beneficial to both the vendor and the client</a:t>
            </a:r>
          </a:p>
          <a:p>
            <a:pPr lvl="1"/>
            <a:r>
              <a:rPr lang="en-US" dirty="0"/>
              <a:t>Prevents breakdown of relationship – work to not only create the relationship but maintain it</a:t>
            </a:r>
          </a:p>
          <a:p>
            <a:pPr lvl="1"/>
            <a:r>
              <a:rPr lang="en-US" sz="1800" kern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vendor who is familiar and comfortable with a client is more open to making recommendations – creating opportunities </a:t>
            </a:r>
            <a:endParaRPr lang="en-US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1900" kern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en-US" sz="19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sz="1900" kern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efficiency </a:t>
            </a:r>
            <a:endParaRPr lang="en-US" sz="19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1371600" algn="l"/>
              </a:tabLst>
            </a:pPr>
            <a:r>
              <a:rPr lang="en-US" sz="1900" kern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 money on projects and business functions </a:t>
            </a:r>
            <a:endParaRPr lang="en-US" sz="19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1371600" algn="l"/>
              </a:tabLst>
            </a:pPr>
            <a:r>
              <a:rPr lang="en-US" sz="1900" kern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discounts</a:t>
            </a:r>
            <a:endParaRPr lang="en-US" sz="19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create this relationship?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and managing the vendor client relationship will increase the benefit and utility of your investment. </a:t>
            </a:r>
          </a:p>
          <a:p>
            <a:pPr lvl="1"/>
            <a:r>
              <a:rPr lang="en-US" dirty="0"/>
              <a:t>As an added bonus, a constructive client-vendor relationship removes stress-points and overhead for those who implement and manage solutions in your organization.</a:t>
            </a:r>
          </a:p>
          <a:p>
            <a:r>
              <a:rPr lang="en-US" dirty="0"/>
              <a:t>Mutually beneficial relationships are established when the vendor is viewed as a supplier of specialist services. </a:t>
            </a:r>
          </a:p>
          <a:p>
            <a:pPr lvl="1"/>
            <a:r>
              <a:rPr lang="en-US" dirty="0"/>
              <a:t>Vendors hold a wealth of knowledge relating to their products or services. A vendor also holds knowledge on utilization within industry. That knowledge helps you, as a client, achieve your objectives.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1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the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ability to use awareness of your own emotions and the emotions of others to manage interactions successfully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Inspirational leadership</a:t>
            </a:r>
          </a:p>
          <a:p>
            <a:pPr lvl="0"/>
            <a:r>
              <a:rPr lang="en-US" dirty="0"/>
              <a:t>Influence</a:t>
            </a:r>
          </a:p>
          <a:p>
            <a:pPr lvl="0"/>
            <a:r>
              <a:rPr lang="en-US" dirty="0"/>
              <a:t>Communication</a:t>
            </a:r>
          </a:p>
          <a:p>
            <a:pPr lvl="0"/>
            <a:r>
              <a:rPr lang="en-US" dirty="0"/>
              <a:t>Developing others</a:t>
            </a:r>
          </a:p>
          <a:p>
            <a:pPr lvl="0"/>
            <a:r>
              <a:rPr lang="en-US" dirty="0"/>
              <a:t>Change catalyst</a:t>
            </a:r>
          </a:p>
          <a:p>
            <a:pPr lvl="0"/>
            <a:r>
              <a:rPr lang="en-US" dirty="0"/>
              <a:t>Conflict management </a:t>
            </a:r>
          </a:p>
          <a:p>
            <a:pPr lvl="0"/>
            <a:r>
              <a:rPr lang="en-US" dirty="0"/>
              <a:t>Teamwork &amp; Collaboration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2897746"/>
            <a:ext cx="4331633" cy="29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6ECB0-1F95-1557-098B-75EAF011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92" y="311485"/>
            <a:ext cx="11503105" cy="62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7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47" y="2052638"/>
            <a:ext cx="5431681" cy="4195762"/>
          </a:xfrm>
        </p:spPr>
      </p:pic>
    </p:spTree>
    <p:extLst>
      <p:ext uri="{BB962C8B-B14F-4D97-AF65-F5344CB8AC3E}">
        <p14:creationId xmlns:p14="http://schemas.microsoft.com/office/powerpoint/2010/main" val="44119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5AD55-F19F-E23B-BAA9-6B991B172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1" b="735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4E6C9E32-11AF-36AD-0831-C655E38F9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2" r="1" b="11734"/>
          <a:stretch/>
        </p:blipFill>
        <p:spPr>
          <a:xfrm>
            <a:off x="643466" y="369455"/>
            <a:ext cx="11031297" cy="631767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</p:spTree>
    <p:extLst>
      <p:ext uri="{BB962C8B-B14F-4D97-AF65-F5344CB8AC3E}">
        <p14:creationId xmlns:p14="http://schemas.microsoft.com/office/powerpoint/2010/main" val="202142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today is auditing their vendors?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you are auditing, who are you auditing?</a:t>
            </a:r>
          </a:p>
          <a:p>
            <a:pPr lvl="1"/>
            <a:r>
              <a:rPr lang="en-US" sz="2400" dirty="0"/>
              <a:t>Collection agencies</a:t>
            </a:r>
          </a:p>
          <a:p>
            <a:pPr lvl="1"/>
            <a:r>
              <a:rPr lang="en-US" sz="2400" dirty="0"/>
              <a:t>Loan service vendors</a:t>
            </a:r>
          </a:p>
          <a:p>
            <a:pPr lvl="1"/>
            <a:r>
              <a:rPr lang="en-US" sz="2400" dirty="0"/>
              <a:t>Cashiering System vendor(s)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27" y="3855663"/>
            <a:ext cx="3740270" cy="23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3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97299"/>
          </a:xfrm>
        </p:spPr>
        <p:txBody>
          <a:bodyPr/>
          <a:lstStyle/>
          <a:p>
            <a:r>
              <a:rPr lang="en-US" dirty="0"/>
              <a:t>Why the need to audit and pay attention to your vendors?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608976"/>
            <a:ext cx="6279000" cy="3639423"/>
          </a:xfrm>
        </p:spPr>
        <p:txBody>
          <a:bodyPr/>
          <a:lstStyle/>
          <a:p>
            <a:r>
              <a:rPr lang="en-US" sz="2400" dirty="0"/>
              <a:t>New rules and regulations</a:t>
            </a:r>
          </a:p>
          <a:p>
            <a:pPr lvl="1"/>
            <a:r>
              <a:rPr lang="en-US" sz="2200" dirty="0"/>
              <a:t>Ex: AB 1160</a:t>
            </a:r>
          </a:p>
          <a:p>
            <a:pPr lvl="1"/>
            <a:r>
              <a:rPr lang="en-US" sz="2200" dirty="0"/>
              <a:t>Ex: AB 1313</a:t>
            </a:r>
          </a:p>
          <a:p>
            <a:r>
              <a:rPr lang="en-US" sz="2400" dirty="0"/>
              <a:t>Impact Campus and Business Practices</a:t>
            </a:r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Object 3">
            <a:hlinkClick r:id="rId2" action="ppaction://hlinkfile"/>
            <a:extLst>
              <a:ext uri="{FF2B5EF4-FFF2-40B4-BE49-F238E27FC236}">
                <a16:creationId xmlns:a16="http://schemas.microsoft.com/office/drawing/2014/main" id="{4D764992-411C-85F1-A5AA-A2EAA06C8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87077"/>
              </p:ext>
            </p:extLst>
          </p:nvPr>
        </p:nvGraphicFramePr>
        <p:xfrm>
          <a:off x="6674470" y="1690981"/>
          <a:ext cx="3887269" cy="503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210" imgH="7543561" progId="Acrobat.Document.DC">
                  <p:link updateAutomatic="1"/>
                </p:oleObj>
              </mc:Choice>
              <mc:Fallback>
                <p:oleObj name="Acrobat Document" r:id="rId3" imgW="5829210" imgH="7543561" progId="Acrobat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4470" y="1690981"/>
                        <a:ext cx="3887269" cy="5031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23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2203-0FC2-6BF9-284B-A00916C7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287383"/>
            <a:ext cx="6439989" cy="1615440"/>
          </a:xfrm>
        </p:spPr>
        <p:txBody>
          <a:bodyPr/>
          <a:lstStyle/>
          <a:p>
            <a:pPr algn="ctr"/>
            <a:r>
              <a:rPr lang="en-US" sz="3600" dirty="0"/>
              <a:t>California State Polytechnic University, Pomona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81D201-03CA-EF27-4C00-1250A6851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205" y="3315065"/>
            <a:ext cx="3311590" cy="309081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B0A8F-A0A0-62BE-23F0-29EDB9912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19" y="2459985"/>
            <a:ext cx="4165886" cy="2935151"/>
          </a:xfrm>
        </p:spPr>
        <p:txBody>
          <a:bodyPr>
            <a:normAutofit/>
          </a:bodyPr>
          <a:lstStyle/>
          <a:p>
            <a:r>
              <a:rPr lang="en-US" sz="3200" dirty="0"/>
              <a:t>*   Found in 1938</a:t>
            </a:r>
          </a:p>
          <a:p>
            <a:r>
              <a:rPr lang="en-US" sz="3200" dirty="0"/>
              <a:t>*	Undergrad 26,973</a:t>
            </a:r>
          </a:p>
          <a:p>
            <a:r>
              <a:rPr lang="en-US" sz="3200" dirty="0"/>
              <a:t>*  Graduate  2,130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AF0C6-F1BA-650B-890B-273F03F3C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94" y="151592"/>
            <a:ext cx="5212812" cy="3683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C807C1-610D-D719-551C-64D157215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078" y="3927561"/>
            <a:ext cx="3439173" cy="27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9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Rules and Policy – What to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Consumer Financial Protection Bureau (CFPB)</a:t>
            </a:r>
          </a:p>
          <a:p>
            <a:r>
              <a:rPr lang="en-US" sz="2400" dirty="0"/>
              <a:t>Credit Reporting</a:t>
            </a:r>
          </a:p>
          <a:p>
            <a:r>
              <a:rPr lang="en-US" sz="2400" dirty="0"/>
              <a:t>Consumer Disputes</a:t>
            </a:r>
          </a:p>
          <a:p>
            <a:r>
              <a:rPr lang="en-US" sz="2400" dirty="0"/>
              <a:t>Litigious Society – who is responsible?</a:t>
            </a:r>
          </a:p>
          <a:p>
            <a:pPr lvl="1"/>
            <a:r>
              <a:rPr lang="en-US" sz="2400" dirty="0"/>
              <a:t>Small Claims – campus practice? Resource?</a:t>
            </a:r>
          </a:p>
          <a:p>
            <a:pPr lvl="1"/>
            <a:r>
              <a:rPr lang="en-US" sz="2400" dirty="0"/>
              <a:t>Bankruptcy</a:t>
            </a:r>
          </a:p>
          <a:p>
            <a:pPr lvl="1"/>
            <a:r>
              <a:rPr lang="en-US" sz="2400" dirty="0"/>
              <a:t>Debt Consolidation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2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to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Audits should be structured</a:t>
            </a:r>
          </a:p>
          <a:p>
            <a:r>
              <a:rPr lang="en-US" dirty="0"/>
              <a:t>Audits should be timely </a:t>
            </a:r>
          </a:p>
          <a:p>
            <a:endParaRPr lang="en-US" dirty="0"/>
          </a:p>
          <a:p>
            <a:r>
              <a:rPr lang="en-US" dirty="0"/>
              <a:t>Mitigating and minimizing risks</a:t>
            </a:r>
          </a:p>
          <a:p>
            <a:pPr lvl="1"/>
            <a:r>
              <a:rPr lang="en-US" dirty="0"/>
              <a:t>Ongoing risk assessment, language within contracts, prom notes &amp; FRAs, review of defined measurements, performance and protection of your confidential information, data and ensuring secure practices</a:t>
            </a:r>
          </a:p>
          <a:p>
            <a:endParaRPr lang="en-US" dirty="0"/>
          </a:p>
          <a:p>
            <a:r>
              <a:rPr lang="en-US" dirty="0"/>
              <a:t>CFBP</a:t>
            </a:r>
          </a:p>
          <a:p>
            <a:pPr lvl="1"/>
            <a:r>
              <a:rPr lang="en-US" dirty="0"/>
              <a:t>Original creditors are ultimately responsible for who they work with and how they are portrayed by their vendor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45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Photo and 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istPPSlideMaster_Simple" id="{56096565-8BE5-964B-9111-5FBA7D9F4912}" vid="{80EAD4B7-BF96-B047-8CF3-82336878ED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31207</TotalTime>
  <Words>826</Words>
  <Application>Microsoft Office PowerPoint</Application>
  <PresentationFormat>Widescreen</PresentationFormat>
  <Paragraphs>131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Wingdings 3</vt:lpstr>
      <vt:lpstr>Ion</vt:lpstr>
      <vt:lpstr>Photo and Text Slides</vt:lpstr>
      <vt:lpstr>file:///\\files.ad.cpp.edu\aafiles\users\mvhua\Travel\Pacwest\conference2023\Legislation%204.2023.pdf</vt:lpstr>
      <vt:lpstr>Vendor Audits &amp; Relationship Management</vt:lpstr>
      <vt:lpstr>PowerPoint Presentation</vt:lpstr>
      <vt:lpstr>PowerPoint Presentation</vt:lpstr>
      <vt:lpstr>PowerPoint Presentation</vt:lpstr>
      <vt:lpstr>Who today is auditing their vendors?</vt:lpstr>
      <vt:lpstr>Why the need to audit and pay attention to your vendors? </vt:lpstr>
      <vt:lpstr>California State Polytechnic University, Pomona</vt:lpstr>
      <vt:lpstr>Rules and Policy – What to include</vt:lpstr>
      <vt:lpstr>The need to audit</vt:lpstr>
      <vt:lpstr>A Checklist of Audit Items to Ask Your Agencies For</vt:lpstr>
      <vt:lpstr>Planning for an audit</vt:lpstr>
      <vt:lpstr>What to request</vt:lpstr>
      <vt:lpstr> Campus Audit Best Practice</vt:lpstr>
      <vt:lpstr>Sample draft letter</vt:lpstr>
      <vt:lpstr>Other items to take into consideration</vt:lpstr>
      <vt:lpstr>Review &amp; Feedback</vt:lpstr>
      <vt:lpstr>Importance of Vendor-Client Relationship - Benefits</vt:lpstr>
      <vt:lpstr>How do you create this relationship?</vt:lpstr>
      <vt:lpstr>Management of the Relationship</vt:lpstr>
      <vt:lpstr>Questions?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Sabourin, Jessica E</dc:creator>
  <cp:lastModifiedBy>Brett Cassell</cp:lastModifiedBy>
  <cp:revision>58</cp:revision>
  <cp:lastPrinted>2023-04-07T23:32:07Z</cp:lastPrinted>
  <dcterms:created xsi:type="dcterms:W3CDTF">2017-05-11T13:18:58Z</dcterms:created>
  <dcterms:modified xsi:type="dcterms:W3CDTF">2023-05-25T20:32:36Z</dcterms:modified>
</cp:coreProperties>
</file>