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60" r:id="rId4"/>
    <p:sldId id="261" r:id="rId5"/>
    <p:sldId id="262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baseline="0" dirty="0">
                <a:latin typeface="+mn-lt"/>
              </a:rPr>
              <a:t> Cash and Checks Overall 22-23</a:t>
            </a:r>
          </a:p>
          <a:p>
            <a:pPr>
              <a:defRPr sz="2000" b="1"/>
            </a:pPr>
            <a:r>
              <a:rPr lang="en-US" sz="2000" b="1" i="0" u="none" strike="noStrike" baseline="0" dirty="0">
                <a:latin typeface="+mn-lt"/>
              </a:rPr>
              <a:t> </a:t>
            </a:r>
            <a:endParaRPr lang="en-US" sz="2000" b="1" dirty="0"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29753221655398E-2"/>
          <c:y val="0.13577022190408017"/>
          <c:w val="0.86825802772541771"/>
          <c:h val="0.7799785254115962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'Sheet2 (2)'!$F$4:$F$5</c:f>
              <c:strCache>
                <c:ptCount val="2"/>
                <c:pt idx="0">
                  <c:v>Cash</c:v>
                </c:pt>
                <c:pt idx="1">
                  <c:v>Checks</c:v>
                </c:pt>
              </c:strCache>
            </c:strRef>
          </c:cat>
          <c:val>
            <c:numRef>
              <c:f>'Sheet2 (2)'!$G$4:$G$5</c:f>
              <c:numCache>
                <c:formatCode>0.00%</c:formatCode>
                <c:ptCount val="2"/>
                <c:pt idx="0">
                  <c:v>1.0699999999999999E-2</c:v>
                </c:pt>
                <c:pt idx="1">
                  <c:v>0.98929999999999996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CD-4069-811E-A7BDE6B21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9214368"/>
        <c:axId val="469216336"/>
      </c:barChart>
      <c:catAx>
        <c:axId val="46921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216336"/>
        <c:crosses val="autoZero"/>
        <c:auto val="1"/>
        <c:lblAlgn val="ctr"/>
        <c:lblOffset val="100"/>
        <c:noMultiLvlLbl val="0"/>
      </c:catAx>
      <c:valAx>
        <c:axId val="469216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2143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latin typeface="+mn-lt"/>
              </a:rPr>
              <a:t>Student Payment Processing 22-23</a:t>
            </a:r>
          </a:p>
          <a:p>
            <a:pPr>
              <a:defRPr sz="2400" b="1"/>
            </a:pPr>
            <a:endParaRPr lang="en-US" sz="2400" b="1" dirty="0">
              <a:latin typeface="+mn-lt"/>
            </a:endParaRPr>
          </a:p>
          <a:p>
            <a:pPr>
              <a:defRPr sz="2400" b="1"/>
            </a:pPr>
            <a:endParaRPr lang="en-US" sz="2400" b="1" dirty="0"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788227643365681E-2"/>
          <c:y val="0.16683594711112654"/>
          <c:w val="0.92321177235663432"/>
          <c:h val="0.7490900926875234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'Sheet1 (4)'!$F$6:$F$11</c:f>
              <c:strCache>
                <c:ptCount val="6"/>
                <c:pt idx="0">
                  <c:v>Cash </c:v>
                </c:pt>
                <c:pt idx="1">
                  <c:v>Checks</c:v>
                </c:pt>
                <c:pt idx="2">
                  <c:v>Rem</c:v>
                </c:pt>
                <c:pt idx="3">
                  <c:v>Convera</c:v>
                </c:pt>
                <c:pt idx="4">
                  <c:v>Flywire</c:v>
                </c:pt>
                <c:pt idx="5">
                  <c:v>E-check</c:v>
                </c:pt>
              </c:strCache>
            </c:strRef>
          </c:cat>
          <c:val>
            <c:numRef>
              <c:f>'Sheet1 (4)'!$G$6:$G$11</c:f>
              <c:numCache>
                <c:formatCode>0.00%</c:formatCode>
                <c:ptCount val="6"/>
                <c:pt idx="0">
                  <c:v>1.0452529434096072E-2</c:v>
                </c:pt>
                <c:pt idx="1">
                  <c:v>2.2437913263511081E-2</c:v>
                </c:pt>
                <c:pt idx="2">
                  <c:v>6.8315650002546665E-3</c:v>
                </c:pt>
                <c:pt idx="3">
                  <c:v>1.5722894977145938E-2</c:v>
                </c:pt>
                <c:pt idx="4">
                  <c:v>6.9182664604128807E-2</c:v>
                </c:pt>
                <c:pt idx="5">
                  <c:v>0.88582496215495965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05-45B4-BEFE-96979C5254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5834392"/>
        <c:axId val="495827504"/>
      </c:barChart>
      <c:catAx>
        <c:axId val="495834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827504"/>
        <c:crosses val="autoZero"/>
        <c:auto val="1"/>
        <c:lblAlgn val="ctr"/>
        <c:lblOffset val="100"/>
        <c:noMultiLvlLbl val="0"/>
      </c:catAx>
      <c:valAx>
        <c:axId val="495827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8343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CF58-A4F2-4037-BE84-439824C587A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106A8-D9F2-4F17-BE7B-D3CD55524C5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21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CF58-A4F2-4037-BE84-439824C587A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106A8-D9F2-4F17-BE7B-D3CD55524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9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CF58-A4F2-4037-BE84-439824C587A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106A8-D9F2-4F17-BE7B-D3CD55524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5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CF58-A4F2-4037-BE84-439824C587A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106A8-D9F2-4F17-BE7B-D3CD55524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8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CF58-A4F2-4037-BE84-439824C587A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106A8-D9F2-4F17-BE7B-D3CD55524C5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01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CF58-A4F2-4037-BE84-439824C587A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106A8-D9F2-4F17-BE7B-D3CD55524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5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CF58-A4F2-4037-BE84-439824C587A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106A8-D9F2-4F17-BE7B-D3CD55524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37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CF58-A4F2-4037-BE84-439824C587A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106A8-D9F2-4F17-BE7B-D3CD55524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3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CF58-A4F2-4037-BE84-439824C587A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106A8-D9F2-4F17-BE7B-D3CD55524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08ACF58-A4F2-4037-BE84-439824C587A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8106A8-D9F2-4F17-BE7B-D3CD55524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71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CF58-A4F2-4037-BE84-439824C587A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106A8-D9F2-4F17-BE7B-D3CD55524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0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08ACF58-A4F2-4037-BE84-439824C587A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A8106A8-D9F2-4F17-BE7B-D3CD55524C5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9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16365" y="3244334"/>
            <a:ext cx="83312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Birds of a Feather</a:t>
            </a:r>
            <a:r>
              <a:rPr lang="en-US" sz="4400" b="1" dirty="0">
                <a:solidFill>
                  <a:srgbClr val="000000"/>
                </a:solidFill>
                <a:latin typeface="Calibri Light" panose="020F0302020204030204" pitchFamily="34" charset="0"/>
              </a:rPr>
              <a:t>, “Cashiering”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35127" y="4802909"/>
            <a:ext cx="2318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Larry Angel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U.C. San Diego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hangel@ucsd.edu</a:t>
            </a:r>
          </a:p>
        </p:txBody>
      </p:sp>
    </p:spTree>
    <p:extLst>
      <p:ext uri="{BB962C8B-B14F-4D97-AF65-F5344CB8AC3E}">
        <p14:creationId xmlns:p14="http://schemas.microsoft.com/office/powerpoint/2010/main" val="2372664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Cashless</a:t>
            </a:r>
          </a:p>
          <a:p>
            <a:r>
              <a:rPr lang="en-US" dirty="0"/>
              <a:t>Lockbox</a:t>
            </a:r>
          </a:p>
          <a:p>
            <a:r>
              <a:rPr lang="en-US" dirty="0"/>
              <a:t>Paperless   </a:t>
            </a:r>
            <a:r>
              <a:rPr lang="en-US"/>
              <a:t>(Lockbox, </a:t>
            </a:r>
            <a:r>
              <a:rPr lang="en-US" dirty="0"/>
              <a:t>529’s)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53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2272"/>
            <a:ext cx="10515600" cy="590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932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951345" y="729673"/>
          <a:ext cx="10132291" cy="5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107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662545" y="1062181"/>
          <a:ext cx="8478982" cy="5015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829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96" y="100559"/>
            <a:ext cx="4725059" cy="59152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055" y="100560"/>
            <a:ext cx="7172899" cy="591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3070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43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PowerPoint Presentation</vt:lpstr>
      <vt:lpstr>Hot Topics</vt:lpstr>
      <vt:lpstr>PowerPoint Presentation</vt:lpstr>
      <vt:lpstr>PowerPoint Presentation</vt:lpstr>
      <vt:lpstr>PowerPoint Presentation</vt:lpstr>
      <vt:lpstr>PowerPoint Presentation</vt:lpstr>
    </vt:vector>
  </TitlesOfParts>
  <Company>UCSD-ACT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Angel, Hilarion</dc:creator>
  <cp:lastModifiedBy>Brett Cassell</cp:lastModifiedBy>
  <cp:revision>7</cp:revision>
  <cp:lastPrinted>2023-05-12T16:14:39Z</cp:lastPrinted>
  <dcterms:created xsi:type="dcterms:W3CDTF">2023-05-10T19:59:56Z</dcterms:created>
  <dcterms:modified xsi:type="dcterms:W3CDTF">2023-05-25T16:57:26Z</dcterms:modified>
</cp:coreProperties>
</file>