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05" r:id="rId2"/>
    <p:sldId id="323" r:id="rId3"/>
    <p:sldId id="292" r:id="rId4"/>
    <p:sldId id="302" r:id="rId5"/>
    <p:sldId id="296" r:id="rId6"/>
    <p:sldId id="307" r:id="rId7"/>
    <p:sldId id="313" r:id="rId8"/>
    <p:sldId id="301" r:id="rId9"/>
    <p:sldId id="300" r:id="rId10"/>
    <p:sldId id="299" r:id="rId11"/>
    <p:sldId id="303" r:id="rId12"/>
    <p:sldId id="312" r:id="rId13"/>
    <p:sldId id="309" r:id="rId14"/>
    <p:sldId id="314" r:id="rId15"/>
    <p:sldId id="315" r:id="rId16"/>
    <p:sldId id="316" r:id="rId17"/>
    <p:sldId id="317" r:id="rId18"/>
    <p:sldId id="318" r:id="rId19"/>
    <p:sldId id="320" r:id="rId20"/>
    <p:sldId id="321" r:id="rId21"/>
    <p:sldId id="324" r:id="rId22"/>
    <p:sldId id="322" r:id="rId23"/>
    <p:sldId id="297" r:id="rId24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894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F650094-8B41-4703-9548-D65666100D6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6A4CBE1-8966-41BA-8D46-13262D67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9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14188974-7326-458D-986F-DFAF67C936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A523E086-935B-44CB-A191-D12145980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3137B08-F8E1-4E93-938D-45A0ADEF3A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85241" indent="-301009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208944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93176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77408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648553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119698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590842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4061987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4706F6-922F-4D6B-956F-AC8A540946E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9B3D6E6C-4C08-4DCA-B60F-9373AAFE55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001B32B5-09E8-4EF2-ADAE-B9F972EA1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1E847DAB-3B64-4A47-AD0B-0EE7DD95AB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85241" indent="-301009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208944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93176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77408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648553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119698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590842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4061987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770B46-2A55-4883-9B0A-5ED2BC580B8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588C69FD-F058-4BCF-BC9C-63E754F1DB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A1E28C58-96C7-49FC-AC47-E30F2D419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3EF71006-1AFC-4C7D-B814-69253C3C20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85241" indent="-301009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208944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93176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77408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648553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119698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590842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4061987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857238-1148-4EC2-A07A-33AE8225FD7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90D5673B-9D69-43DA-B947-8671541E4C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14166DD3-E05B-452C-BB3A-CD791D312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A0994C9-EB57-4FB2-BAD6-90679B9E3D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85241" indent="-301009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208944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93176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77408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648553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119698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590842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4061987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E433FC-19CE-4FE4-8374-9EBA8A18F15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CA1DBD05-466B-437E-8D1F-C0B279104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D37020A0-9B83-4314-8318-5F99C998D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5E3448A-4522-4023-A1C8-FCDB19FF8A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85241" indent="-301009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208944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93176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77408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648553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119698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590842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4061987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ABD37D-EAD0-4A44-BE33-645177E398E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4EBD2E03-9328-4A9C-8DC5-6963743C7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C637FD3-7F47-4D8A-8F1F-0D201C572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7453BFF-3F5A-409D-95C2-0A30F245BE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85241" indent="-301009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208944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93176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77408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648553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119698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590842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4061987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6CEB5B-1747-4119-B3E0-BBC08E85616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730828BA-8E26-4B3D-80A5-F08364EDB6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1D9A035E-E834-4835-8D19-B1D72D5E9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E55A070E-23C4-4C38-AB1A-C9F5ABA3E2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85241" indent="-301009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208944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93176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77408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648553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119698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590842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4061987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BCA453-414E-4959-9C37-DB288274F55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2171E192-EB39-4573-8CB0-21A17700FD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C31769A1-076C-4D01-86C7-3C9B3AEBE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FF54433C-9243-474F-815E-B548B6D784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85241" indent="-301009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208944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93176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77408" indent="-240481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648553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119698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590842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4061987" indent="-240481" defTabSz="4711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C6A2DE-536B-4DEE-99AC-0206D3AE69C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6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3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615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88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535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8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7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3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1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5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6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6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chester.edu/emerging-leaders/leadership-lessons-from-ted-lasso/" TargetMode="External"/><Relationship Id="rId2" Type="http://schemas.openxmlformats.org/officeDocument/2006/relationships/hyperlink" Target="https://www.peoplestorming.com/post/10-leadership-lessons-from-ted-lass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4F357E5-E071-45A0-B803-A6676FCA0F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Biscuit Bites – Leadership Lessons of Ted Lasso 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65C8AF6-186A-4E38-B274-BDFC1CD9CD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PacWestSFS</a:t>
            </a:r>
            <a:r>
              <a:rPr lang="en-US" dirty="0"/>
              <a:t> – San Diego – May, 2023</a:t>
            </a:r>
          </a:p>
          <a:p>
            <a:r>
              <a:rPr lang="en-US" dirty="0"/>
              <a:t>The Power of </a:t>
            </a:r>
            <a:r>
              <a:rPr lang="en-US"/>
              <a:t>Connection Through Change</a:t>
            </a:r>
            <a:endParaRPr lang="en-US" dirty="0"/>
          </a:p>
          <a:p>
            <a:r>
              <a:rPr lang="en-US" dirty="0"/>
              <a:t>Diane M. Fennig</a:t>
            </a:r>
          </a:p>
        </p:txBody>
      </p:sp>
    </p:spTree>
    <p:extLst>
      <p:ext uri="{BB962C8B-B14F-4D97-AF65-F5344CB8AC3E}">
        <p14:creationId xmlns:p14="http://schemas.microsoft.com/office/powerpoint/2010/main" val="2526913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422CCD0-8B54-45B6-A1E3-48BEEF75357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524000"/>
            <a:ext cx="7848600" cy="990600"/>
          </a:xfrm>
        </p:spPr>
        <p:txBody>
          <a:bodyPr>
            <a:normAutofit fontScale="90000"/>
          </a:bodyPr>
          <a:lstStyle/>
          <a:p>
            <a:br>
              <a:rPr lang="en-US" altLang="en-US" sz="3200" b="1" u="sng" dirty="0"/>
            </a:br>
            <a:r>
              <a:rPr lang="en-US" altLang="en-US" sz="5300" b="1" dirty="0"/>
              <a:t># 8.</a:t>
            </a:r>
            <a:r>
              <a:rPr lang="en-US" sz="5300" b="1" dirty="0">
                <a:solidFill>
                  <a:srgbClr val="4C4C4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Be Open</a:t>
            </a:r>
            <a:br>
              <a:rPr lang="en-US" altLang="en-US" sz="3200" b="1" u="sng" dirty="0"/>
            </a:br>
            <a:endParaRPr lang="en-US" altLang="en-US" sz="3200" b="1" u="sng" dirty="0"/>
          </a:p>
        </p:txBody>
      </p:sp>
      <p:sp>
        <p:nvSpPr>
          <p:cNvPr id="20483" name="Subtitle 2">
            <a:extLst>
              <a:ext uri="{FF2B5EF4-FFF2-40B4-BE49-F238E27FC236}">
                <a16:creationId xmlns:a16="http://schemas.microsoft.com/office/drawing/2014/main" id="{BD04E603-505E-47F9-BCFB-430A84729A4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2971800" y="3048001"/>
            <a:ext cx="19173825" cy="4924425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sz="1200" b="1"/>
          </a:p>
        </p:txBody>
      </p:sp>
      <p:pic>
        <p:nvPicPr>
          <p:cNvPr id="24580" name="Picture 7">
            <a:extLst>
              <a:ext uri="{FF2B5EF4-FFF2-40B4-BE49-F238E27FC236}">
                <a16:creationId xmlns:a16="http://schemas.microsoft.com/office/drawing/2014/main" id="{F481A053-F412-453B-AE0A-B09BCB47B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15771" y="2380342"/>
            <a:ext cx="7166429" cy="4034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C457883-7AA8-4D4E-919C-A87104E65C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3600" y="1524000"/>
            <a:ext cx="7848600" cy="990600"/>
          </a:xfrm>
        </p:spPr>
        <p:txBody>
          <a:bodyPr>
            <a:normAutofit/>
          </a:bodyPr>
          <a:lstStyle/>
          <a:p>
            <a:r>
              <a:rPr lang="en-US" altLang="en-US" sz="4800" b="1" dirty="0"/>
              <a:t>#9. </a:t>
            </a:r>
            <a:r>
              <a:rPr lang="en-US" sz="4800" b="1" dirty="0">
                <a:solidFill>
                  <a:srgbClr val="4C4C4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Play like a Child</a:t>
            </a:r>
            <a:endParaRPr lang="en-US" altLang="en-US" sz="4800" b="1" dirty="0"/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787E1922-6476-47DB-9A9C-2295DF4E43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3200" b="1"/>
          </a:p>
          <a:p>
            <a:pPr lvl="1">
              <a:defRPr/>
            </a:pPr>
            <a:endParaRPr lang="en-US" altLang="en-US" sz="3200" b="1"/>
          </a:p>
          <a:p>
            <a:pPr lvl="1">
              <a:defRPr/>
            </a:pPr>
            <a:r>
              <a:rPr lang="en-US" altLang="en-US" sz="4400" b="1"/>
              <a:t>Fit &amp; Match</a:t>
            </a:r>
          </a:p>
          <a:p>
            <a:pPr lvl="1">
              <a:defRPr/>
            </a:pPr>
            <a:endParaRPr lang="en-US" altLang="en-US" sz="3200" b="1"/>
          </a:p>
        </p:txBody>
      </p:sp>
      <p:pic>
        <p:nvPicPr>
          <p:cNvPr id="26628" name="Content Placeholder 3">
            <a:extLst>
              <a:ext uri="{FF2B5EF4-FFF2-40B4-BE49-F238E27FC236}">
                <a16:creationId xmlns:a16="http://schemas.microsoft.com/office/drawing/2014/main" id="{A81F9706-9EEA-4215-A92C-0FE02E9EE6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16175" y="3131128"/>
            <a:ext cx="6781800" cy="311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1143000"/>
          </a:xfrm>
        </p:spPr>
        <p:txBody>
          <a:bodyPr>
            <a:noAutofit/>
          </a:bodyPr>
          <a:lstStyle/>
          <a:p>
            <a:r>
              <a:rPr lang="en-US" altLang="en-US" sz="4800" b="1" dirty="0"/>
              <a:t>#10. </a:t>
            </a:r>
            <a:r>
              <a:rPr lang="en-US" altLang="en-US" sz="4800" b="1" dirty="0">
                <a:solidFill>
                  <a:srgbClr val="4C4C4C"/>
                </a:solidFill>
                <a:cs typeface="Times New Roman" panose="02020603050405020304" pitchFamily="18" charset="0"/>
              </a:rPr>
              <a:t>Be Vulnerable</a:t>
            </a:r>
            <a:endParaRPr lang="en-US" altLang="en-US" sz="48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292BE7-F60A-4665-B767-7ED3405234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0" y="2161308"/>
            <a:ext cx="8631382" cy="4128655"/>
          </a:xfrm>
        </p:spPr>
      </p:pic>
    </p:spTree>
    <p:extLst>
      <p:ext uri="{BB962C8B-B14F-4D97-AF65-F5344CB8AC3E}">
        <p14:creationId xmlns:p14="http://schemas.microsoft.com/office/powerpoint/2010/main" val="645834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5300" b="1" dirty="0"/>
              <a:t>#11. </a:t>
            </a:r>
            <a:r>
              <a:rPr lang="en-US" sz="5300" b="1" dirty="0">
                <a:solidFill>
                  <a:srgbClr val="252525"/>
                </a:solidFill>
                <a:effectLst/>
                <a:ea typeface="Times New Roman" panose="02020603050405020304" pitchFamily="18" charset="0"/>
              </a:rPr>
              <a:t>Lead with Empathy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altLang="en-US" sz="4800" b="1" dirty="0"/>
          </a:p>
        </p:txBody>
      </p:sp>
      <p:pic>
        <p:nvPicPr>
          <p:cNvPr id="28675" name="Content Placeholder 3">
            <a:extLst>
              <a:ext uri="{FF2B5EF4-FFF2-40B4-BE49-F238E27FC236}">
                <a16:creationId xmlns:a16="http://schemas.microsoft.com/office/drawing/2014/main" id="{88FEACE7-2A82-48BB-891C-2599EE8301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35183" y="2589055"/>
            <a:ext cx="6682890" cy="335454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5300" b="1" dirty="0"/>
              <a:t>#12.</a:t>
            </a:r>
            <a:r>
              <a:rPr lang="en-US" altLang="en-US" sz="5300" b="1" dirty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en-US" sz="5300" b="1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Try Not to Take it Personally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altLang="en-US" sz="4800" b="1" dirty="0"/>
          </a:p>
        </p:txBody>
      </p:sp>
      <p:pic>
        <p:nvPicPr>
          <p:cNvPr id="28675" name="Content Placeholder 3">
            <a:extLst>
              <a:ext uri="{FF2B5EF4-FFF2-40B4-BE49-F238E27FC236}">
                <a16:creationId xmlns:a16="http://schemas.microsoft.com/office/drawing/2014/main" id="{88FEACE7-2A82-48BB-891C-2599EE8301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92037" y="2423604"/>
            <a:ext cx="8756072" cy="3932807"/>
          </a:xfrm>
        </p:spPr>
      </p:pic>
    </p:spTree>
    <p:extLst>
      <p:ext uri="{BB962C8B-B14F-4D97-AF65-F5344CB8AC3E}">
        <p14:creationId xmlns:p14="http://schemas.microsoft.com/office/powerpoint/2010/main" val="3806829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967666"/>
          </a:xfrm>
        </p:spPr>
        <p:txBody>
          <a:bodyPr>
            <a:normAutofit fontScale="90000"/>
          </a:bodyPr>
          <a:lstStyle/>
          <a:p>
            <a:r>
              <a:rPr lang="en-US" altLang="en-US" sz="5300" b="1" dirty="0"/>
              <a:t>#13. </a:t>
            </a:r>
            <a:r>
              <a:rPr lang="en-US" sz="5300" b="1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Optimism is Infectious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altLang="en-US" sz="4800" b="1" dirty="0"/>
          </a:p>
        </p:txBody>
      </p:sp>
      <p:pic>
        <p:nvPicPr>
          <p:cNvPr id="28675" name="Content Placeholder 3">
            <a:extLst>
              <a:ext uri="{FF2B5EF4-FFF2-40B4-BE49-F238E27FC236}">
                <a16:creationId xmlns:a16="http://schemas.microsoft.com/office/drawing/2014/main" id="{88FEACE7-2A82-48BB-891C-2599EE8301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4981" y="2796465"/>
            <a:ext cx="6123709" cy="3465789"/>
          </a:xfrm>
        </p:spPr>
      </p:pic>
    </p:spTree>
    <p:extLst>
      <p:ext uri="{BB962C8B-B14F-4D97-AF65-F5344CB8AC3E}">
        <p14:creationId xmlns:p14="http://schemas.microsoft.com/office/powerpoint/2010/main" val="407852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5300" b="1" dirty="0"/>
              <a:t>#14. Humor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altLang="en-US" sz="4800" b="1" dirty="0"/>
          </a:p>
        </p:txBody>
      </p:sp>
      <p:pic>
        <p:nvPicPr>
          <p:cNvPr id="28675" name="Content Placeholder 3">
            <a:extLst>
              <a:ext uri="{FF2B5EF4-FFF2-40B4-BE49-F238E27FC236}">
                <a16:creationId xmlns:a16="http://schemas.microsoft.com/office/drawing/2014/main" id="{88FEACE7-2A82-48BB-891C-2599EE8301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8922" y="2189019"/>
            <a:ext cx="6115826" cy="4073236"/>
          </a:xfrm>
        </p:spPr>
      </p:pic>
    </p:spTree>
    <p:extLst>
      <p:ext uri="{BB962C8B-B14F-4D97-AF65-F5344CB8AC3E}">
        <p14:creationId xmlns:p14="http://schemas.microsoft.com/office/powerpoint/2010/main" val="1572959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5300" b="1" dirty="0"/>
              <a:t>#15. Growth 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altLang="en-US" sz="4800" b="1" dirty="0"/>
          </a:p>
        </p:txBody>
      </p:sp>
      <p:pic>
        <p:nvPicPr>
          <p:cNvPr id="28675" name="Content Placeholder 3">
            <a:extLst>
              <a:ext uri="{FF2B5EF4-FFF2-40B4-BE49-F238E27FC236}">
                <a16:creationId xmlns:a16="http://schemas.microsoft.com/office/drawing/2014/main" id="{88FEACE7-2A82-48BB-891C-2599EE8301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8922" y="2612563"/>
            <a:ext cx="6115826" cy="3226147"/>
          </a:xfrm>
        </p:spPr>
      </p:pic>
    </p:spTree>
    <p:extLst>
      <p:ext uri="{BB962C8B-B14F-4D97-AF65-F5344CB8AC3E}">
        <p14:creationId xmlns:p14="http://schemas.microsoft.com/office/powerpoint/2010/main" val="1313265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5300" b="1" dirty="0"/>
              <a:t>#16. Hard Stop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altLang="en-US" sz="4800" b="1" dirty="0"/>
          </a:p>
        </p:txBody>
      </p:sp>
      <p:pic>
        <p:nvPicPr>
          <p:cNvPr id="28675" name="Content Placeholder 3">
            <a:extLst>
              <a:ext uri="{FF2B5EF4-FFF2-40B4-BE49-F238E27FC236}">
                <a16:creationId xmlns:a16="http://schemas.microsoft.com/office/drawing/2014/main" id="{88FEACE7-2A82-48BB-891C-2599EE8301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4655" y="2518894"/>
            <a:ext cx="7453745" cy="3923469"/>
          </a:xfrm>
        </p:spPr>
      </p:pic>
    </p:spTree>
    <p:extLst>
      <p:ext uri="{BB962C8B-B14F-4D97-AF65-F5344CB8AC3E}">
        <p14:creationId xmlns:p14="http://schemas.microsoft.com/office/powerpoint/2010/main" val="3110778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176B-D942-DC6E-3793-FDDF8EF3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The Moral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1E8FAD-4E1D-D58F-F4A2-D91891CCF1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903" y="2133600"/>
            <a:ext cx="5494812" cy="3778250"/>
          </a:xfrm>
        </p:spPr>
      </p:pic>
    </p:spTree>
    <p:extLst>
      <p:ext uri="{BB962C8B-B14F-4D97-AF65-F5344CB8AC3E}">
        <p14:creationId xmlns:p14="http://schemas.microsoft.com/office/powerpoint/2010/main" val="342264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2936C-0B7F-7A10-B36F-07B6DAA5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The Power of Consistency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BBD385-D18E-7D6A-6D9D-BD42F2CB4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553" y="3151187"/>
            <a:ext cx="3607047" cy="2113271"/>
          </a:xfrm>
        </p:spPr>
      </p:pic>
    </p:spTree>
    <p:extLst>
      <p:ext uri="{BB962C8B-B14F-4D97-AF65-F5344CB8AC3E}">
        <p14:creationId xmlns:p14="http://schemas.microsoft.com/office/powerpoint/2010/main" val="782613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2C348-3874-575C-F4FF-5E4D1AC09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Resources for Ted Lasso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B30CB-8D21-B4E2-ED65-B04737BF4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b="0" u="sng" dirty="0">
                <a:solidFill>
                  <a:srgbClr val="000000"/>
                </a:solidFill>
                <a:effectLst/>
                <a:latin typeface="var(--ps-fonts-title)"/>
                <a:ea typeface="Times New Roman" panose="02020603050405020304" pitchFamily="18" charset="0"/>
                <a:hlinkClick r:id="rId2"/>
              </a:rPr>
              <a:t>https://www.peoplestorming.com/post/10-leadership-lessons-from-ted-lasso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endParaRPr lang="en-US" sz="24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https://www.rochester.edu/emerging-leaders/leadership-lessons-from-ted-lasso/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71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D77F-EEFC-8BCA-8AC2-C8A39695D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is Missing?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7F203F-4764-4F51-33EB-59BDB3BCA9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272" y="2512381"/>
            <a:ext cx="3058203" cy="2965141"/>
          </a:xfrm>
        </p:spPr>
      </p:pic>
    </p:spTree>
    <p:extLst>
      <p:ext uri="{BB962C8B-B14F-4D97-AF65-F5344CB8AC3E}">
        <p14:creationId xmlns:p14="http://schemas.microsoft.com/office/powerpoint/2010/main" val="2056572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E42E-9B98-8D19-F62A-3886DD5BC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Parting Thought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B6668E7-2085-BC45-D51B-CBE54CA1E2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404" y="2133600"/>
            <a:ext cx="5703018" cy="3778250"/>
          </a:xfrm>
        </p:spPr>
      </p:pic>
    </p:spTree>
    <p:extLst>
      <p:ext uri="{BB962C8B-B14F-4D97-AF65-F5344CB8AC3E}">
        <p14:creationId xmlns:p14="http://schemas.microsoft.com/office/powerpoint/2010/main" val="949795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89213" y="2530136"/>
            <a:ext cx="8915399" cy="231707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</a:rPr>
              <a:t>It  has been my pleasure…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Diane Fennig, Senior Consultant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Diane_Fennig@ajg.com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678.234.1196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www.linkedin.com/in/dianefennig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@fansoffennig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89213" y="5193437"/>
            <a:ext cx="8915399" cy="1136342"/>
          </a:xfrm>
        </p:spPr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We make a difference in your business…by doing things differently in ours.</a:t>
            </a:r>
          </a:p>
        </p:txBody>
      </p:sp>
      <p:sp>
        <p:nvSpPr>
          <p:cNvPr id="2" name="AutoShape 2" descr="Gallagher Logo">
            <a:extLst>
              <a:ext uri="{FF2B5EF4-FFF2-40B4-BE49-F238E27FC236}">
                <a16:creationId xmlns:a16="http://schemas.microsoft.com/office/drawing/2014/main" id="{8A644FEA-F2BD-44AC-AA10-4CDD66580E27}"/>
              </a:ext>
            </a:extLst>
          </p:cNvPr>
          <p:cNvSpPr>
            <a:spLocks noChangeAspect="1" noChangeArrowheads="1"/>
          </p:cNvSpPr>
          <p:nvPr/>
        </p:nvSpPr>
        <p:spPr bwMode="auto">
          <a:xfrm rot="21418576"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B410CD-7FF3-4E92-A5E6-076DD13D5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1598378"/>
            <a:ext cx="2857500" cy="73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6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E27284-030D-46BD-80C1-740BD422FD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524000"/>
            <a:ext cx="7848600" cy="990600"/>
          </a:xfrm>
        </p:spPr>
        <p:txBody>
          <a:bodyPr>
            <a:noAutofit/>
          </a:bodyPr>
          <a:lstStyle/>
          <a:p>
            <a:r>
              <a:rPr lang="en-US" altLang="en-US" sz="4800" b="1" dirty="0"/>
              <a:t>#1. Everyone is Worthy of Your Attention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F1F10E48-01B9-48D0-B065-2B8EBAC809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3200" b="1"/>
          </a:p>
          <a:p>
            <a:pPr lvl="1">
              <a:defRPr/>
            </a:pPr>
            <a:endParaRPr lang="en-US" altLang="en-US" sz="3200" b="1"/>
          </a:p>
        </p:txBody>
      </p:sp>
      <p:pic>
        <p:nvPicPr>
          <p:cNvPr id="10244" name="Content Placeholder 3">
            <a:extLst>
              <a:ext uri="{FF2B5EF4-FFF2-40B4-BE49-F238E27FC236}">
                <a16:creationId xmlns:a16="http://schemas.microsoft.com/office/drawing/2014/main" id="{C5A9503E-9988-459F-82A9-A1DCAC0EB2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24435" y="2701635"/>
            <a:ext cx="6036815" cy="392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Content Placeholder 3">
            <a:extLst>
              <a:ext uri="{FF2B5EF4-FFF2-40B4-BE49-F238E27FC236}">
                <a16:creationId xmlns:a16="http://schemas.microsoft.com/office/drawing/2014/main" id="{772C1DE1-B036-4F1D-9BFE-B0BE0A6B4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0"/>
            <a:ext cx="6705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itle 1">
            <a:extLst>
              <a:ext uri="{FF2B5EF4-FFF2-40B4-BE49-F238E27FC236}">
                <a16:creationId xmlns:a16="http://schemas.microsoft.com/office/drawing/2014/main" id="{41ED65EB-DB83-493A-87AD-69C3B9A480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524000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en-US" altLang="en-US" sz="5300" b="1" dirty="0">
                <a:latin typeface="+mn-lt"/>
              </a:rPr>
              <a:t># 2. </a:t>
            </a:r>
            <a:r>
              <a:rPr lang="en-US" sz="5300" b="1" dirty="0">
                <a:solidFill>
                  <a:srgbClr val="4C4C4C"/>
                </a:solidFill>
                <a:effectLst/>
                <a:latin typeface="+mn-lt"/>
                <a:ea typeface="Times New Roman" panose="02020603050405020304" pitchFamily="18" charset="0"/>
              </a:rPr>
              <a:t>Learn Peoples’ Names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altLang="en-US" sz="4000" b="1" dirty="0"/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AC8138F1-7BB1-47D5-A846-D0C2916448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3200" b="1" dirty="0"/>
          </a:p>
          <a:p>
            <a:pPr lvl="1">
              <a:defRPr/>
            </a:pPr>
            <a:endParaRPr lang="en-US" altLang="en-US" sz="4400" b="1" dirty="0"/>
          </a:p>
          <a:p>
            <a:pPr lvl="1">
              <a:defRPr/>
            </a:pPr>
            <a:endParaRPr lang="en-US" altLang="en-US" sz="4400" b="1" dirty="0"/>
          </a:p>
        </p:txBody>
      </p:sp>
      <p:pic>
        <p:nvPicPr>
          <p:cNvPr id="12292" name="Content Placeholder 3">
            <a:extLst>
              <a:ext uri="{FF2B5EF4-FFF2-40B4-BE49-F238E27FC236}">
                <a16:creationId xmlns:a16="http://schemas.microsoft.com/office/drawing/2014/main" id="{88C1BA72-28CA-4EBD-9B08-3A63C5460E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52256" y="3124200"/>
            <a:ext cx="7758544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6842B2B-3DBC-4323-9DAA-EAAD3B67A8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38400" y="2133600"/>
            <a:ext cx="7848600" cy="8382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sz="5300" b="1" dirty="0"/>
              <a:t># 3. Invest in Relationships</a:t>
            </a:r>
            <a:br>
              <a:rPr lang="en-US" altLang="en-US" b="1" dirty="0"/>
            </a:br>
            <a:br>
              <a:rPr lang="en-US" altLang="en-US" sz="3200" b="1" u="sng" dirty="0"/>
            </a:br>
            <a:endParaRPr lang="en-US" altLang="en-US" sz="3200" b="1" u="sng" dirty="0"/>
          </a:p>
        </p:txBody>
      </p:sp>
      <p:sp>
        <p:nvSpPr>
          <p:cNvPr id="10243" name="Subtitle 2">
            <a:extLst>
              <a:ext uri="{FF2B5EF4-FFF2-40B4-BE49-F238E27FC236}">
                <a16:creationId xmlns:a16="http://schemas.microsoft.com/office/drawing/2014/main" id="{B50D3FFF-5C11-4FB1-8150-7EBC4D929D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sz="3200" b="1"/>
          </a:p>
        </p:txBody>
      </p:sp>
      <p:pic>
        <p:nvPicPr>
          <p:cNvPr id="14340" name="Content Placeholder 3">
            <a:extLst>
              <a:ext uri="{FF2B5EF4-FFF2-40B4-BE49-F238E27FC236}">
                <a16:creationId xmlns:a16="http://schemas.microsoft.com/office/drawing/2014/main" id="{DF3C05D8-FB54-4771-8C28-F615E35F9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670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Content Placeholder 3">
            <a:extLst>
              <a:ext uri="{FF2B5EF4-FFF2-40B4-BE49-F238E27FC236}">
                <a16:creationId xmlns:a16="http://schemas.microsoft.com/office/drawing/2014/main" id="{F0B74B5D-3432-4629-B497-8C59EF4B4A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62200" y="2687782"/>
            <a:ext cx="7751618" cy="371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D25A4DC-726E-4DDB-9E7F-421550A14F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524000"/>
            <a:ext cx="7848600" cy="990600"/>
          </a:xfrm>
        </p:spPr>
        <p:txBody>
          <a:bodyPr>
            <a:noAutofit/>
          </a:bodyPr>
          <a:lstStyle/>
          <a:p>
            <a:pPr marL="342900" indent="-342900"/>
            <a:br>
              <a:rPr lang="en-US" altLang="en-US" sz="3600" b="1" u="sng" dirty="0"/>
            </a:br>
            <a:r>
              <a:rPr lang="en-US" altLang="en-US" sz="4800" b="1" dirty="0"/>
              <a:t># 4.</a:t>
            </a:r>
            <a:r>
              <a:rPr lang="en-US" sz="4800" b="1" dirty="0">
                <a:solidFill>
                  <a:srgbClr val="4C4C4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Leverage Rituals to Build </a:t>
            </a:r>
            <a:r>
              <a:rPr lang="en-US" sz="4800" b="1" dirty="0">
                <a:solidFill>
                  <a:srgbClr val="4C4C4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800" b="1" dirty="0">
                <a:solidFill>
                  <a:srgbClr val="4C4C4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amaraderie</a:t>
            </a:r>
            <a:endParaRPr lang="en-US" altLang="en-US" sz="4800" b="1" dirty="0"/>
          </a:p>
        </p:txBody>
      </p:sp>
      <p:sp>
        <p:nvSpPr>
          <p:cNvPr id="12291" name="Subtitle 2">
            <a:extLst>
              <a:ext uri="{FF2B5EF4-FFF2-40B4-BE49-F238E27FC236}">
                <a16:creationId xmlns:a16="http://schemas.microsoft.com/office/drawing/2014/main" id="{95611CE7-8ADE-432B-B1B5-C8E6F50BCE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b="1"/>
          </a:p>
          <a:p>
            <a:pPr lvl="1">
              <a:defRPr/>
            </a:pPr>
            <a:endParaRPr lang="en-US" altLang="en-US" b="1"/>
          </a:p>
        </p:txBody>
      </p:sp>
      <p:pic>
        <p:nvPicPr>
          <p:cNvPr id="16388" name="Content Placeholder 3">
            <a:extLst>
              <a:ext uri="{FF2B5EF4-FFF2-40B4-BE49-F238E27FC236}">
                <a16:creationId xmlns:a16="http://schemas.microsoft.com/office/drawing/2014/main" id="{22785FDC-675C-4CAB-ACB6-B9F8A49F3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930298" y="2819400"/>
            <a:ext cx="610280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sz="4800" b="1" dirty="0"/>
              <a:t>#5. Family First - Always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ABE575A-3AF5-45EE-9FF2-B4E563DD9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49731" y="2849732"/>
            <a:ext cx="6889073" cy="3346882"/>
          </a:xfrm>
        </p:spPr>
      </p:pic>
    </p:spTree>
    <p:extLst>
      <p:ext uri="{BB962C8B-B14F-4D97-AF65-F5344CB8AC3E}">
        <p14:creationId xmlns:p14="http://schemas.microsoft.com/office/powerpoint/2010/main" val="2201736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D1E6288E-397E-4F12-8B04-F4640D522A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-452487"/>
            <a:ext cx="7848600" cy="3292669"/>
          </a:xfrm>
        </p:spPr>
        <p:txBody>
          <a:bodyPr>
            <a:normAutofit/>
          </a:bodyPr>
          <a:lstStyle/>
          <a:p>
            <a:pPr marL="342900" indent="-342900"/>
            <a:br>
              <a:rPr lang="en-US" altLang="en-US" sz="3200" b="1" u="sng" dirty="0"/>
            </a:br>
            <a:br>
              <a:rPr lang="en-US" altLang="en-US" b="1" dirty="0"/>
            </a:br>
            <a:br>
              <a:rPr lang="en-US" altLang="en-US" sz="3200" b="1" u="sng" dirty="0"/>
            </a:br>
            <a:endParaRPr lang="en-US" altLang="en-US" sz="3200" b="1" u="sng" dirty="0"/>
          </a:p>
        </p:txBody>
      </p:sp>
      <p:sp>
        <p:nvSpPr>
          <p:cNvPr id="16387" name="Subtitle 2">
            <a:extLst>
              <a:ext uri="{FF2B5EF4-FFF2-40B4-BE49-F238E27FC236}">
                <a16:creationId xmlns:a16="http://schemas.microsoft.com/office/drawing/2014/main" id="{01B16163-D2D5-49F1-A78F-EEEFF1FEEE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1052945"/>
            <a:ext cx="8610600" cy="2230581"/>
          </a:xfrm>
        </p:spPr>
        <p:txBody>
          <a:bodyPr rtlCol="0">
            <a:normAutofit/>
          </a:bodyPr>
          <a:lstStyle/>
          <a:p>
            <a:pPr lvl="1">
              <a:defRPr/>
            </a:pPr>
            <a:r>
              <a:rPr lang="en-US" sz="4800" b="1" dirty="0">
                <a:solidFill>
                  <a:srgbClr val="4C4C4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	#6. Strong Teams </a:t>
            </a:r>
            <a:r>
              <a:rPr lang="en-US" sz="4800" b="1" dirty="0">
                <a:solidFill>
                  <a:srgbClr val="4C4C4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4800" b="1" dirty="0">
                <a:solidFill>
                  <a:srgbClr val="4C4C4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earn and Win </a:t>
            </a:r>
            <a:r>
              <a:rPr lang="en-US" sz="4800" b="1" dirty="0">
                <a:solidFill>
                  <a:srgbClr val="4C4C4C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800" b="1" dirty="0">
                <a:solidFill>
                  <a:srgbClr val="4C4C4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ogether</a:t>
            </a:r>
            <a:endParaRPr lang="en-US" altLang="en-US" sz="4800" b="1" dirty="0">
              <a:latin typeface="+mj-lt"/>
            </a:endParaRPr>
          </a:p>
          <a:p>
            <a:pPr lvl="1">
              <a:defRPr/>
            </a:pPr>
            <a:endParaRPr lang="en-US" altLang="en-US" b="1" dirty="0"/>
          </a:p>
        </p:txBody>
      </p:sp>
      <p:pic>
        <p:nvPicPr>
          <p:cNvPr id="20484" name="Picture 1">
            <a:extLst>
              <a:ext uri="{FF2B5EF4-FFF2-40B4-BE49-F238E27FC236}">
                <a16:creationId xmlns:a16="http://schemas.microsoft.com/office/drawing/2014/main" id="{E5927153-5DC0-4846-8209-D46244C06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53414" y="3692525"/>
            <a:ext cx="6604986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9E31CEE-4F6E-4E92-AAF5-C92FDC1571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11375" y="193248"/>
            <a:ext cx="7848600" cy="2397552"/>
          </a:xfrm>
        </p:spPr>
        <p:txBody>
          <a:bodyPr>
            <a:normAutofit fontScale="90000"/>
          </a:bodyPr>
          <a:lstStyle/>
          <a:p>
            <a:br>
              <a:rPr lang="en-US" altLang="en-US" sz="3200" b="1" u="sng" dirty="0"/>
            </a:br>
            <a:br>
              <a:rPr lang="en-US" altLang="en-US" sz="3200" b="1" u="sng" dirty="0"/>
            </a:br>
            <a:br>
              <a:rPr lang="en-US" altLang="en-US" sz="3200" b="1" u="sng" dirty="0"/>
            </a:br>
            <a:br>
              <a:rPr lang="en-US" altLang="en-US" sz="3200" b="1" u="sng" dirty="0"/>
            </a:br>
            <a:r>
              <a:rPr lang="en-US" altLang="en-US" sz="5300" b="1" dirty="0"/>
              <a:t># 7. </a:t>
            </a:r>
            <a:r>
              <a:rPr lang="en-US" sz="5300" b="1" dirty="0">
                <a:solidFill>
                  <a:srgbClr val="4C4C4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Make Others Look / Feel </a:t>
            </a:r>
            <a:r>
              <a:rPr lang="en-US" sz="5300" b="1" dirty="0">
                <a:solidFill>
                  <a:srgbClr val="4C4C4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5300" b="1" dirty="0">
                <a:solidFill>
                  <a:srgbClr val="4C4C4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ood</a:t>
            </a:r>
            <a:br>
              <a:rPr lang="en-US" altLang="en-US" sz="5300" b="1" u="sng" dirty="0"/>
            </a:br>
            <a:endParaRPr lang="en-US" altLang="en-US" sz="5300" b="1" u="sng" dirty="0"/>
          </a:p>
        </p:txBody>
      </p:sp>
      <p:sp>
        <p:nvSpPr>
          <p:cNvPr id="18435" name="Subtitle 2">
            <a:extLst>
              <a:ext uri="{FF2B5EF4-FFF2-40B4-BE49-F238E27FC236}">
                <a16:creationId xmlns:a16="http://schemas.microsoft.com/office/drawing/2014/main" id="{EBEEB7CA-4018-4981-898E-DEC9E7D7B0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sz="4400" b="1"/>
          </a:p>
        </p:txBody>
      </p:sp>
      <p:pic>
        <p:nvPicPr>
          <p:cNvPr id="22532" name="Content Placeholder 3">
            <a:extLst>
              <a:ext uri="{FF2B5EF4-FFF2-40B4-BE49-F238E27FC236}">
                <a16:creationId xmlns:a16="http://schemas.microsoft.com/office/drawing/2014/main" id="{CFDE9938-80DD-445E-ADD7-11EF68BF0E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11375" y="2460216"/>
            <a:ext cx="8142334" cy="4071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45373</TotalTime>
  <Words>260</Words>
  <Application>Microsoft Office PowerPoint</Application>
  <PresentationFormat>Widescreen</PresentationFormat>
  <Paragraphs>48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Trebuchet MS</vt:lpstr>
      <vt:lpstr>var(--ps-fonts-title)</vt:lpstr>
      <vt:lpstr>Wingdings 3</vt:lpstr>
      <vt:lpstr>Wisp</vt:lpstr>
      <vt:lpstr>Biscuit Bites – Leadership Lessons of Ted Lasso </vt:lpstr>
      <vt:lpstr>The Power of Consistency </vt:lpstr>
      <vt:lpstr>#1. Everyone is Worthy of Your Attention</vt:lpstr>
      <vt:lpstr># 2. Learn Peoples’ Names </vt:lpstr>
      <vt:lpstr># 3. Invest in Relationships  </vt:lpstr>
      <vt:lpstr> # 4. Leverage Rituals to Build Camaraderie</vt:lpstr>
      <vt:lpstr>#5. Family First - Always</vt:lpstr>
      <vt:lpstr>   </vt:lpstr>
      <vt:lpstr>    # 7. Make Others Look / Feel Good </vt:lpstr>
      <vt:lpstr> # 8. Be Open </vt:lpstr>
      <vt:lpstr>#9. Play like a Child</vt:lpstr>
      <vt:lpstr>#10. Be Vulnerable</vt:lpstr>
      <vt:lpstr>#11. Lead with Empathy </vt:lpstr>
      <vt:lpstr>#12. Try Not to Take it Personally  </vt:lpstr>
      <vt:lpstr>#13. Optimism is Infectious  </vt:lpstr>
      <vt:lpstr>#14. Humor  </vt:lpstr>
      <vt:lpstr>#15. Growth   </vt:lpstr>
      <vt:lpstr>#16. Hard Stop  </vt:lpstr>
      <vt:lpstr>The Moral</vt:lpstr>
      <vt:lpstr>Resources for Ted Lasso Lessons</vt:lpstr>
      <vt:lpstr>What is Missing?</vt:lpstr>
      <vt:lpstr>Parting Thought</vt:lpstr>
      <vt:lpstr>It  has been my pleasure… Diane Fennig, Senior Consultant Diane_Fennig@ajg.com 678.234.1196 www.linkedin.com/in/dianefennig @fansoffennig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Review</dc:title>
  <dc:creator>Alex Petrini</dc:creator>
  <cp:lastModifiedBy>Brett Cassell</cp:lastModifiedBy>
  <cp:revision>70</cp:revision>
  <cp:lastPrinted>2022-07-22T12:49:42Z</cp:lastPrinted>
  <dcterms:created xsi:type="dcterms:W3CDTF">2018-11-26T17:49:58Z</dcterms:created>
  <dcterms:modified xsi:type="dcterms:W3CDTF">2023-05-25T20:54:20Z</dcterms:modified>
</cp:coreProperties>
</file>