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71" r:id="rId4"/>
    <p:sldId id="272" r:id="rId5"/>
    <p:sldId id="273" r:id="rId6"/>
    <p:sldId id="274" r:id="rId7"/>
    <p:sldId id="295" r:id="rId8"/>
    <p:sldId id="275" r:id="rId9"/>
    <p:sldId id="277" r:id="rId10"/>
    <p:sldId id="278" r:id="rId11"/>
    <p:sldId id="302" r:id="rId12"/>
    <p:sldId id="303" r:id="rId13"/>
    <p:sldId id="284" r:id="rId14"/>
    <p:sldId id="280" r:id="rId15"/>
    <p:sldId id="281" r:id="rId16"/>
    <p:sldId id="282" r:id="rId17"/>
    <p:sldId id="286" r:id="rId18"/>
    <p:sldId id="287" r:id="rId19"/>
    <p:sldId id="304" r:id="rId20"/>
    <p:sldId id="305" r:id="rId21"/>
    <p:sldId id="306" r:id="rId22"/>
    <p:sldId id="296" r:id="rId23"/>
    <p:sldId id="297" r:id="rId24"/>
    <p:sldId id="298" r:id="rId25"/>
    <p:sldId id="299" r:id="rId26"/>
    <p:sldId id="300" r:id="rId27"/>
    <p:sldId id="301" r:id="rId28"/>
    <p:sldId id="290" r:id="rId29"/>
    <p:sldId id="291" r:id="rId30"/>
    <p:sldId id="294" r:id="rId31"/>
    <p:sldId id="293"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3Id5K5qsBDpvDyn9GmO5Y4Lq+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68445" autoAdjust="0"/>
  </p:normalViewPr>
  <p:slideViewPr>
    <p:cSldViewPr snapToGrid="0">
      <p:cViewPr varScale="1">
        <p:scale>
          <a:sx n="45" d="100"/>
          <a:sy n="45" d="100"/>
        </p:scale>
        <p:origin x="17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9E8FF-9BE4-49B4-9002-3828EDBF2E17}" type="doc">
      <dgm:prSet loTypeId="urn:microsoft.com/office/officeart/2005/8/layout/vList3" loCatId="list" qsTypeId="urn:microsoft.com/office/officeart/2005/8/quickstyle/3d2#3" qsCatId="3D" csTypeId="urn:microsoft.com/office/officeart/2005/8/colors/accent1_2" csCatId="accent1" phldr="1"/>
      <dgm:spPr/>
    </dgm:pt>
    <dgm:pt modelId="{73E53AA9-494C-4944-BCAB-0071E607E66B}">
      <dgm:prSet phldrT="[Text]"/>
      <dgm:spPr/>
      <dgm:t>
        <a:bodyPr/>
        <a:lstStyle/>
        <a:p>
          <a:r>
            <a:rPr lang="en-US" dirty="0">
              <a:solidFill>
                <a:schemeClr val="tx1"/>
              </a:solidFill>
            </a:rPr>
            <a:t>Rulemaking (formal &amp; informal)</a:t>
          </a:r>
        </a:p>
      </dgm:t>
    </dgm:pt>
    <dgm:pt modelId="{07C7CDE0-4A49-41AE-96A3-9DE85696E439}" type="parTrans" cxnId="{A1AEA73A-F26A-4114-84D1-33EA99BBA25E}">
      <dgm:prSet/>
      <dgm:spPr/>
      <dgm:t>
        <a:bodyPr/>
        <a:lstStyle/>
        <a:p>
          <a:endParaRPr lang="en-US"/>
        </a:p>
      </dgm:t>
    </dgm:pt>
    <dgm:pt modelId="{A70AD961-429B-4141-B10F-35436648EFB1}" type="sibTrans" cxnId="{A1AEA73A-F26A-4114-84D1-33EA99BBA25E}">
      <dgm:prSet/>
      <dgm:spPr/>
      <dgm:t>
        <a:bodyPr/>
        <a:lstStyle/>
        <a:p>
          <a:endParaRPr lang="en-US"/>
        </a:p>
      </dgm:t>
    </dgm:pt>
    <dgm:pt modelId="{0C2898A6-121D-4049-9454-3792876BD54D}">
      <dgm:prSet phldrT="[Text]"/>
      <dgm:spPr/>
      <dgm:t>
        <a:bodyPr/>
        <a:lstStyle/>
        <a:p>
          <a:r>
            <a:rPr lang="en-US" dirty="0">
              <a:solidFill>
                <a:schemeClr val="tx1"/>
              </a:solidFill>
            </a:rPr>
            <a:t>Examinations (supervisory or enforcement)</a:t>
          </a:r>
        </a:p>
      </dgm:t>
    </dgm:pt>
    <dgm:pt modelId="{61A015B2-6046-4F47-A3D5-42E54F7A5974}" type="parTrans" cxnId="{1473F684-3DA6-4D55-8BD1-DE8D70E602BC}">
      <dgm:prSet/>
      <dgm:spPr/>
      <dgm:t>
        <a:bodyPr/>
        <a:lstStyle/>
        <a:p>
          <a:endParaRPr lang="en-US"/>
        </a:p>
      </dgm:t>
    </dgm:pt>
    <dgm:pt modelId="{8395AD80-3107-42AC-B916-79DA2E187939}" type="sibTrans" cxnId="{1473F684-3DA6-4D55-8BD1-DE8D70E602BC}">
      <dgm:prSet/>
      <dgm:spPr/>
      <dgm:t>
        <a:bodyPr/>
        <a:lstStyle/>
        <a:p>
          <a:endParaRPr lang="en-US"/>
        </a:p>
      </dgm:t>
    </dgm:pt>
    <dgm:pt modelId="{0451BBF5-514A-4B62-9E35-069AB1966F54}">
      <dgm:prSet phldrT="[Text]"/>
      <dgm:spPr/>
      <dgm:t>
        <a:bodyPr/>
        <a:lstStyle/>
        <a:p>
          <a:r>
            <a:rPr lang="en-US" dirty="0">
              <a:solidFill>
                <a:schemeClr val="tx1"/>
              </a:solidFill>
            </a:rPr>
            <a:t>Consent Orders &amp; Judgments</a:t>
          </a:r>
        </a:p>
      </dgm:t>
    </dgm:pt>
    <dgm:pt modelId="{A94493D0-0907-4192-A8F7-D128CA85E1D3}" type="parTrans" cxnId="{497FFFE1-7F9B-4365-AD05-A56C96E985C6}">
      <dgm:prSet/>
      <dgm:spPr/>
      <dgm:t>
        <a:bodyPr/>
        <a:lstStyle/>
        <a:p>
          <a:endParaRPr lang="en-US"/>
        </a:p>
      </dgm:t>
    </dgm:pt>
    <dgm:pt modelId="{A8FA302A-9EE4-478D-8623-ACE2C4AFABD5}" type="sibTrans" cxnId="{497FFFE1-7F9B-4365-AD05-A56C96E985C6}">
      <dgm:prSet/>
      <dgm:spPr/>
      <dgm:t>
        <a:bodyPr/>
        <a:lstStyle/>
        <a:p>
          <a:endParaRPr lang="en-US"/>
        </a:p>
      </dgm:t>
    </dgm:pt>
    <dgm:pt modelId="{09DA88F2-07E7-4185-AB58-261940B6FC51}" type="pres">
      <dgm:prSet presAssocID="{0539E8FF-9BE4-49B4-9002-3828EDBF2E17}" presName="linearFlow" presStyleCnt="0">
        <dgm:presLayoutVars>
          <dgm:dir/>
          <dgm:resizeHandles val="exact"/>
        </dgm:presLayoutVars>
      </dgm:prSet>
      <dgm:spPr/>
    </dgm:pt>
    <dgm:pt modelId="{D470622D-ACCD-401E-B901-B231269C6BCD}" type="pres">
      <dgm:prSet presAssocID="{73E53AA9-494C-4944-BCAB-0071E607E66B}" presName="composite" presStyleCnt="0"/>
      <dgm:spPr/>
    </dgm:pt>
    <dgm:pt modelId="{1905447D-1A17-4EEF-AC01-7CA346572187}" type="pres">
      <dgm:prSet presAssocID="{73E53AA9-494C-4944-BCAB-0071E607E66B}" presName="imgShp" presStyleLbl="fgImgPlace1" presStyleIdx="0" presStyleCnt="3"/>
      <dgm:spPr>
        <a:blipFill rotWithShape="0">
          <a:blip xmlns:r="http://schemas.openxmlformats.org/officeDocument/2006/relationships" r:embed="rId1"/>
          <a:stretch>
            <a:fillRect/>
          </a:stretch>
        </a:blipFill>
      </dgm:spPr>
    </dgm:pt>
    <dgm:pt modelId="{72C9570C-10EC-4C33-B10D-A35E7D679179}" type="pres">
      <dgm:prSet presAssocID="{73E53AA9-494C-4944-BCAB-0071E607E66B}" presName="txShp" presStyleLbl="node1" presStyleIdx="0" presStyleCnt="3">
        <dgm:presLayoutVars>
          <dgm:bulletEnabled val="1"/>
        </dgm:presLayoutVars>
      </dgm:prSet>
      <dgm:spPr/>
    </dgm:pt>
    <dgm:pt modelId="{11E823A5-8447-4C7D-B028-B63C015AAC3D}" type="pres">
      <dgm:prSet presAssocID="{A70AD961-429B-4141-B10F-35436648EFB1}" presName="spacing" presStyleCnt="0"/>
      <dgm:spPr/>
    </dgm:pt>
    <dgm:pt modelId="{76060B66-D049-48EE-8DC8-4303C3D9F7E0}" type="pres">
      <dgm:prSet presAssocID="{0C2898A6-121D-4049-9454-3792876BD54D}" presName="composite" presStyleCnt="0"/>
      <dgm:spPr/>
    </dgm:pt>
    <dgm:pt modelId="{883EA0DD-C4EE-4146-AE41-153F26915810}" type="pres">
      <dgm:prSet presAssocID="{0C2898A6-121D-4049-9454-3792876BD54D}" presName="imgShp" presStyleLbl="fgImgPlace1" presStyleIdx="1" presStyleCnt="3"/>
      <dgm:spPr>
        <a:blipFill rotWithShape="0">
          <a:blip xmlns:r="http://schemas.openxmlformats.org/officeDocument/2006/relationships" r:embed="rId2"/>
          <a:stretch>
            <a:fillRect/>
          </a:stretch>
        </a:blipFill>
      </dgm:spPr>
    </dgm:pt>
    <dgm:pt modelId="{293EE7A0-45F3-4244-83E5-EC9E2FBE45C0}" type="pres">
      <dgm:prSet presAssocID="{0C2898A6-121D-4049-9454-3792876BD54D}" presName="txShp" presStyleLbl="node1" presStyleIdx="1" presStyleCnt="3">
        <dgm:presLayoutVars>
          <dgm:bulletEnabled val="1"/>
        </dgm:presLayoutVars>
      </dgm:prSet>
      <dgm:spPr/>
    </dgm:pt>
    <dgm:pt modelId="{53FAE097-CB13-4DF0-B1F8-2497AA18BB77}" type="pres">
      <dgm:prSet presAssocID="{8395AD80-3107-42AC-B916-79DA2E187939}" presName="spacing" presStyleCnt="0"/>
      <dgm:spPr/>
    </dgm:pt>
    <dgm:pt modelId="{C043B813-6DC0-4C86-AE36-EE72969027F5}" type="pres">
      <dgm:prSet presAssocID="{0451BBF5-514A-4B62-9E35-069AB1966F54}" presName="composite" presStyleCnt="0"/>
      <dgm:spPr/>
    </dgm:pt>
    <dgm:pt modelId="{4A0E5F1D-B617-46D1-9322-98856F32E64C}" type="pres">
      <dgm:prSet presAssocID="{0451BBF5-514A-4B62-9E35-069AB1966F54}" presName="imgShp" presStyleLbl="fgImgPlace1" presStyleIdx="2" presStyleCnt="3"/>
      <dgm:spPr>
        <a:blipFill rotWithShape="0">
          <a:blip xmlns:r="http://schemas.openxmlformats.org/officeDocument/2006/relationships" r:embed="rId3"/>
          <a:stretch>
            <a:fillRect/>
          </a:stretch>
        </a:blipFill>
      </dgm:spPr>
    </dgm:pt>
    <dgm:pt modelId="{4B405F79-468E-4379-A102-CC506133B609}" type="pres">
      <dgm:prSet presAssocID="{0451BBF5-514A-4B62-9E35-069AB1966F54}" presName="txShp" presStyleLbl="node1" presStyleIdx="2" presStyleCnt="3">
        <dgm:presLayoutVars>
          <dgm:bulletEnabled val="1"/>
        </dgm:presLayoutVars>
      </dgm:prSet>
      <dgm:spPr/>
    </dgm:pt>
  </dgm:ptLst>
  <dgm:cxnLst>
    <dgm:cxn modelId="{A1AEA73A-F26A-4114-84D1-33EA99BBA25E}" srcId="{0539E8FF-9BE4-49B4-9002-3828EDBF2E17}" destId="{73E53AA9-494C-4944-BCAB-0071E607E66B}" srcOrd="0" destOrd="0" parTransId="{07C7CDE0-4A49-41AE-96A3-9DE85696E439}" sibTransId="{A70AD961-429B-4141-B10F-35436648EFB1}"/>
    <dgm:cxn modelId="{C95D9D66-AA61-4FC6-B998-A7792CB32ACC}" type="presOf" srcId="{0539E8FF-9BE4-49B4-9002-3828EDBF2E17}" destId="{09DA88F2-07E7-4185-AB58-261940B6FC51}" srcOrd="0" destOrd="0" presId="urn:microsoft.com/office/officeart/2005/8/layout/vList3"/>
    <dgm:cxn modelId="{1473F684-3DA6-4D55-8BD1-DE8D70E602BC}" srcId="{0539E8FF-9BE4-49B4-9002-3828EDBF2E17}" destId="{0C2898A6-121D-4049-9454-3792876BD54D}" srcOrd="1" destOrd="0" parTransId="{61A015B2-6046-4F47-A3D5-42E54F7A5974}" sibTransId="{8395AD80-3107-42AC-B916-79DA2E187939}"/>
    <dgm:cxn modelId="{13BCC0D1-C7E4-489A-B3AF-C9ACD166FCD7}" type="presOf" srcId="{0451BBF5-514A-4B62-9E35-069AB1966F54}" destId="{4B405F79-468E-4379-A102-CC506133B609}" srcOrd="0" destOrd="0" presId="urn:microsoft.com/office/officeart/2005/8/layout/vList3"/>
    <dgm:cxn modelId="{497FFFE1-7F9B-4365-AD05-A56C96E985C6}" srcId="{0539E8FF-9BE4-49B4-9002-3828EDBF2E17}" destId="{0451BBF5-514A-4B62-9E35-069AB1966F54}" srcOrd="2" destOrd="0" parTransId="{A94493D0-0907-4192-A8F7-D128CA85E1D3}" sibTransId="{A8FA302A-9EE4-478D-8623-ACE2C4AFABD5}"/>
    <dgm:cxn modelId="{D200B2F1-AADD-4580-A793-2C4A2A0ACC1E}" type="presOf" srcId="{73E53AA9-494C-4944-BCAB-0071E607E66B}" destId="{72C9570C-10EC-4C33-B10D-A35E7D679179}" srcOrd="0" destOrd="0" presId="urn:microsoft.com/office/officeart/2005/8/layout/vList3"/>
    <dgm:cxn modelId="{CB0984F5-A140-4560-9635-CD78A6BBDB8C}" type="presOf" srcId="{0C2898A6-121D-4049-9454-3792876BD54D}" destId="{293EE7A0-45F3-4244-83E5-EC9E2FBE45C0}" srcOrd="0" destOrd="0" presId="urn:microsoft.com/office/officeart/2005/8/layout/vList3"/>
    <dgm:cxn modelId="{E9A60C06-B25C-4906-9072-B10B0599BC77}" type="presParOf" srcId="{09DA88F2-07E7-4185-AB58-261940B6FC51}" destId="{D470622D-ACCD-401E-B901-B231269C6BCD}" srcOrd="0" destOrd="0" presId="urn:microsoft.com/office/officeart/2005/8/layout/vList3"/>
    <dgm:cxn modelId="{859D531F-0C22-4D06-89C5-26212B5A89A0}" type="presParOf" srcId="{D470622D-ACCD-401E-B901-B231269C6BCD}" destId="{1905447D-1A17-4EEF-AC01-7CA346572187}" srcOrd="0" destOrd="0" presId="urn:microsoft.com/office/officeart/2005/8/layout/vList3"/>
    <dgm:cxn modelId="{6DEC1AF6-B27B-4B58-ABAA-B37814ED733F}" type="presParOf" srcId="{D470622D-ACCD-401E-B901-B231269C6BCD}" destId="{72C9570C-10EC-4C33-B10D-A35E7D679179}" srcOrd="1" destOrd="0" presId="urn:microsoft.com/office/officeart/2005/8/layout/vList3"/>
    <dgm:cxn modelId="{024ADD46-EAEA-444F-BEA0-62F6D0441145}" type="presParOf" srcId="{09DA88F2-07E7-4185-AB58-261940B6FC51}" destId="{11E823A5-8447-4C7D-B028-B63C015AAC3D}" srcOrd="1" destOrd="0" presId="urn:microsoft.com/office/officeart/2005/8/layout/vList3"/>
    <dgm:cxn modelId="{688D0094-FBE0-4D7D-89DA-4C9D1489DE28}" type="presParOf" srcId="{09DA88F2-07E7-4185-AB58-261940B6FC51}" destId="{76060B66-D049-48EE-8DC8-4303C3D9F7E0}" srcOrd="2" destOrd="0" presId="urn:microsoft.com/office/officeart/2005/8/layout/vList3"/>
    <dgm:cxn modelId="{03142124-6C4D-4CBD-AD6C-D6A3325155FD}" type="presParOf" srcId="{76060B66-D049-48EE-8DC8-4303C3D9F7E0}" destId="{883EA0DD-C4EE-4146-AE41-153F26915810}" srcOrd="0" destOrd="0" presId="urn:microsoft.com/office/officeart/2005/8/layout/vList3"/>
    <dgm:cxn modelId="{780C6DF3-B948-4475-A144-2A4BA1C9AE6E}" type="presParOf" srcId="{76060B66-D049-48EE-8DC8-4303C3D9F7E0}" destId="{293EE7A0-45F3-4244-83E5-EC9E2FBE45C0}" srcOrd="1" destOrd="0" presId="urn:microsoft.com/office/officeart/2005/8/layout/vList3"/>
    <dgm:cxn modelId="{7EE00334-CF6C-43AB-AF15-C81D698FDE02}" type="presParOf" srcId="{09DA88F2-07E7-4185-AB58-261940B6FC51}" destId="{53FAE097-CB13-4DF0-B1F8-2497AA18BB77}" srcOrd="3" destOrd="0" presId="urn:microsoft.com/office/officeart/2005/8/layout/vList3"/>
    <dgm:cxn modelId="{1A4DB0CD-CFE0-41E1-97E0-B373F26A8852}" type="presParOf" srcId="{09DA88F2-07E7-4185-AB58-261940B6FC51}" destId="{C043B813-6DC0-4C86-AE36-EE72969027F5}" srcOrd="4" destOrd="0" presId="urn:microsoft.com/office/officeart/2005/8/layout/vList3"/>
    <dgm:cxn modelId="{52D7654A-005F-4086-9113-4136988FB192}" type="presParOf" srcId="{C043B813-6DC0-4C86-AE36-EE72969027F5}" destId="{4A0E5F1D-B617-46D1-9322-98856F32E64C}" srcOrd="0" destOrd="0" presId="urn:microsoft.com/office/officeart/2005/8/layout/vList3"/>
    <dgm:cxn modelId="{2BD6A0EB-38E0-4363-8153-3172556F0395}" type="presParOf" srcId="{C043B813-6DC0-4C86-AE36-EE72969027F5}" destId="{4B405F79-468E-4379-A102-CC506133B60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9570C-10EC-4C33-B10D-A35E7D679179}">
      <dsp:nvSpPr>
        <dsp:cNvPr id="0" name=""/>
        <dsp:cNvSpPr/>
      </dsp:nvSpPr>
      <dsp:spPr>
        <a:xfrm rot="10800000">
          <a:off x="1976703" y="435"/>
          <a:ext cx="6599184" cy="1258013"/>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4749"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Rulemaking (formal &amp; informal)</a:t>
          </a:r>
        </a:p>
      </dsp:txBody>
      <dsp:txXfrm rot="10800000">
        <a:off x="2291206" y="435"/>
        <a:ext cx="6284681" cy="1258013"/>
      </dsp:txXfrm>
    </dsp:sp>
    <dsp:sp modelId="{1905447D-1A17-4EEF-AC01-7CA346572187}">
      <dsp:nvSpPr>
        <dsp:cNvPr id="0" name=""/>
        <dsp:cNvSpPr/>
      </dsp:nvSpPr>
      <dsp:spPr>
        <a:xfrm>
          <a:off x="1347697" y="435"/>
          <a:ext cx="1258013" cy="1258013"/>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93EE7A0-45F3-4244-83E5-EC9E2FBE45C0}">
      <dsp:nvSpPr>
        <dsp:cNvPr id="0" name=""/>
        <dsp:cNvSpPr/>
      </dsp:nvSpPr>
      <dsp:spPr>
        <a:xfrm rot="10800000">
          <a:off x="1976703" y="1633974"/>
          <a:ext cx="6599184" cy="1258013"/>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4749"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Examinations (supervisory or enforcement)</a:t>
          </a:r>
        </a:p>
      </dsp:txBody>
      <dsp:txXfrm rot="10800000">
        <a:off x="2291206" y="1633974"/>
        <a:ext cx="6284681" cy="1258013"/>
      </dsp:txXfrm>
    </dsp:sp>
    <dsp:sp modelId="{883EA0DD-C4EE-4146-AE41-153F26915810}">
      <dsp:nvSpPr>
        <dsp:cNvPr id="0" name=""/>
        <dsp:cNvSpPr/>
      </dsp:nvSpPr>
      <dsp:spPr>
        <a:xfrm>
          <a:off x="1347697" y="1633974"/>
          <a:ext cx="1258013" cy="1258013"/>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B405F79-468E-4379-A102-CC506133B609}">
      <dsp:nvSpPr>
        <dsp:cNvPr id="0" name=""/>
        <dsp:cNvSpPr/>
      </dsp:nvSpPr>
      <dsp:spPr>
        <a:xfrm rot="10800000">
          <a:off x="1976703" y="3267514"/>
          <a:ext cx="6599184" cy="1258013"/>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4749"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Consent Orders &amp; Judgments</a:t>
          </a:r>
        </a:p>
      </dsp:txBody>
      <dsp:txXfrm rot="10800000">
        <a:off x="2291206" y="3267514"/>
        <a:ext cx="6284681" cy="1258013"/>
      </dsp:txXfrm>
    </dsp:sp>
    <dsp:sp modelId="{4A0E5F1D-B617-46D1-9322-98856F32E64C}">
      <dsp:nvSpPr>
        <dsp:cNvPr id="0" name=""/>
        <dsp:cNvSpPr/>
      </dsp:nvSpPr>
      <dsp:spPr>
        <a:xfrm>
          <a:off x="1347697" y="3267514"/>
          <a:ext cx="1258013" cy="1258013"/>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The existence of an investigation does not mean that the subject has violated the law.</a:t>
            </a:r>
          </a:p>
          <a:p>
            <a:pPr marL="158750" indent="0">
              <a:buNone/>
            </a:pPr>
            <a:r>
              <a:rPr lang="en-US" sz="1100" b="0" i="0" u="none" strike="noStrike" cap="none" dirty="0">
                <a:solidFill>
                  <a:srgbClr val="000000"/>
                </a:solidFill>
                <a:effectLst/>
                <a:latin typeface="Arial"/>
                <a:ea typeface="Arial"/>
                <a:cs typeface="Arial"/>
                <a:sym typeface="Arial"/>
              </a:rPr>
              <a:t> </a:t>
            </a:r>
            <a:endParaRPr lang="en-US" dirty="0"/>
          </a:p>
        </p:txBody>
      </p:sp>
    </p:spTree>
    <p:extLst>
      <p:ext uri="{BB962C8B-B14F-4D97-AF65-F5344CB8AC3E}">
        <p14:creationId xmlns:p14="http://schemas.microsoft.com/office/powerpoint/2010/main" val="203141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What practices</a:t>
            </a:r>
            <a:r>
              <a:rPr lang="en-US" baseline="0" dirty="0"/>
              <a:t> in your office could be considered abusive?  Do you have a settlement policy?  Do you have policy for waiving late fees? Etc… not only may be a UDAAP violation but also a EOCA violation.</a:t>
            </a:r>
            <a:endParaRPr lang="en-US" dirty="0"/>
          </a:p>
        </p:txBody>
      </p:sp>
      <p:sp>
        <p:nvSpPr>
          <p:cNvPr id="4" name="Slide Number Placeholder 3"/>
          <p:cNvSpPr>
            <a:spLocks noGrp="1"/>
          </p:cNvSpPr>
          <p:nvPr>
            <p:ph type="sldNum" sz="quarter" idx="10"/>
          </p:nvPr>
        </p:nvSpPr>
        <p:spPr/>
        <p:txBody>
          <a:bodyPr/>
          <a:lstStyle/>
          <a:p>
            <a:fld id="{4CA0B953-B4CD-47D6-9952-2A784D05EE29}" type="slidenum">
              <a:rPr lang="en-US" smtClean="0"/>
              <a:pPr/>
              <a:t>14</a:t>
            </a:fld>
            <a:endParaRPr lang="en-US"/>
          </a:p>
        </p:txBody>
      </p:sp>
    </p:spTree>
    <p:extLst>
      <p:ext uri="{BB962C8B-B14F-4D97-AF65-F5344CB8AC3E}">
        <p14:creationId xmlns:p14="http://schemas.microsoft.com/office/powerpoint/2010/main" val="391530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a:t>Just because there</a:t>
            </a:r>
            <a:r>
              <a:rPr lang="en-US" baseline="0" dirty="0"/>
              <a:t> is a complaint filed doesn’t mean there has been a violation.</a:t>
            </a:r>
          </a:p>
          <a:p>
            <a:endParaRPr lang="en-US" baseline="0" dirty="0"/>
          </a:p>
          <a:p>
            <a:r>
              <a:rPr lang="en-US" dirty="0"/>
              <a:t>4.8 Student loan The CFPB received approximately 10,100 student loan complaints in 2022. The CFPB sent approximately 8,000 (or 79%) of these complaints to companies for review and response, referred 11% to other regulatory agencies, and found 10% to be not actionable. As of February 1, 2023, 0.3% of student loan complaints were pending with the consumer and 0.1% were pending with the CFPB. Companies responded to 99% of student loan complaints sent to them for review and response. Companies closed 90% of complaints with an explanation, 1% with monetary relief, and 5% with non-monetary relief. Companies provided an administrative response for 0.5% of complaints. As of February 1, 2023, 2% of complaints were pending review by the company. Companies did not provide a timely response for 1% of complaints. The remainder of this analysis focuses only on those student loan complaints for which the company confirmed a commercial relationship with the consumer and responded with an explanation or relief. In 92% of these complaints, consumers reported that they attempted to resolve their issue with the company before submitting a complaint to the CFPB. When submitting student loan complaints, consumers specify whether they are complaining about a federal student loan or a private student loan. In 2022, consumers complained about federal student loans more frequently than private student loans (see Fig</a:t>
            </a:r>
          </a:p>
          <a:p>
            <a:endParaRPr lang="en-US" dirty="0"/>
          </a:p>
          <a:p>
            <a:r>
              <a:rPr lang="en-US" dirty="0"/>
              <a:t>Keep in mind this is while Federally held student loans are on</a:t>
            </a:r>
            <a:r>
              <a:rPr lang="en-US" baseline="0" dirty="0"/>
              <a:t> payment pause.</a:t>
            </a:r>
            <a:endParaRPr lang="en-US" dirty="0"/>
          </a:p>
        </p:txBody>
      </p:sp>
      <p:sp>
        <p:nvSpPr>
          <p:cNvPr id="4" name="Slide Number Placeholder 3"/>
          <p:cNvSpPr>
            <a:spLocks noGrp="1"/>
          </p:cNvSpPr>
          <p:nvPr>
            <p:ph type="sldNum" sz="quarter" idx="10"/>
          </p:nvPr>
        </p:nvSpPr>
        <p:spPr/>
        <p:txBody>
          <a:bodyPr/>
          <a:lstStyle/>
          <a:p>
            <a:fld id="{4CA0B953-B4CD-47D6-9952-2A784D05EE29}" type="slidenum">
              <a:rPr lang="en-US" smtClean="0"/>
              <a:pPr/>
              <a:t>15</a:t>
            </a:fld>
            <a:endParaRPr lang="en-US"/>
          </a:p>
        </p:txBody>
      </p:sp>
    </p:spTree>
    <p:extLst>
      <p:ext uri="{BB962C8B-B14F-4D97-AF65-F5344CB8AC3E}">
        <p14:creationId xmlns:p14="http://schemas.microsoft.com/office/powerpoint/2010/main" val="249638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A0B953-B4CD-47D6-9952-2A784D05EE29}" type="slidenum">
              <a:rPr lang="en-US" smtClean="0"/>
              <a:pPr/>
              <a:t>16</a:t>
            </a:fld>
            <a:endParaRPr lang="en-US"/>
          </a:p>
        </p:txBody>
      </p:sp>
    </p:spTree>
    <p:extLst>
      <p:ext uri="{BB962C8B-B14F-4D97-AF65-F5344CB8AC3E}">
        <p14:creationId xmlns:p14="http://schemas.microsoft.com/office/powerpoint/2010/main" val="385857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163084" indent="0">
              <a:buNone/>
            </a:pPr>
            <a:r>
              <a:rPr lang="en-US" b="1" dirty="0"/>
              <a:t>Summary</a:t>
            </a:r>
          </a:p>
          <a:p>
            <a:pPr marL="163084" indent="0">
              <a:buNone/>
            </a:pPr>
            <a:r>
              <a:rPr lang="en-US" dirty="0"/>
              <a:t>These procedures include guidance for examination of all aspects of private education loans and examination of servicing practices in connection with all types of student loans.</a:t>
            </a:r>
          </a:p>
          <a:p>
            <a:pPr marL="163084" indent="0">
              <a:buNone/>
            </a:pPr>
            <a:endParaRPr lang="en-US" dirty="0"/>
          </a:p>
          <a:p>
            <a:pPr marL="163084" indent="0">
              <a:buNone/>
            </a:pPr>
            <a:r>
              <a:rPr lang="en-US" dirty="0"/>
              <a:t>The examination procedures contain a series of modules, grouping similar requirements together. In many cases, the examination scope will focus on either origination or servicing. Depending on the scope, and in conjunction with the compliance management system and consumer complaint response review procedures, each examination will cover one or more of the following modules. The modules include: </a:t>
            </a:r>
          </a:p>
          <a:p>
            <a:r>
              <a:rPr lang="en-US" dirty="0"/>
              <a:t>Advertising, Marketing, and Lead Generation </a:t>
            </a:r>
            <a:br>
              <a:rPr lang="en-US" dirty="0"/>
            </a:br>
            <a:endParaRPr lang="en-US" dirty="0"/>
          </a:p>
          <a:p>
            <a:r>
              <a:rPr lang="en-US" dirty="0"/>
              <a:t>Customer Application, Qualification, Loan Origination, and Disbursement</a:t>
            </a:r>
            <a:br>
              <a:rPr lang="en-US" dirty="0"/>
            </a:br>
            <a:endParaRPr lang="en-US" dirty="0"/>
          </a:p>
          <a:p>
            <a:r>
              <a:rPr lang="en-US" dirty="0"/>
              <a:t>Student Loan Servicing</a:t>
            </a:r>
            <a:br>
              <a:rPr lang="en-US" dirty="0"/>
            </a:br>
            <a:endParaRPr lang="en-US" dirty="0"/>
          </a:p>
          <a:p>
            <a:r>
              <a:rPr lang="en-US" dirty="0"/>
              <a:t>Borrower Inquiries and Complaints</a:t>
            </a:r>
            <a:br>
              <a:rPr lang="en-US" dirty="0"/>
            </a:br>
            <a:endParaRPr lang="en-US" dirty="0"/>
          </a:p>
          <a:p>
            <a:r>
              <a:rPr lang="en-US" dirty="0"/>
              <a:t>Collections, Accounts in Default, and Credit Reporting</a:t>
            </a:r>
            <a:br>
              <a:rPr lang="en-US" dirty="0"/>
            </a:br>
            <a:endParaRPr lang="en-US" dirty="0"/>
          </a:p>
          <a:p>
            <a:r>
              <a:rPr lang="en-US" dirty="0"/>
              <a:t>Information Sharing and Privacy</a:t>
            </a:r>
            <a:br>
              <a:rPr lang="en-US" dirty="0"/>
            </a:br>
            <a:endParaRPr lang="en-US" dirty="0"/>
          </a:p>
          <a:p>
            <a:r>
              <a:rPr lang="en-US" dirty="0"/>
              <a:t>Examination Conclusion and Wrap-Up</a:t>
            </a:r>
          </a:p>
          <a:p>
            <a:endParaRPr lang="en-US" dirty="0"/>
          </a:p>
        </p:txBody>
      </p:sp>
    </p:spTree>
    <p:extLst>
      <p:ext uri="{BB962C8B-B14F-4D97-AF65-F5344CB8AC3E}">
        <p14:creationId xmlns:p14="http://schemas.microsoft.com/office/powerpoint/2010/main" val="415092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129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5906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374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68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130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A0B953-B4CD-47D6-9952-2A784D05EE29}" type="slidenum">
              <a:rPr lang="en-US" smtClean="0"/>
              <a:pPr/>
              <a:t>28</a:t>
            </a:fld>
            <a:endParaRPr lang="en-US"/>
          </a:p>
        </p:txBody>
      </p:sp>
    </p:spTree>
    <p:extLst>
      <p:ext uri="{BB962C8B-B14F-4D97-AF65-F5344CB8AC3E}">
        <p14:creationId xmlns:p14="http://schemas.microsoft.com/office/powerpoint/2010/main" val="4223140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CFPB is proposing a rule to require that nonbanks subject to its supervisory authority, with limited exceptions, annually register with the CFPB regarding their use of certain terms and conditions in form contracts for consumer financial products and services that pose risks to consumers. </a:t>
            </a:r>
          </a:p>
          <a:p>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ea typeface="Arial"/>
                <a:cs typeface="Arial"/>
                <a:sym typeface="Arial"/>
              </a:rPr>
              <a:t>CFPB supervises nonbanks in markets for mortgage lending, payday lending, and private student lending, as well as larger participants in markets for consumer reporting, consumer debt collection, student loan servicing, international money transfers, and automobile financing.  Nonbanks offering or providing these consumer financial products and services would be required to register if they use specific terms and conditions defined in the proposed rule that attempt to waive consumers’ legal protections, to limit how consumers enforce their rights, or to restrict consumers’ ability to file complaints or post reviews.</a:t>
            </a:r>
            <a:endParaRPr lang="en-US" dirty="0"/>
          </a:p>
        </p:txBody>
      </p:sp>
    </p:spTree>
    <p:extLst>
      <p:ext uri="{BB962C8B-B14F-4D97-AF65-F5344CB8AC3E}">
        <p14:creationId xmlns:p14="http://schemas.microsoft.com/office/powerpoint/2010/main" val="1195920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556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525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dirty="0"/>
              <a:t>Always consult with</a:t>
            </a:r>
            <a:r>
              <a:rPr lang="en-US" baseline="0" dirty="0"/>
              <a:t> your campus legal counsel to ensure you are following federal, state, and local laws.</a:t>
            </a:r>
            <a:endParaRPr dirty="0"/>
          </a:p>
        </p:txBody>
      </p:sp>
      <p:sp>
        <p:nvSpPr>
          <p:cNvPr id="106" name="Google Shape;106;p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Independent</a:t>
            </a:r>
            <a:r>
              <a:rPr lang="en-US" dirty="0"/>
              <a:t> bureau within Federal Reserve System, run by a single Director who is Presidential Appointee, confirmed by Senate.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CA0B953-B4CD-47D6-9952-2A784D05EE29}" type="slidenum">
              <a:rPr lang="en-US" smtClean="0"/>
              <a:pPr/>
              <a:t>6</a:t>
            </a:fld>
            <a:endParaRPr lang="en-US"/>
          </a:p>
        </p:txBody>
      </p:sp>
    </p:spTree>
    <p:extLst>
      <p:ext uri="{BB962C8B-B14F-4D97-AF65-F5344CB8AC3E}">
        <p14:creationId xmlns:p14="http://schemas.microsoft.com/office/powerpoint/2010/main" val="98354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Rohit</a:t>
            </a:r>
            <a:r>
              <a:rPr lang="en-US" sz="1100" b="0" i="0" u="none" strike="noStrike" cap="none" dirty="0">
                <a:solidFill>
                  <a:srgbClr val="000000"/>
                </a:solidFill>
                <a:effectLst/>
                <a:latin typeface="Arial"/>
                <a:ea typeface="Arial"/>
                <a:cs typeface="Arial"/>
                <a:sym typeface="Arial"/>
              </a:rPr>
              <a:t> Chopra is Director of the Consumer Financial Protection Bureau. The CFPB is a unit of the Federal Reserve System charged with protecting families and honest businesses from illegal practices by financial institutions, and ensuring that markets for consumer financial products and services are fair, transparent, and competitive. As Director, Chopra is also a member of the Board of Directors of the Federal Deposit Insurance Corporation and the Financial Stability Oversight Council.</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In 2018, Chopra was unanimously confirmed by the U.S. Senate as a Commissioner on the Federal Trade Commission, where he served until assuming office as CFPB Director. During his tenure at the FTC, he successfully worked to strengthen sanctions against repeat offenders, to reverse the agency’s reliance on no-money, no-fault settlements in fraud cases, and to halt abuses of small businesses. He also led efforts to revitalize dormant authorities, such as those to protect the Made in USA label and to promote competition.</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Director previously served at the CFPB from 2010 to 2015. In 2011, the Secretary of the Treasury designated him as the agency’s student loan ombudsman, where he led the Bureau’s efforts on student lending issues. Prior to his government service, Chopra worked at McKinsey &amp; Company, the global management consultancy, where he worked in the financial services, health care, and consumer technology sectors.</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Chopra holds a BA from Harvard University and an MBA from the Wharton School at the University of Pennsylvania.</a:t>
            </a:r>
          </a:p>
        </p:txBody>
      </p:sp>
    </p:spTree>
    <p:extLst>
      <p:ext uri="{BB962C8B-B14F-4D97-AF65-F5344CB8AC3E}">
        <p14:creationId xmlns:p14="http://schemas.microsoft.com/office/powerpoint/2010/main" val="224339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CFPB</a:t>
            </a:r>
            <a:r>
              <a:rPr lang="en-US" baseline="0" dirty="0"/>
              <a:t> in 2023 has 3.29 billion in budgetary resources, and is planned to spend (or has spend obligations) of $509.66 million.</a:t>
            </a:r>
          </a:p>
          <a:p>
            <a:endParaRPr lang="en-US" baseline="0" dirty="0"/>
          </a:p>
          <a:p>
            <a:r>
              <a:rPr lang="en-US" baseline="0" dirty="0"/>
              <a:t>Original lawsuit filed by the Community Financial Services Association of America.  Lower courts and the fifth circuit court of appeals has held , the CFPB’s self-funding mechanism lacks any contemporary or historical precedent, improperly shields the agency from congressional oversight and accountability, and unconstitutionally strips Congress of its powers of the purse under the Appropriations  Clause of the Constitution.  </a:t>
            </a:r>
          </a:p>
          <a:p>
            <a:endParaRPr lang="en-US" baseline="0" dirty="0"/>
          </a:p>
          <a:p>
            <a:r>
              <a:rPr lang="en-US" baseline="0" dirty="0"/>
              <a:t>Case made it’s way to the Supreme Court – where oral arguments were heard in February 27, 2023. But they will also hear arguments in the next term that starts in October. That means final decision on the case could be delayed until June 2024.</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CA0B953-B4CD-47D6-9952-2A784D05EE29}" type="slidenum">
              <a:rPr lang="en-US" smtClean="0"/>
              <a:pPr/>
              <a:t>8</a:t>
            </a:fld>
            <a:endParaRPr lang="en-US"/>
          </a:p>
        </p:txBody>
      </p:sp>
    </p:spTree>
    <p:extLst>
      <p:ext uri="{BB962C8B-B14F-4D97-AF65-F5344CB8AC3E}">
        <p14:creationId xmlns:p14="http://schemas.microsoft.com/office/powerpoint/2010/main" val="55329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CFPB Regulates</a:t>
            </a:r>
            <a:r>
              <a:rPr lang="en-US" baseline="0" dirty="0"/>
              <a:t> Depository Institutions, and non-depository entities that offer consumer financial products or services.  </a:t>
            </a:r>
          </a:p>
          <a:p>
            <a:endParaRPr lang="en-US" baseline="0" dirty="0"/>
          </a:p>
          <a:p>
            <a:r>
              <a:rPr lang="en-US" baseline="0" dirty="0"/>
              <a:t>Diagram from the US Government Accountability Office.</a:t>
            </a:r>
            <a:endParaRPr lang="en-US" dirty="0"/>
          </a:p>
        </p:txBody>
      </p:sp>
    </p:spTree>
    <p:extLst>
      <p:ext uri="{BB962C8B-B14F-4D97-AF65-F5344CB8AC3E}">
        <p14:creationId xmlns:p14="http://schemas.microsoft.com/office/powerpoint/2010/main" val="396642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100" b="0" i="0" u="none" strike="noStrike" cap="none" dirty="0">
                <a:solidFill>
                  <a:srgbClr val="000000"/>
                </a:solidFill>
                <a:effectLst/>
                <a:latin typeface="Arial"/>
                <a:ea typeface="Arial"/>
                <a:cs typeface="Arial"/>
                <a:sym typeface="Arial"/>
              </a:rPr>
              <a:t>A central part our mission is to stand up for consumers and make sure they are treated fairly in the financial marketplace. One way we do this is by enforcing federal consumer financial laws and holding financial service providers accountable for their actions.</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When a bank, company, individual, or other entity breaks the law, we may take enforcement action against them.</a:t>
            </a:r>
          </a:p>
          <a:p>
            <a:endParaRPr lang="en-US" dirty="0"/>
          </a:p>
        </p:txBody>
      </p:sp>
      <p:sp>
        <p:nvSpPr>
          <p:cNvPr id="4" name="Slide Number Placeholder 3"/>
          <p:cNvSpPr>
            <a:spLocks noGrp="1"/>
          </p:cNvSpPr>
          <p:nvPr>
            <p:ph type="sldNum" sz="quarter" idx="10"/>
          </p:nvPr>
        </p:nvSpPr>
        <p:spPr/>
        <p:txBody>
          <a:bodyPr/>
          <a:lstStyle/>
          <a:p>
            <a:fld id="{4CA0B953-B4CD-47D6-9952-2A784D05EE29}" type="slidenum">
              <a:rPr lang="en-US" smtClean="0"/>
              <a:pPr/>
              <a:t>10</a:t>
            </a:fld>
            <a:endParaRPr lang="en-US"/>
          </a:p>
        </p:txBody>
      </p:sp>
    </p:spTree>
    <p:extLst>
      <p:ext uri="{BB962C8B-B14F-4D97-AF65-F5344CB8AC3E}">
        <p14:creationId xmlns:p14="http://schemas.microsoft.com/office/powerpoint/2010/main" val="1926428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When a depository institution, company, individual, or other entity subject to our enforcement authority breaks the law, we may take enforcement action against them. In many cases, we will partner with other federal regulators or state agencies to investigate the wrongdoing and coordinate the enforcement action.</a:t>
            </a:r>
            <a:endParaRPr lang="en-US" dirty="0"/>
          </a:p>
        </p:txBody>
      </p:sp>
    </p:spTree>
    <p:extLst>
      <p:ext uri="{BB962C8B-B14F-4D97-AF65-F5344CB8AC3E}">
        <p14:creationId xmlns:p14="http://schemas.microsoft.com/office/powerpoint/2010/main" val="325065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6307667" y="3501232"/>
            <a:ext cx="4495799" cy="190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Open Sans"/>
              <a:buNone/>
              <a:defRPr sz="40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6307667" y="5591705"/>
            <a:ext cx="4495799" cy="766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1"/>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8"/>
          <p:cNvSpPr txBox="1">
            <a:spLocks noGrp="1"/>
          </p:cNvSpPr>
          <p:nvPr>
            <p:ph type="ctrTitle"/>
          </p:nvPr>
        </p:nvSpPr>
        <p:spPr>
          <a:xfrm>
            <a:off x="1296237" y="3501232"/>
            <a:ext cx="9507229" cy="190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Open Sans"/>
              <a:buNone/>
              <a:defRPr sz="40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8"/>
          <p:cNvSpPr txBox="1">
            <a:spLocks noGrp="1"/>
          </p:cNvSpPr>
          <p:nvPr>
            <p:ph type="subTitle" idx="1"/>
          </p:nvPr>
        </p:nvSpPr>
        <p:spPr>
          <a:xfrm>
            <a:off x="1215851" y="5591705"/>
            <a:ext cx="9587615" cy="766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39119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Open Sa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8"/>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9"/>
          <p:cNvSpPr>
            <a:spLocks noGrp="1"/>
          </p:cNvSpPr>
          <p:nvPr>
            <p:ph type="pic" idx="2"/>
          </p:nvPr>
        </p:nvSpPr>
        <p:spPr>
          <a:xfrm>
            <a:off x="5183188" y="987425"/>
            <a:ext cx="6172200" cy="4873625"/>
          </a:xfrm>
          <a:prstGeom prst="rect">
            <a:avLst/>
          </a:prstGeom>
          <a:noFill/>
          <a:ln>
            <a:noFill/>
          </a:ln>
        </p:spPr>
      </p:sp>
      <p:sp>
        <p:nvSpPr>
          <p:cNvPr id="76" name="Google Shape;76;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9"/>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0"/>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1955800" y="6314014"/>
            <a:ext cx="130386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945467" y="631190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07667"/>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legislink.org/us/pl-111-20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s://www.congress.gov/bill/111th-congress/house-bill/417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onsumerfinance.gov/complain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files.consumerfinance.gov/f/documents/cfpb_education-loan-servicing-exam-manual_2022-01.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files.consumerfinance.gov/f/documents/cfpb_student-loan-servicing-supervisory-highlights-special-edition_report_2022-09.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nsumerfinance.gov/about-us/newsroom/cfpb-heightens-scrutiny-of-unlawful-collection-of-payments-on-discharged-student-loan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consumerfinance.gov/about-us/newsroom/cfpb-supervisory-examinations-find-violations-of-federal-law-by-student-loan-servicers-and-university-owned-lenders/" TargetMode="External"/><Relationship Id="rId4" Type="http://schemas.openxmlformats.org/officeDocument/2006/relationships/hyperlink" Target="https://www.consumerfinance.gov/about-us/newsroom/cfpb-uncovers-illegal-junk-fees-on-bank-accounts-mortgages-and-student-and-auto-loan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onsumerfinance.gov/rules-policy/rules-under-development/registry-of-supervised-nonbanks-that-use-form-contracts-to-impose-terms-and-conditions-that-seek-to-waive-or-limit-consumer-legal-protection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lori.hartung@e-hps.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6307667" y="3501232"/>
            <a:ext cx="5729002" cy="19089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sz="3600" dirty="0"/>
              <a:t>The Consumer Financial Protection Bureau</a:t>
            </a:r>
            <a:endParaRPr sz="3600" dirty="0"/>
          </a:p>
        </p:txBody>
      </p:sp>
      <p:sp>
        <p:nvSpPr>
          <p:cNvPr id="97" name="Google Shape;97;p1"/>
          <p:cNvSpPr txBox="1">
            <a:spLocks noGrp="1"/>
          </p:cNvSpPr>
          <p:nvPr>
            <p:ph type="subTitle" idx="1"/>
          </p:nvPr>
        </p:nvSpPr>
        <p:spPr>
          <a:xfrm>
            <a:off x="6307666" y="5591705"/>
            <a:ext cx="5884333" cy="766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200" dirty="0"/>
              <a:t>Lori Hartung – Regional Sales Executive</a:t>
            </a: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Authority of the CFPB</a:t>
            </a:r>
          </a:p>
        </p:txBody>
      </p:sp>
      <p:sp>
        <p:nvSpPr>
          <p:cNvPr id="3" name="Content Placeholder 2"/>
          <p:cNvSpPr>
            <a:spLocks noGrp="1"/>
          </p:cNvSpPr>
          <p:nvPr>
            <p:ph idx="1"/>
          </p:nvPr>
        </p:nvSpPr>
        <p:spPr/>
        <p:txBody>
          <a:bodyPr/>
          <a:lstStyle/>
          <a:p>
            <a:r>
              <a:rPr lang="en-US" sz="2400" dirty="0"/>
              <a:t>Write rules related to federal consumer financial laws and enforce them </a:t>
            </a:r>
          </a:p>
          <a:p>
            <a:r>
              <a:rPr lang="en-US" sz="2400" dirty="0"/>
              <a:t>Restrict unfair, deceptive, and abusive acts &amp; practices (UDAAP) </a:t>
            </a:r>
          </a:p>
          <a:p>
            <a:r>
              <a:rPr lang="en-US" sz="2400" dirty="0"/>
              <a:t>Take consumer complaints </a:t>
            </a:r>
          </a:p>
          <a:p>
            <a:r>
              <a:rPr lang="en-US" sz="2400" dirty="0"/>
              <a:t>Monitor &amp; research financial markets </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7391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Life Cycle of Enforcement Action</a:t>
            </a:r>
          </a:p>
        </p:txBody>
      </p:sp>
      <p:sp>
        <p:nvSpPr>
          <p:cNvPr id="3" name="Text Placeholder 2"/>
          <p:cNvSpPr>
            <a:spLocks noGrp="1"/>
          </p:cNvSpPr>
          <p:nvPr>
            <p:ph type="body" idx="1"/>
          </p:nvPr>
        </p:nvSpPr>
        <p:spPr/>
        <p:txBody>
          <a:bodyPr/>
          <a:lstStyle/>
          <a:p>
            <a:r>
              <a:rPr lang="en-US" sz="2400" dirty="0"/>
              <a:t>Enforcement relies on a number of sources of information to identify potential issues that may warrant opening an investigation, including:</a:t>
            </a:r>
          </a:p>
          <a:p>
            <a:pPr lvl="1"/>
            <a:r>
              <a:rPr lang="en-US" dirty="0"/>
              <a:t>Consumer complaints</a:t>
            </a:r>
          </a:p>
          <a:p>
            <a:pPr lvl="1"/>
            <a:r>
              <a:rPr lang="en-US" dirty="0"/>
              <a:t>Bureau’s whistleblower hotline</a:t>
            </a:r>
          </a:p>
          <a:p>
            <a:pPr lvl="1"/>
            <a:r>
              <a:rPr lang="en-US" dirty="0"/>
              <a:t>Referrals from fed. regulators and local, state, &amp; fed agencies</a:t>
            </a:r>
          </a:p>
          <a:p>
            <a:pPr lvl="1"/>
            <a:r>
              <a:rPr lang="en-US" dirty="0"/>
              <a:t>Market intelligence</a:t>
            </a:r>
          </a:p>
          <a:p>
            <a:pPr lvl="1"/>
            <a:r>
              <a:rPr lang="en-US" dirty="0"/>
              <a:t>Results of supervisory exams</a:t>
            </a:r>
          </a:p>
          <a:p>
            <a:endParaRPr lang="en-US" dirty="0"/>
          </a:p>
        </p:txBody>
      </p:sp>
    </p:spTree>
    <p:extLst>
      <p:ext uri="{BB962C8B-B14F-4D97-AF65-F5344CB8AC3E}">
        <p14:creationId xmlns:p14="http://schemas.microsoft.com/office/powerpoint/2010/main" val="204514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Life Cycle of Enforcement Action</a:t>
            </a:r>
          </a:p>
        </p:txBody>
      </p:sp>
      <p:sp>
        <p:nvSpPr>
          <p:cNvPr id="3" name="Text Placeholder 2"/>
          <p:cNvSpPr>
            <a:spLocks noGrp="1"/>
          </p:cNvSpPr>
          <p:nvPr>
            <p:ph type="body" idx="1"/>
          </p:nvPr>
        </p:nvSpPr>
        <p:spPr/>
        <p:txBody>
          <a:bodyPr>
            <a:normAutofit fontScale="85000" lnSpcReduction="10000"/>
          </a:bodyPr>
          <a:lstStyle/>
          <a:p>
            <a:r>
              <a:rPr lang="en-US" dirty="0"/>
              <a:t>In assessing whether to open an investigation, Enforcement weighs a number of factors, including, but not limited to, whether:</a:t>
            </a:r>
            <a:endParaRPr lang="en-US" sz="2400" dirty="0"/>
          </a:p>
          <a:p>
            <a:pPr lvl="1"/>
            <a:r>
              <a:rPr lang="en-US" dirty="0"/>
              <a:t>There is a plausible set of facts that, if proven, would amount to a violation of one or more federal consumer financial laws</a:t>
            </a:r>
          </a:p>
          <a:p>
            <a:pPr lvl="1"/>
            <a:r>
              <a:rPr lang="en-US" dirty="0"/>
              <a:t>There is reason to believe that one or more specific entities may be engaging in the conduct described in those facts</a:t>
            </a:r>
          </a:p>
          <a:p>
            <a:pPr lvl="1"/>
            <a:r>
              <a:rPr lang="en-US" dirty="0"/>
              <a:t>There is evidence of a magnitude of harm that justifies investment of resources</a:t>
            </a:r>
          </a:p>
          <a:p>
            <a:pPr lvl="1"/>
            <a:r>
              <a:rPr lang="en-US" dirty="0"/>
              <a:t>There are sufficient resources available to properly address the matter, and</a:t>
            </a:r>
          </a:p>
          <a:p>
            <a:pPr lvl="1"/>
            <a:r>
              <a:rPr lang="en-US" dirty="0"/>
              <a:t>The devotion of those resources is consistent with the strategic planning and articulated priorities or warrants a conscious departure from those plans and priorities</a:t>
            </a:r>
          </a:p>
          <a:p>
            <a:pPr marL="571500" lvl="1" indent="0">
              <a:buNone/>
            </a:pPr>
            <a:r>
              <a:rPr lang="en-US" dirty="0"/>
              <a:t> </a:t>
            </a:r>
          </a:p>
          <a:p>
            <a:endParaRPr lang="en-US" dirty="0"/>
          </a:p>
        </p:txBody>
      </p:sp>
    </p:spTree>
    <p:extLst>
      <p:ext uri="{BB962C8B-B14F-4D97-AF65-F5344CB8AC3E}">
        <p14:creationId xmlns:p14="http://schemas.microsoft.com/office/powerpoint/2010/main" val="317492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Laws Subject to CFPB Authority</a:t>
            </a:r>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pPr>
            <a:r>
              <a:rPr lang="en-US" dirty="0"/>
              <a:t>Credit Card Accountability, Responsibility, and Disclosure Act (CARD) </a:t>
            </a:r>
          </a:p>
          <a:p>
            <a:pPr>
              <a:lnSpc>
                <a:spcPct val="120000"/>
              </a:lnSpc>
              <a:spcBef>
                <a:spcPts val="0"/>
              </a:spcBef>
            </a:pPr>
            <a:r>
              <a:rPr lang="en-US" dirty="0"/>
              <a:t>Electronic Funds Transfer Act (EFTA) </a:t>
            </a:r>
          </a:p>
          <a:p>
            <a:pPr>
              <a:lnSpc>
                <a:spcPct val="120000"/>
              </a:lnSpc>
              <a:spcBef>
                <a:spcPts val="0"/>
              </a:spcBef>
            </a:pPr>
            <a:r>
              <a:rPr lang="en-US" dirty="0"/>
              <a:t>Equal Credit Opportunity Act (ECOA) </a:t>
            </a:r>
          </a:p>
          <a:p>
            <a:pPr>
              <a:lnSpc>
                <a:spcPct val="120000"/>
              </a:lnSpc>
              <a:spcBef>
                <a:spcPts val="0"/>
              </a:spcBef>
            </a:pPr>
            <a:r>
              <a:rPr lang="en-US" dirty="0"/>
              <a:t>Fair Credit Billing Act (FCBA) </a:t>
            </a:r>
          </a:p>
          <a:p>
            <a:pPr>
              <a:lnSpc>
                <a:spcPct val="120000"/>
              </a:lnSpc>
              <a:spcBef>
                <a:spcPts val="0"/>
              </a:spcBef>
            </a:pPr>
            <a:r>
              <a:rPr lang="en-US" dirty="0"/>
              <a:t>Fair Credit Reporting Act (FCRA and FACTA) </a:t>
            </a:r>
          </a:p>
          <a:p>
            <a:pPr>
              <a:lnSpc>
                <a:spcPct val="120000"/>
              </a:lnSpc>
              <a:spcBef>
                <a:spcPts val="0"/>
              </a:spcBef>
            </a:pPr>
            <a:r>
              <a:rPr lang="en-US" dirty="0"/>
              <a:t>Fair Debt Collection Practices Act (FDCPA) </a:t>
            </a:r>
          </a:p>
          <a:p>
            <a:pPr>
              <a:lnSpc>
                <a:spcPct val="120000"/>
              </a:lnSpc>
              <a:spcBef>
                <a:spcPts val="0"/>
              </a:spcBef>
            </a:pPr>
            <a:r>
              <a:rPr lang="en-US" dirty="0"/>
              <a:t>Gramm-Leach-Bliley Act (GLBA) </a:t>
            </a:r>
          </a:p>
          <a:p>
            <a:pPr>
              <a:lnSpc>
                <a:spcPct val="120000"/>
              </a:lnSpc>
              <a:spcBef>
                <a:spcPts val="0"/>
              </a:spcBef>
            </a:pPr>
            <a:r>
              <a:rPr lang="en-US" dirty="0" err="1"/>
              <a:t>Servicemembers</a:t>
            </a:r>
            <a:r>
              <a:rPr lang="en-US" dirty="0"/>
              <a:t> Civil Relief Act (SCRA) </a:t>
            </a:r>
          </a:p>
          <a:p>
            <a:pPr>
              <a:lnSpc>
                <a:spcPct val="120000"/>
              </a:lnSpc>
              <a:spcBef>
                <a:spcPts val="0"/>
              </a:spcBef>
            </a:pPr>
            <a:r>
              <a:rPr lang="en-US" dirty="0"/>
              <a:t>Truth in Lending Act (TILA) </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4815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UDAAP</a:t>
            </a:r>
          </a:p>
        </p:txBody>
      </p:sp>
      <p:sp>
        <p:nvSpPr>
          <p:cNvPr id="3" name="Content Placeholder 2"/>
          <p:cNvSpPr>
            <a:spLocks noGrp="1"/>
          </p:cNvSpPr>
          <p:nvPr>
            <p:ph idx="1"/>
          </p:nvPr>
        </p:nvSpPr>
        <p:spPr>
          <a:xfrm>
            <a:off x="838199" y="1371600"/>
            <a:ext cx="7716715" cy="4953000"/>
          </a:xfrm>
        </p:spPr>
        <p:txBody>
          <a:bodyPr>
            <a:normAutofit/>
          </a:bodyPr>
          <a:lstStyle/>
          <a:p>
            <a:pPr>
              <a:lnSpc>
                <a:spcPct val="100000"/>
              </a:lnSpc>
              <a:spcBef>
                <a:spcPts val="0"/>
              </a:spcBef>
            </a:pPr>
            <a:r>
              <a:rPr lang="en-US" sz="2400" dirty="0"/>
              <a:t>Unfair Deceptive Abusive Acts or Practices</a:t>
            </a:r>
          </a:p>
          <a:p>
            <a:pPr lvl="1">
              <a:lnSpc>
                <a:spcPct val="100000"/>
              </a:lnSpc>
              <a:spcBef>
                <a:spcPts val="0"/>
              </a:spcBef>
            </a:pPr>
            <a:r>
              <a:rPr lang="en-US" dirty="0" err="1">
                <a:hlinkClick r:id="rId3"/>
              </a:rPr>
              <a:t>Pub.L</a:t>
            </a:r>
            <a:r>
              <a:rPr lang="en-US" dirty="0">
                <a:hlinkClick r:id="rId3"/>
              </a:rPr>
              <a:t>. 111–203</a:t>
            </a:r>
            <a:r>
              <a:rPr lang="en-US" dirty="0"/>
              <a:t>, </a:t>
            </a:r>
            <a:r>
              <a:rPr lang="en-US" dirty="0">
                <a:hlinkClick r:id="rId4"/>
              </a:rPr>
              <a:t>H.R. 4173</a:t>
            </a:r>
            <a:r>
              <a:rPr lang="en-US" dirty="0"/>
              <a:t>;</a:t>
            </a:r>
          </a:p>
          <a:p>
            <a:pPr lvl="1">
              <a:lnSpc>
                <a:spcPct val="100000"/>
              </a:lnSpc>
              <a:spcBef>
                <a:spcPts val="0"/>
              </a:spcBef>
            </a:pPr>
            <a:r>
              <a:rPr lang="en-US" dirty="0"/>
              <a:t>FTC enforced as UDAP since 1938, Dodd-Frank added “A” for Abusive.</a:t>
            </a:r>
          </a:p>
          <a:p>
            <a:pPr lvl="1">
              <a:lnSpc>
                <a:spcPct val="100000"/>
              </a:lnSpc>
              <a:spcBef>
                <a:spcPts val="0"/>
              </a:spcBef>
            </a:pPr>
            <a:r>
              <a:rPr lang="en-US" dirty="0"/>
              <a:t>Oversight by the CFPB.</a:t>
            </a:r>
          </a:p>
          <a:p>
            <a:pPr lvl="1">
              <a:lnSpc>
                <a:spcPct val="100000"/>
              </a:lnSpc>
              <a:spcBef>
                <a:spcPts val="0"/>
              </a:spcBef>
            </a:pPr>
            <a:endParaRPr lang="en-US" dirty="0"/>
          </a:p>
          <a:p>
            <a:pPr>
              <a:lnSpc>
                <a:spcPct val="100000"/>
              </a:lnSpc>
              <a:spcBef>
                <a:spcPts val="0"/>
              </a:spcBef>
            </a:pPr>
            <a:r>
              <a:rPr lang="en-US" sz="2400" dirty="0"/>
              <a:t>It is unlawful to engage in any </a:t>
            </a:r>
            <a:r>
              <a:rPr lang="en-US" sz="2400" u="sng" dirty="0"/>
              <a:t>U</a:t>
            </a:r>
            <a:r>
              <a:rPr lang="en-US" sz="2400" dirty="0"/>
              <a:t>nfair, </a:t>
            </a:r>
          </a:p>
          <a:p>
            <a:pPr>
              <a:lnSpc>
                <a:spcPct val="100000"/>
              </a:lnSpc>
              <a:spcBef>
                <a:spcPts val="0"/>
              </a:spcBef>
            </a:pPr>
            <a:endParaRPr lang="en-US" sz="2400" dirty="0"/>
          </a:p>
          <a:p>
            <a:pPr>
              <a:lnSpc>
                <a:spcPct val="100000"/>
              </a:lnSpc>
              <a:spcBef>
                <a:spcPts val="0"/>
              </a:spcBef>
            </a:pPr>
            <a:r>
              <a:rPr lang="en-US" sz="2400" u="sng" dirty="0"/>
              <a:t>D</a:t>
            </a:r>
            <a:r>
              <a:rPr lang="en-US" sz="2400" dirty="0"/>
              <a:t>eceptive, or </a:t>
            </a:r>
            <a:r>
              <a:rPr lang="en-US" sz="2400" u="sng" dirty="0"/>
              <a:t>A</a:t>
            </a:r>
            <a:r>
              <a:rPr lang="en-US" sz="2400" dirty="0"/>
              <a:t>busive </a:t>
            </a:r>
            <a:r>
              <a:rPr lang="en-US" sz="2400" u="sng" dirty="0"/>
              <a:t>A</a:t>
            </a:r>
            <a:r>
              <a:rPr lang="en-US" sz="2400" dirty="0"/>
              <a:t>ct or </a:t>
            </a:r>
            <a:r>
              <a:rPr lang="en-US" sz="2400" u="sng" dirty="0"/>
              <a:t>P</a:t>
            </a:r>
            <a:r>
              <a:rPr lang="en-US" sz="2400" dirty="0"/>
              <a:t>ractices</a:t>
            </a:r>
          </a:p>
          <a:p>
            <a:pPr>
              <a:lnSpc>
                <a:spcPct val="100000"/>
              </a:lnSpc>
              <a:spcBef>
                <a:spcPts val="0"/>
              </a:spcBef>
            </a:pPr>
            <a:endParaRPr lang="en-US" sz="2400" dirty="0"/>
          </a:p>
          <a:p>
            <a:pPr>
              <a:lnSpc>
                <a:spcPct val="100000"/>
              </a:lnSpc>
              <a:spcBef>
                <a:spcPts val="0"/>
              </a:spcBef>
            </a:pPr>
            <a:r>
              <a:rPr lang="en-US" sz="2400" dirty="0"/>
              <a:t>No formal definition for “abusive” in the regulation.</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0067" y="2697163"/>
            <a:ext cx="3935627" cy="2667000"/>
          </a:xfrm>
          <a:prstGeom prst="rect">
            <a:avLst/>
          </a:prstGeom>
        </p:spPr>
      </p:pic>
    </p:spTree>
    <p:extLst>
      <p:ext uri="{BB962C8B-B14F-4D97-AF65-F5344CB8AC3E}">
        <p14:creationId xmlns:p14="http://schemas.microsoft.com/office/powerpoint/2010/main" val="258271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Complaints</a:t>
            </a:r>
          </a:p>
        </p:txBody>
      </p:sp>
      <p:sp>
        <p:nvSpPr>
          <p:cNvPr id="3" name="Content Placeholder 2"/>
          <p:cNvSpPr>
            <a:spLocks noGrp="1"/>
          </p:cNvSpPr>
          <p:nvPr>
            <p:ph idx="1"/>
          </p:nvPr>
        </p:nvSpPr>
        <p:spPr>
          <a:xfrm>
            <a:off x="509952" y="1358900"/>
            <a:ext cx="8169034" cy="4953000"/>
          </a:xfrm>
          <a:noFill/>
        </p:spPr>
        <p:txBody>
          <a:bodyPr>
            <a:normAutofit fontScale="92500" lnSpcReduction="20000"/>
          </a:bodyPr>
          <a:lstStyle/>
          <a:p>
            <a:pPr>
              <a:lnSpc>
                <a:spcPct val="120000"/>
              </a:lnSpc>
              <a:spcBef>
                <a:spcPts val="0"/>
              </a:spcBef>
            </a:pPr>
            <a:r>
              <a:rPr lang="en-US" sz="3400" dirty="0"/>
              <a:t>Each week the CFPB sends more than 10,000 complaints about financial products or services to companies for response.</a:t>
            </a:r>
          </a:p>
          <a:p>
            <a:pPr marL="114300" indent="0">
              <a:lnSpc>
                <a:spcPct val="120000"/>
              </a:lnSpc>
              <a:spcBef>
                <a:spcPts val="0"/>
              </a:spcBef>
              <a:buNone/>
            </a:pPr>
            <a:r>
              <a:rPr lang="en-US" sz="3400" dirty="0"/>
              <a:t> </a:t>
            </a:r>
          </a:p>
          <a:p>
            <a:pPr>
              <a:lnSpc>
                <a:spcPct val="120000"/>
              </a:lnSpc>
              <a:spcBef>
                <a:spcPts val="0"/>
              </a:spcBef>
            </a:pPr>
            <a:r>
              <a:rPr lang="en-US" sz="3400" dirty="0"/>
              <a:t>The CFPB also publishes the complain data for open review.</a:t>
            </a:r>
          </a:p>
          <a:p>
            <a:pPr>
              <a:lnSpc>
                <a:spcPct val="120000"/>
              </a:lnSpc>
              <a:spcBef>
                <a:spcPts val="0"/>
              </a:spcBef>
            </a:pPr>
            <a:endParaRPr lang="en-US" sz="3400" dirty="0"/>
          </a:p>
          <a:p>
            <a:pPr>
              <a:lnSpc>
                <a:spcPct val="120000"/>
              </a:lnSpc>
              <a:spcBef>
                <a:spcPts val="0"/>
              </a:spcBef>
            </a:pPr>
            <a:r>
              <a:rPr lang="en-US" sz="3400" dirty="0">
                <a:hlinkClick r:id="rId3"/>
              </a:rPr>
              <a:t>https://www.consumerfinance.gov/complaint/</a:t>
            </a:r>
            <a:endParaRPr lang="en-US" sz="3400" dirty="0"/>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descr="complaints.jpeg"/>
          <p:cNvPicPr>
            <a:picLocks noChangeAspect="1"/>
          </p:cNvPicPr>
          <p:nvPr/>
        </p:nvPicPr>
        <p:blipFill>
          <a:blip r:embed="rId4" cstate="print"/>
          <a:stretch>
            <a:fillRect/>
          </a:stretch>
        </p:blipFill>
        <p:spPr>
          <a:xfrm>
            <a:off x="8678986" y="1898162"/>
            <a:ext cx="3239816" cy="2702335"/>
          </a:xfrm>
          <a:prstGeom prst="rect">
            <a:avLst/>
          </a:prstGeom>
        </p:spPr>
      </p:pic>
    </p:spTree>
    <p:extLst>
      <p:ext uri="{BB962C8B-B14F-4D97-AF65-F5344CB8AC3E}">
        <p14:creationId xmlns:p14="http://schemas.microsoft.com/office/powerpoint/2010/main" val="178421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Monitor &amp; Research</a:t>
            </a:r>
          </a:p>
        </p:txBody>
      </p:sp>
      <p:sp>
        <p:nvSpPr>
          <p:cNvPr id="3" name="Content Placeholder 2"/>
          <p:cNvSpPr>
            <a:spLocks noGrp="1"/>
          </p:cNvSpPr>
          <p:nvPr>
            <p:ph idx="1"/>
          </p:nvPr>
        </p:nvSpPr>
        <p:spPr>
          <a:xfrm>
            <a:off x="838200" y="1584325"/>
            <a:ext cx="10515600" cy="3911984"/>
          </a:xfrm>
          <a:noFill/>
        </p:spPr>
        <p:txBody>
          <a:bodyPr/>
          <a:lstStyle/>
          <a:p>
            <a:pPr>
              <a:lnSpc>
                <a:spcPct val="100000"/>
              </a:lnSpc>
            </a:pPr>
            <a:r>
              <a:rPr lang="en-US" dirty="0"/>
              <a:t>Print Resources</a:t>
            </a:r>
          </a:p>
          <a:p>
            <a:pPr lvl="1">
              <a:lnSpc>
                <a:spcPct val="100000"/>
              </a:lnSpc>
            </a:pPr>
            <a:r>
              <a:rPr lang="en-US" dirty="0"/>
              <a:t>Borrower’s Guide for Public Service Employees</a:t>
            </a:r>
          </a:p>
          <a:p>
            <a:pPr lvl="1">
              <a:lnSpc>
                <a:spcPct val="100000"/>
              </a:lnSpc>
            </a:pPr>
            <a:r>
              <a:rPr lang="en-US" dirty="0"/>
              <a:t>For Service members: Tackling Student Loan Debt</a:t>
            </a:r>
          </a:p>
          <a:p>
            <a:pPr lvl="1">
              <a:lnSpc>
                <a:spcPct val="100000"/>
              </a:lnSpc>
            </a:pPr>
            <a:r>
              <a:rPr lang="en-US" dirty="0"/>
              <a:t>Paying for College: Choosing a loan that’s right for you.</a:t>
            </a:r>
          </a:p>
          <a:p>
            <a:r>
              <a:rPr lang="en-US" dirty="0"/>
              <a:t>Examination Manual</a:t>
            </a:r>
          </a:p>
          <a:p>
            <a:pPr lvl="1"/>
            <a:r>
              <a:rPr lang="en-US" dirty="0"/>
              <a:t>Education Loan Examination Procedures</a:t>
            </a:r>
          </a:p>
          <a:p>
            <a:r>
              <a:rPr lang="en-US" dirty="0"/>
              <a:t>Supervisory Highlights</a:t>
            </a:r>
          </a:p>
          <a:p>
            <a:pPr lvl="1"/>
            <a:r>
              <a:rPr lang="en-US" dirty="0"/>
              <a:t>Student Loan Servicing Special Edition</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8147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the CFPB Affect Student Finance?</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r>
              <a:rPr lang="en-US"/>
              <a:t>800.840.6669 -- www.TBandL.com </a:t>
            </a:r>
          </a:p>
        </p:txBody>
      </p:sp>
    </p:spTree>
    <p:extLst>
      <p:ext uri="{BB962C8B-B14F-4D97-AF65-F5344CB8AC3E}">
        <p14:creationId xmlns:p14="http://schemas.microsoft.com/office/powerpoint/2010/main" val="151641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does the CFPB do?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6977010"/>
              </p:ext>
            </p:extLst>
          </p:nvPr>
        </p:nvGraphicFramePr>
        <p:xfrm>
          <a:off x="838199" y="1600201"/>
          <a:ext cx="992358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4215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CFPB’s Regulatory Concerns</a:t>
            </a:r>
          </a:p>
        </p:txBody>
      </p:sp>
      <p:sp>
        <p:nvSpPr>
          <p:cNvPr id="3" name="Text Placeholder 2"/>
          <p:cNvSpPr>
            <a:spLocks noGrp="1"/>
          </p:cNvSpPr>
          <p:nvPr>
            <p:ph type="body" idx="1"/>
          </p:nvPr>
        </p:nvSpPr>
        <p:spPr/>
        <p:txBody>
          <a:bodyPr>
            <a:normAutofit/>
          </a:bodyPr>
          <a:lstStyle/>
          <a:p>
            <a:pPr>
              <a:lnSpc>
                <a:spcPct val="100000"/>
              </a:lnSpc>
              <a:spcBef>
                <a:spcPts val="0"/>
              </a:spcBef>
            </a:pPr>
            <a:r>
              <a:rPr lang="en-US" sz="2400" dirty="0"/>
              <a:t>Blanket policies to withhold transcripts</a:t>
            </a:r>
          </a:p>
          <a:p>
            <a:pPr>
              <a:lnSpc>
                <a:spcPct val="100000"/>
              </a:lnSpc>
              <a:spcBef>
                <a:spcPts val="0"/>
              </a:spcBef>
            </a:pPr>
            <a:endParaRPr lang="en-US" sz="2400" dirty="0"/>
          </a:p>
          <a:p>
            <a:pPr>
              <a:lnSpc>
                <a:spcPct val="100000"/>
              </a:lnSpc>
              <a:spcBef>
                <a:spcPts val="0"/>
              </a:spcBef>
            </a:pPr>
            <a:r>
              <a:rPr lang="en-US" sz="2400" dirty="0"/>
              <a:t>Risks involved with Federal loan transfers</a:t>
            </a:r>
          </a:p>
          <a:p>
            <a:pPr>
              <a:lnSpc>
                <a:spcPct val="100000"/>
              </a:lnSpc>
              <a:spcBef>
                <a:spcPts val="0"/>
              </a:spcBef>
            </a:pPr>
            <a:endParaRPr lang="en-US" sz="2400" dirty="0"/>
          </a:p>
          <a:p>
            <a:pPr>
              <a:lnSpc>
                <a:spcPct val="100000"/>
              </a:lnSpc>
              <a:spcBef>
                <a:spcPts val="0"/>
              </a:spcBef>
            </a:pPr>
            <a:r>
              <a:rPr lang="en-US" sz="2400" dirty="0"/>
              <a:t>Alleged violations by student loan servicers in administrating PSLF, IDR, and TLF due to alleged failures to regularly provide accurate information, and alleged failures by servicers to grant payment relief to which borrows are entitled.</a:t>
            </a:r>
          </a:p>
        </p:txBody>
      </p:sp>
    </p:spTree>
    <p:extLst>
      <p:ext uri="{BB962C8B-B14F-4D97-AF65-F5344CB8AC3E}">
        <p14:creationId xmlns:p14="http://schemas.microsoft.com/office/powerpoint/2010/main" val="70109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
          <p:cNvSpPr txBox="1">
            <a:spLocks noGrp="1"/>
          </p:cNvSpPr>
          <p:nvPr>
            <p:ph type="ctrTitle"/>
          </p:nvPr>
        </p:nvSpPr>
        <p:spPr>
          <a:xfrm>
            <a:off x="1296237" y="3501232"/>
            <a:ext cx="9507229" cy="190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000"/>
              <a:buFont typeface="Open Sans"/>
              <a:buNone/>
            </a:pPr>
            <a:r>
              <a:rPr lang="en-US" b="1">
                <a:solidFill>
                  <a:srgbClr val="1F3864"/>
                </a:solidFill>
              </a:rPr>
              <a:t>YOUR PARTNER IN THE EVOLUTION OF HIGHER EDUCATION</a:t>
            </a:r>
            <a:endParaRPr/>
          </a:p>
        </p:txBody>
      </p:sp>
      <p:sp>
        <p:nvSpPr>
          <p:cNvPr id="103" name="Google Shape;103;p2"/>
          <p:cNvSpPr txBox="1">
            <a:spLocks noGrp="1"/>
          </p:cNvSpPr>
          <p:nvPr>
            <p:ph type="subTitle" idx="1"/>
          </p:nvPr>
        </p:nvSpPr>
        <p:spPr>
          <a:xfrm>
            <a:off x="1215851" y="5591705"/>
            <a:ext cx="9587615" cy="766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CFPB’s Supervisory Highlights</a:t>
            </a:r>
          </a:p>
        </p:txBody>
      </p:sp>
      <p:sp>
        <p:nvSpPr>
          <p:cNvPr id="3" name="Text Placeholder 2"/>
          <p:cNvSpPr>
            <a:spLocks noGrp="1"/>
          </p:cNvSpPr>
          <p:nvPr>
            <p:ph type="body" idx="1"/>
          </p:nvPr>
        </p:nvSpPr>
        <p:spPr>
          <a:xfrm>
            <a:off x="838200" y="1968500"/>
            <a:ext cx="10515600" cy="4178300"/>
          </a:xfrm>
        </p:spPr>
        <p:txBody>
          <a:bodyPr>
            <a:normAutofit/>
          </a:bodyPr>
          <a:lstStyle/>
          <a:p>
            <a:pPr>
              <a:lnSpc>
                <a:spcPct val="100000"/>
              </a:lnSpc>
              <a:spcBef>
                <a:spcPts val="0"/>
              </a:spcBef>
            </a:pPr>
            <a:r>
              <a:rPr lang="en-US" dirty="0"/>
              <a:t>CFPB cites § 140 of TILA ‐‐ and its definition of “private education loan” ‐‐ to inform its examiners that TILA’s statutory authority will be used to expand oversight.</a:t>
            </a:r>
          </a:p>
          <a:p>
            <a:pPr>
              <a:lnSpc>
                <a:spcPct val="100000"/>
              </a:lnSpc>
              <a:spcBef>
                <a:spcPts val="0"/>
              </a:spcBef>
            </a:pPr>
            <a:endParaRPr lang="en-US" dirty="0"/>
          </a:p>
          <a:p>
            <a:pPr>
              <a:lnSpc>
                <a:spcPct val="100000"/>
              </a:lnSpc>
              <a:spcBef>
                <a:spcPts val="0"/>
              </a:spcBef>
            </a:pPr>
            <a:r>
              <a:rPr lang="en-US" dirty="0"/>
              <a:t>CFPB believes schools offering student loans have power over students’ education and financial future, which in turn underpins the CFPB’s focus on regulating student loans.</a:t>
            </a:r>
          </a:p>
          <a:p>
            <a:pPr>
              <a:lnSpc>
                <a:spcPct val="100000"/>
              </a:lnSpc>
              <a:spcBef>
                <a:spcPts val="0"/>
              </a:spcBef>
            </a:pPr>
            <a:endParaRPr lang="en-US" sz="2400" dirty="0"/>
          </a:p>
        </p:txBody>
      </p:sp>
    </p:spTree>
    <p:extLst>
      <p:ext uri="{BB962C8B-B14F-4D97-AF65-F5344CB8AC3E}">
        <p14:creationId xmlns:p14="http://schemas.microsoft.com/office/powerpoint/2010/main" val="2191574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Supervisory Highlights continued…</a:t>
            </a:r>
          </a:p>
        </p:txBody>
      </p:sp>
      <p:sp>
        <p:nvSpPr>
          <p:cNvPr id="3" name="Text Placeholder 2"/>
          <p:cNvSpPr>
            <a:spLocks noGrp="1"/>
          </p:cNvSpPr>
          <p:nvPr>
            <p:ph type="body" idx="1"/>
          </p:nvPr>
        </p:nvSpPr>
        <p:spPr/>
        <p:txBody>
          <a:bodyPr/>
          <a:lstStyle/>
          <a:p>
            <a:r>
              <a:rPr lang="en-US" dirty="0"/>
              <a:t>CFPB believes withholding transcripts from delinquent borrowers is per se “abusive” as doing so can lock students out of future higher education and job opportunities.</a:t>
            </a:r>
          </a:p>
          <a:p>
            <a:endParaRPr lang="en-US" dirty="0"/>
          </a:p>
          <a:p>
            <a:r>
              <a:rPr lang="en-US" dirty="0"/>
              <a:t>CFPB believes income sharing agreements result in higher interest rates and   prepayment penalties that may be illegal under TILA or state usury laws.</a:t>
            </a:r>
          </a:p>
        </p:txBody>
      </p:sp>
    </p:spTree>
    <p:extLst>
      <p:ext uri="{BB962C8B-B14F-4D97-AF65-F5344CB8AC3E}">
        <p14:creationId xmlns:p14="http://schemas.microsoft.com/office/powerpoint/2010/main" val="427480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CFPB – Examination Guide</a:t>
            </a:r>
          </a:p>
        </p:txBody>
      </p:sp>
      <p:sp>
        <p:nvSpPr>
          <p:cNvPr id="3" name="Text Placeholder 2"/>
          <p:cNvSpPr>
            <a:spLocks noGrp="1"/>
          </p:cNvSpPr>
          <p:nvPr>
            <p:ph type="body" idx="1"/>
          </p:nvPr>
        </p:nvSpPr>
        <p:spPr/>
        <p:txBody>
          <a:bodyPr/>
          <a:lstStyle/>
          <a:p>
            <a:pPr>
              <a:lnSpc>
                <a:spcPct val="100000"/>
              </a:lnSpc>
            </a:pPr>
            <a:r>
              <a:rPr lang="en-US" dirty="0"/>
              <a:t>1/20/22 Press Release</a:t>
            </a:r>
          </a:p>
          <a:p>
            <a:pPr lvl="1">
              <a:lnSpc>
                <a:spcPct val="100000"/>
              </a:lnSpc>
            </a:pPr>
            <a:r>
              <a:rPr lang="en-US" dirty="0"/>
              <a:t>Announced CFPB will begin examining the operations of Post-secondary institutions</a:t>
            </a:r>
          </a:p>
          <a:p>
            <a:pPr lvl="1">
              <a:lnSpc>
                <a:spcPct val="100000"/>
              </a:lnSpc>
            </a:pPr>
            <a:r>
              <a:rPr lang="en-US" dirty="0"/>
              <a:t>Education Loan Examination guide updated 1/20/22</a:t>
            </a:r>
          </a:p>
          <a:p>
            <a:pPr lvl="1"/>
            <a:endParaRPr lang="en-US" dirty="0"/>
          </a:p>
          <a:p>
            <a:pPr marL="114300" lvl="2" indent="0">
              <a:spcBef>
                <a:spcPts val="1000"/>
              </a:spcBef>
              <a:buNone/>
            </a:pPr>
            <a:r>
              <a:rPr lang="en-US" dirty="0">
                <a:solidFill>
                  <a:sysClr val="windowText" lastClr="000000"/>
                </a:solidFill>
                <a:hlinkClick r:id="rId3"/>
              </a:rPr>
              <a:t>https://files.consumerfinance.gov/f/documents/cfpb_education-loan-servicing-exam-manual_2022-01.pdf</a:t>
            </a:r>
            <a:endParaRPr lang="en-US" dirty="0">
              <a:solidFill>
                <a:sysClr val="windowText" lastClr="000000"/>
              </a:solidFill>
            </a:endParaRPr>
          </a:p>
          <a:p>
            <a:pPr marL="114300" indent="0">
              <a:buNone/>
            </a:pPr>
            <a:endParaRPr lang="en-US" dirty="0"/>
          </a:p>
        </p:txBody>
      </p:sp>
    </p:spTree>
    <p:extLst>
      <p:ext uri="{BB962C8B-B14F-4D97-AF65-F5344CB8AC3E}">
        <p14:creationId xmlns:p14="http://schemas.microsoft.com/office/powerpoint/2010/main" val="3168132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CFPB – Examination Guide</a:t>
            </a:r>
          </a:p>
        </p:txBody>
      </p:sp>
      <p:sp>
        <p:nvSpPr>
          <p:cNvPr id="3" name="Text Placeholder 2"/>
          <p:cNvSpPr>
            <a:spLocks noGrp="1"/>
          </p:cNvSpPr>
          <p:nvPr>
            <p:ph type="body" idx="1"/>
          </p:nvPr>
        </p:nvSpPr>
        <p:spPr/>
        <p:txBody>
          <a:bodyPr/>
          <a:lstStyle/>
          <a:p>
            <a:pPr>
              <a:lnSpc>
                <a:spcPct val="100000"/>
              </a:lnSpc>
            </a:pPr>
            <a:r>
              <a:rPr lang="en-US" dirty="0"/>
              <a:t>Specifically the examiners will be looking at:</a:t>
            </a:r>
          </a:p>
          <a:p>
            <a:pPr>
              <a:lnSpc>
                <a:spcPct val="100000"/>
              </a:lnSpc>
            </a:pPr>
            <a:endParaRPr lang="en-US" dirty="0"/>
          </a:p>
          <a:p>
            <a:pPr lvl="1">
              <a:lnSpc>
                <a:spcPct val="100000"/>
              </a:lnSpc>
            </a:pPr>
            <a:r>
              <a:rPr lang="en-US" sz="2000" b="1" dirty="0"/>
              <a:t>Placing enrollment restrictions:</a:t>
            </a:r>
            <a:r>
              <a:rPr lang="en-US" sz="2000" dirty="0"/>
              <a:t> Students who are late on their loan payments may be restricted from enrolling in or attending classes, which could delay their graduation and prevent them from finding employment.</a:t>
            </a:r>
          </a:p>
          <a:p>
            <a:pPr lvl="1">
              <a:lnSpc>
                <a:spcPct val="100000"/>
              </a:lnSpc>
            </a:pPr>
            <a:endParaRPr lang="en-US" sz="2000" dirty="0"/>
          </a:p>
          <a:p>
            <a:pPr lvl="1">
              <a:lnSpc>
                <a:spcPct val="100000"/>
              </a:lnSpc>
            </a:pPr>
            <a:r>
              <a:rPr lang="en-US" sz="2000" b="1" dirty="0"/>
              <a:t>Withholding transcripts</a:t>
            </a:r>
            <a:r>
              <a:rPr lang="en-US" sz="2000" dirty="0"/>
              <a:t>: When a school withholds academic transcripts from students that owe the school a debt, this prevents students from using their transcripts to demonstrate their education levels in the job market.</a:t>
            </a:r>
          </a:p>
          <a:p>
            <a:pPr lvl="1">
              <a:lnSpc>
                <a:spcPct val="100000"/>
              </a:lnSpc>
            </a:pPr>
            <a:endParaRPr lang="en-US" dirty="0"/>
          </a:p>
        </p:txBody>
      </p:sp>
    </p:spTree>
    <p:extLst>
      <p:ext uri="{BB962C8B-B14F-4D97-AF65-F5344CB8AC3E}">
        <p14:creationId xmlns:p14="http://schemas.microsoft.com/office/powerpoint/2010/main" val="2188140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CFPB – Examination Guide</a:t>
            </a:r>
          </a:p>
        </p:txBody>
      </p:sp>
      <p:sp>
        <p:nvSpPr>
          <p:cNvPr id="3" name="Text Placeholder 2"/>
          <p:cNvSpPr>
            <a:spLocks noGrp="1"/>
          </p:cNvSpPr>
          <p:nvPr>
            <p:ph type="body" idx="1"/>
          </p:nvPr>
        </p:nvSpPr>
        <p:spPr/>
        <p:txBody>
          <a:bodyPr>
            <a:normAutofit/>
          </a:bodyPr>
          <a:lstStyle/>
          <a:p>
            <a:pPr lvl="1">
              <a:lnSpc>
                <a:spcPct val="100000"/>
              </a:lnSpc>
              <a:spcBef>
                <a:spcPts val="0"/>
              </a:spcBef>
            </a:pPr>
            <a:r>
              <a:rPr lang="en-US" sz="2000" b="1" dirty="0"/>
              <a:t>Improperly accelerating payments:</a:t>
            </a:r>
            <a:r>
              <a:rPr lang="en-US" sz="2000" dirty="0"/>
              <a:t> Schools that use acceleration clauses in their loans when a student withdraws from the program could be putting a heavy financial burden on the student by making the loan immediately due and collectible.</a:t>
            </a:r>
          </a:p>
          <a:p>
            <a:pPr lvl="1">
              <a:lnSpc>
                <a:spcPct val="100000"/>
              </a:lnSpc>
              <a:spcBef>
                <a:spcPts val="0"/>
              </a:spcBef>
            </a:pPr>
            <a:endParaRPr lang="en-US" sz="2000" dirty="0"/>
          </a:p>
          <a:p>
            <a:pPr lvl="1">
              <a:lnSpc>
                <a:spcPct val="100000"/>
              </a:lnSpc>
              <a:spcBef>
                <a:spcPts val="0"/>
              </a:spcBef>
            </a:pPr>
            <a:r>
              <a:rPr lang="en-US" sz="2000" b="1" dirty="0"/>
              <a:t>Failing to issue refunds:</a:t>
            </a:r>
            <a:r>
              <a:rPr lang="en-US" sz="2000" dirty="0"/>
              <a:t> If a borrower withdraws from a program early, they may be entitled to some refunds by the school.</a:t>
            </a:r>
          </a:p>
          <a:p>
            <a:pPr lvl="1">
              <a:lnSpc>
                <a:spcPct val="100000"/>
              </a:lnSpc>
              <a:spcBef>
                <a:spcPts val="0"/>
              </a:spcBef>
            </a:pPr>
            <a:endParaRPr lang="en-US" sz="2000" dirty="0"/>
          </a:p>
          <a:p>
            <a:pPr lvl="1">
              <a:lnSpc>
                <a:spcPct val="100000"/>
              </a:lnSpc>
              <a:spcBef>
                <a:spcPts val="0"/>
              </a:spcBef>
            </a:pPr>
            <a:r>
              <a:rPr lang="en-US" sz="2000" b="1" dirty="0"/>
              <a:t>Maintaining improper lending relationships</a:t>
            </a:r>
            <a:r>
              <a:rPr lang="en-US" sz="2000" dirty="0"/>
              <a:t>: Schools that have preferential relationships with certain lenders may pose risks to students because, for example, they may end up paying more for their loan.</a:t>
            </a:r>
          </a:p>
          <a:p>
            <a:pPr lvl="1"/>
            <a:endParaRPr lang="en-US" dirty="0"/>
          </a:p>
        </p:txBody>
      </p:sp>
    </p:spTree>
    <p:extLst>
      <p:ext uri="{BB962C8B-B14F-4D97-AF65-F5344CB8AC3E}">
        <p14:creationId xmlns:p14="http://schemas.microsoft.com/office/powerpoint/2010/main" val="275817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CFPB – Examination Guide</a:t>
            </a:r>
          </a:p>
        </p:txBody>
      </p:sp>
      <p:sp>
        <p:nvSpPr>
          <p:cNvPr id="3" name="Text Placeholder 2"/>
          <p:cNvSpPr>
            <a:spLocks noGrp="1"/>
          </p:cNvSpPr>
          <p:nvPr>
            <p:ph type="body" idx="1"/>
          </p:nvPr>
        </p:nvSpPr>
        <p:spPr/>
        <p:txBody>
          <a:bodyPr>
            <a:normAutofit/>
          </a:bodyPr>
          <a:lstStyle/>
          <a:p>
            <a:pPr>
              <a:lnSpc>
                <a:spcPct val="100000"/>
              </a:lnSpc>
            </a:pPr>
            <a:r>
              <a:rPr lang="en-US" sz="2400" dirty="0"/>
              <a:t>Other Items in the guide:</a:t>
            </a:r>
          </a:p>
          <a:p>
            <a:pPr lvl="1">
              <a:lnSpc>
                <a:spcPct val="100000"/>
              </a:lnSpc>
            </a:pPr>
            <a:r>
              <a:rPr lang="en-US" sz="2000" dirty="0"/>
              <a:t>Proper calculation of Fees and Tuition</a:t>
            </a:r>
          </a:p>
          <a:p>
            <a:pPr lvl="1">
              <a:lnSpc>
                <a:spcPct val="100000"/>
              </a:lnSpc>
            </a:pPr>
            <a:endParaRPr lang="en-US" sz="2000" dirty="0"/>
          </a:p>
          <a:p>
            <a:pPr lvl="1">
              <a:lnSpc>
                <a:spcPct val="100000"/>
              </a:lnSpc>
            </a:pPr>
            <a:r>
              <a:rPr lang="en-US" sz="2000" dirty="0"/>
              <a:t>Accurate and timely crediting of transactions</a:t>
            </a:r>
          </a:p>
          <a:p>
            <a:pPr lvl="1">
              <a:lnSpc>
                <a:spcPct val="100000"/>
              </a:lnSpc>
            </a:pPr>
            <a:endParaRPr lang="en-US" sz="2000" dirty="0"/>
          </a:p>
          <a:p>
            <a:pPr lvl="1">
              <a:lnSpc>
                <a:spcPct val="100000"/>
              </a:lnSpc>
            </a:pPr>
            <a:r>
              <a:rPr lang="en-US" sz="2000" dirty="0"/>
              <a:t>Use of Payment plans or temporary credits</a:t>
            </a:r>
          </a:p>
          <a:p>
            <a:pPr lvl="1">
              <a:lnSpc>
                <a:spcPct val="100000"/>
              </a:lnSpc>
            </a:pPr>
            <a:endParaRPr lang="en-US" sz="2000" dirty="0"/>
          </a:p>
          <a:p>
            <a:pPr lvl="1">
              <a:lnSpc>
                <a:spcPct val="100000"/>
              </a:lnSpc>
            </a:pPr>
            <a:r>
              <a:rPr lang="en-US" sz="2000" dirty="0"/>
              <a:t>Additional fees or tuition increases</a:t>
            </a:r>
          </a:p>
          <a:p>
            <a:pPr lvl="1">
              <a:lnSpc>
                <a:spcPct val="100000"/>
              </a:lnSpc>
            </a:pPr>
            <a:endParaRPr lang="en-US" sz="2000" dirty="0"/>
          </a:p>
          <a:p>
            <a:pPr lvl="1">
              <a:lnSpc>
                <a:spcPct val="100000"/>
              </a:lnSpc>
            </a:pPr>
            <a:r>
              <a:rPr lang="en-US" sz="2000" dirty="0"/>
              <a:t>Assessment of prepayment penalties</a:t>
            </a:r>
          </a:p>
        </p:txBody>
      </p:sp>
    </p:spTree>
    <p:extLst>
      <p:ext uri="{BB962C8B-B14F-4D97-AF65-F5344CB8AC3E}">
        <p14:creationId xmlns:p14="http://schemas.microsoft.com/office/powerpoint/2010/main" val="4093282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rPr>
              <a:t>CFPB – Supervisory Examinations</a:t>
            </a:r>
          </a:p>
        </p:txBody>
      </p:sp>
      <p:sp>
        <p:nvSpPr>
          <p:cNvPr id="5" name="Text Placeholder 4"/>
          <p:cNvSpPr>
            <a:spLocks noGrp="1"/>
          </p:cNvSpPr>
          <p:nvPr>
            <p:ph type="body" idx="1"/>
          </p:nvPr>
        </p:nvSpPr>
        <p:spPr>
          <a:xfrm>
            <a:off x="838200" y="1825624"/>
            <a:ext cx="10515600" cy="4087495"/>
          </a:xfrm>
        </p:spPr>
        <p:txBody>
          <a:bodyPr>
            <a:normAutofit fontScale="92500" lnSpcReduction="20000"/>
          </a:bodyPr>
          <a:lstStyle/>
          <a:p>
            <a:pPr>
              <a:lnSpc>
                <a:spcPct val="110000"/>
              </a:lnSpc>
            </a:pPr>
            <a:r>
              <a:rPr lang="en-US" sz="2400" dirty="0"/>
              <a:t>Released Sept 29, 2022</a:t>
            </a:r>
          </a:p>
          <a:p>
            <a:pPr>
              <a:lnSpc>
                <a:spcPct val="110000"/>
              </a:lnSpc>
            </a:pPr>
            <a:r>
              <a:rPr lang="en-US" sz="2400" dirty="0"/>
              <a:t>Found Violations of Federal Law by Student Loan Servicers and University-owned Lenders</a:t>
            </a:r>
          </a:p>
          <a:p>
            <a:pPr lvl="1">
              <a:lnSpc>
                <a:spcPct val="110000"/>
              </a:lnSpc>
            </a:pPr>
            <a:r>
              <a:rPr lang="en-US" sz="2000" dirty="0"/>
              <a:t>The CFPB examines private student lenders of all sizes, including entities that operate school-based lenders that extend loans directly to students.</a:t>
            </a:r>
          </a:p>
          <a:p>
            <a:pPr lvl="1">
              <a:lnSpc>
                <a:spcPct val="110000"/>
              </a:lnSpc>
            </a:pPr>
            <a:r>
              <a:rPr lang="en-US" sz="2000" dirty="0"/>
              <a:t>Examinations findings cover student loan servicers’ practices and schools that lend to students directly.</a:t>
            </a:r>
          </a:p>
          <a:p>
            <a:pPr lvl="1">
              <a:lnSpc>
                <a:spcPct val="110000"/>
              </a:lnSpc>
            </a:pPr>
            <a:r>
              <a:rPr lang="en-US" sz="2000" dirty="0"/>
              <a:t>The exams found that these schools had improper blanket policies of withholding transcripts to force students to make payments.</a:t>
            </a:r>
          </a:p>
          <a:p>
            <a:pPr lvl="1">
              <a:lnSpc>
                <a:spcPct val="110000"/>
              </a:lnSpc>
            </a:pPr>
            <a:endParaRPr lang="en-US" sz="2000" dirty="0"/>
          </a:p>
          <a:p>
            <a:pPr marL="571500" lvl="1" indent="0">
              <a:lnSpc>
                <a:spcPct val="110000"/>
              </a:lnSpc>
              <a:buNone/>
            </a:pPr>
            <a:r>
              <a:rPr lang="en-US" sz="2000" dirty="0">
                <a:hlinkClick r:id="rId3"/>
              </a:rPr>
              <a:t>https://files.consumerfinance.gov/f/documents/cfpb_student-loan-servicing-supervisory-highlights-special-edition_report_2022-09.pdf</a:t>
            </a:r>
            <a:endParaRPr lang="en-US" sz="2000" dirty="0"/>
          </a:p>
          <a:p>
            <a:pPr marL="571500" lvl="1" indent="0">
              <a:buNone/>
            </a:pPr>
            <a:endParaRPr lang="en-US" dirty="0"/>
          </a:p>
        </p:txBody>
      </p:sp>
    </p:spTree>
    <p:extLst>
      <p:ext uri="{BB962C8B-B14F-4D97-AF65-F5344CB8AC3E}">
        <p14:creationId xmlns:p14="http://schemas.microsoft.com/office/powerpoint/2010/main" val="504023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CFPB Examination Findings</a:t>
            </a:r>
          </a:p>
        </p:txBody>
      </p:sp>
      <p:sp>
        <p:nvSpPr>
          <p:cNvPr id="3" name="Text Placeholder 2"/>
          <p:cNvSpPr>
            <a:spLocks noGrp="1"/>
          </p:cNvSpPr>
          <p:nvPr>
            <p:ph type="body" idx="1"/>
          </p:nvPr>
        </p:nvSpPr>
        <p:spPr>
          <a:xfrm>
            <a:off x="838200" y="1524000"/>
            <a:ext cx="10515600" cy="4706112"/>
          </a:xfrm>
        </p:spPr>
        <p:txBody>
          <a:bodyPr>
            <a:normAutofit/>
          </a:bodyPr>
          <a:lstStyle/>
          <a:p>
            <a:pPr marL="457200" lvl="1">
              <a:lnSpc>
                <a:spcPct val="100000"/>
              </a:lnSpc>
              <a:spcBef>
                <a:spcPts val="0"/>
              </a:spcBef>
            </a:pPr>
            <a:r>
              <a:rPr lang="en-US" sz="2200" dirty="0"/>
              <a:t>“Americans must exercise their right to their educational data to obtain a job or transfer schools,” said CFPB Director </a:t>
            </a:r>
            <a:r>
              <a:rPr lang="en-US" sz="2200" dirty="0" err="1"/>
              <a:t>Rohit</a:t>
            </a:r>
            <a:r>
              <a:rPr lang="en-US" sz="2200" dirty="0"/>
              <a:t> Chopra. “Our examinations of lenders found that blanket policies to withhold transcripts can run afoul of the law.”</a:t>
            </a:r>
          </a:p>
          <a:p>
            <a:pPr marL="457200" lvl="1">
              <a:lnSpc>
                <a:spcPct val="100000"/>
              </a:lnSpc>
              <a:spcBef>
                <a:spcPts val="0"/>
              </a:spcBef>
            </a:pPr>
            <a:endParaRPr lang="en-US" sz="2200" dirty="0"/>
          </a:p>
          <a:p>
            <a:pPr>
              <a:lnSpc>
                <a:spcPct val="100000"/>
              </a:lnSpc>
              <a:spcBef>
                <a:spcPts val="0"/>
              </a:spcBef>
            </a:pPr>
            <a:r>
              <a:rPr lang="en-US" sz="2200" dirty="0"/>
              <a:t>The CFPB’s examinations found that the blanket withholding of transcripts to pressure borrowers is an abusive practice under the Consumer Financial Protection Act</a:t>
            </a:r>
          </a:p>
          <a:p>
            <a:pPr>
              <a:lnSpc>
                <a:spcPct val="100000"/>
              </a:lnSpc>
              <a:spcBef>
                <a:spcPts val="0"/>
              </a:spcBef>
            </a:pPr>
            <a:endParaRPr lang="en-US" sz="2200" dirty="0"/>
          </a:p>
          <a:p>
            <a:pPr marL="457200" lvl="1">
              <a:lnSpc>
                <a:spcPct val="100000"/>
              </a:lnSpc>
              <a:spcBef>
                <a:spcPts val="0"/>
              </a:spcBef>
            </a:pPr>
            <a:r>
              <a:rPr lang="en-US" sz="2200" dirty="0"/>
              <a:t>The CFPB’s exams also found that student loan servicers illegally hampered borrowers’ access to federal student loan payment relief and cancellation programs, including Income-Driven Repayment, Public Service Loan Forgiveness, and Teacher Loan Forgiveness.</a:t>
            </a:r>
            <a:endParaRPr lang="en-US" sz="2200" b="1" dirty="0"/>
          </a:p>
          <a:p>
            <a:endParaRPr lang="en-US" sz="2400" dirty="0"/>
          </a:p>
        </p:txBody>
      </p:sp>
    </p:spTree>
    <p:extLst>
      <p:ext uri="{BB962C8B-B14F-4D97-AF65-F5344CB8AC3E}">
        <p14:creationId xmlns:p14="http://schemas.microsoft.com/office/powerpoint/2010/main" val="15579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Continued focus on Higher  Education</a:t>
            </a:r>
          </a:p>
        </p:txBody>
      </p:sp>
      <p:sp>
        <p:nvSpPr>
          <p:cNvPr id="3" name="Content Placeholder 2"/>
          <p:cNvSpPr>
            <a:spLocks noGrp="1"/>
          </p:cNvSpPr>
          <p:nvPr>
            <p:ph idx="1"/>
          </p:nvPr>
        </p:nvSpPr>
        <p:spPr>
          <a:xfrm>
            <a:off x="838200" y="1533525"/>
            <a:ext cx="10515600" cy="4128135"/>
          </a:xfrm>
          <a:noFill/>
        </p:spPr>
        <p:txBody>
          <a:bodyPr>
            <a:normAutofit fontScale="92500" lnSpcReduction="10000"/>
          </a:bodyPr>
          <a:lstStyle/>
          <a:p>
            <a:pPr>
              <a:lnSpc>
                <a:spcPct val="100000"/>
              </a:lnSpc>
              <a:spcBef>
                <a:spcPts val="0"/>
              </a:spcBef>
            </a:pPr>
            <a:endParaRPr lang="en-US" sz="2400" dirty="0"/>
          </a:p>
          <a:p>
            <a:pPr>
              <a:lnSpc>
                <a:spcPct val="100000"/>
              </a:lnSpc>
              <a:spcBef>
                <a:spcPts val="0"/>
              </a:spcBef>
            </a:pPr>
            <a:r>
              <a:rPr lang="en-US" dirty="0"/>
              <a:t>Press Releases</a:t>
            </a:r>
          </a:p>
          <a:p>
            <a:pPr lvl="1">
              <a:lnSpc>
                <a:spcPct val="100000"/>
              </a:lnSpc>
              <a:spcBef>
                <a:spcPts val="0"/>
              </a:spcBef>
            </a:pPr>
            <a:r>
              <a:rPr lang="en-US" sz="2800" dirty="0"/>
              <a:t>CFPB Heightens Scrutiny of Unlawful Collection of Payments on Discharged Student Loans </a:t>
            </a:r>
            <a:r>
              <a:rPr lang="en-US" sz="2800" dirty="0">
                <a:hlinkClick r:id="rId3"/>
              </a:rPr>
              <a:t>Read Here</a:t>
            </a:r>
            <a:endParaRPr lang="en-US" sz="2800" dirty="0"/>
          </a:p>
          <a:p>
            <a:pPr lvl="1">
              <a:lnSpc>
                <a:spcPct val="100000"/>
              </a:lnSpc>
              <a:spcBef>
                <a:spcPts val="0"/>
              </a:spcBef>
            </a:pPr>
            <a:endParaRPr lang="en-US" sz="2800" dirty="0"/>
          </a:p>
          <a:p>
            <a:pPr lvl="1">
              <a:lnSpc>
                <a:spcPct val="100000"/>
              </a:lnSpc>
              <a:spcBef>
                <a:spcPts val="0"/>
              </a:spcBef>
            </a:pPr>
            <a:r>
              <a:rPr lang="en-US" sz="2800" dirty="0"/>
              <a:t>CFPB Uncovers Illegal Junk Fees on Bank Accounts, Mortgages &amp; Student and Auto Loans  </a:t>
            </a:r>
            <a:r>
              <a:rPr lang="en-US" sz="2800" dirty="0">
                <a:hlinkClick r:id="rId4"/>
              </a:rPr>
              <a:t>Read Here</a:t>
            </a:r>
            <a:endParaRPr lang="en-US" sz="2800" dirty="0"/>
          </a:p>
          <a:p>
            <a:pPr lvl="1">
              <a:lnSpc>
                <a:spcPct val="100000"/>
              </a:lnSpc>
              <a:spcBef>
                <a:spcPts val="0"/>
              </a:spcBef>
            </a:pPr>
            <a:endParaRPr lang="en-US" sz="2800" dirty="0"/>
          </a:p>
          <a:p>
            <a:pPr lvl="1">
              <a:lnSpc>
                <a:spcPct val="100000"/>
              </a:lnSpc>
              <a:spcBef>
                <a:spcPts val="0"/>
              </a:spcBef>
            </a:pPr>
            <a:r>
              <a:rPr lang="en-US" sz="2800" dirty="0"/>
              <a:t>CFPB Supervisory Examinations Find Violation of Federal Law by Student Loan Servicers and University-owned Lenders </a:t>
            </a:r>
            <a:r>
              <a:rPr lang="en-US" sz="2800" dirty="0">
                <a:hlinkClick r:id="rId5"/>
              </a:rPr>
              <a:t>Read Here</a:t>
            </a:r>
            <a:endParaRPr lang="en-US" sz="2800"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5026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Rules Under Development</a:t>
            </a:r>
          </a:p>
        </p:txBody>
      </p:sp>
      <p:sp>
        <p:nvSpPr>
          <p:cNvPr id="3" name="Content Placeholder 2"/>
          <p:cNvSpPr>
            <a:spLocks noGrp="1"/>
          </p:cNvSpPr>
          <p:nvPr>
            <p:ph idx="1"/>
          </p:nvPr>
        </p:nvSpPr>
        <p:spPr>
          <a:xfrm>
            <a:off x="838200" y="2031024"/>
            <a:ext cx="10853928" cy="4525963"/>
          </a:xfrm>
          <a:noFill/>
        </p:spPr>
        <p:txBody>
          <a:bodyPr>
            <a:normAutofit/>
          </a:bodyPr>
          <a:lstStyle/>
          <a:p>
            <a:pPr>
              <a:lnSpc>
                <a:spcPct val="100000"/>
              </a:lnSpc>
              <a:spcBef>
                <a:spcPts val="0"/>
              </a:spcBef>
            </a:pPr>
            <a:r>
              <a:rPr lang="en-US" sz="2600" dirty="0"/>
              <a:t>Registry of Supervised nonbanks that use Form Contracts to impose Terms &amp; Conditions that seek to waive or limit consumer legal protections.  </a:t>
            </a:r>
            <a:r>
              <a:rPr lang="en-US" sz="2600" dirty="0">
                <a:hlinkClick r:id="rId3"/>
              </a:rPr>
              <a:t>Read Here</a:t>
            </a:r>
            <a:endParaRPr lang="en-US" sz="2600" dirty="0"/>
          </a:p>
          <a:p>
            <a:pPr>
              <a:lnSpc>
                <a:spcPct val="100000"/>
              </a:lnSpc>
              <a:spcBef>
                <a:spcPts val="0"/>
              </a:spcBef>
            </a:pPr>
            <a:endParaRPr lang="en-US" sz="2600" dirty="0"/>
          </a:p>
          <a:p>
            <a:pPr lvl="1">
              <a:lnSpc>
                <a:spcPct val="100000"/>
              </a:lnSpc>
              <a:spcBef>
                <a:spcPts val="0"/>
              </a:spcBef>
            </a:pPr>
            <a:r>
              <a:rPr lang="en-US" sz="2600" dirty="0"/>
              <a:t>Comments were due by April 3, 2023 – 40 Comments received</a:t>
            </a:r>
          </a:p>
          <a:p>
            <a:pPr>
              <a:lnSpc>
                <a:spcPct val="100000"/>
              </a:lnSpc>
              <a:spcBef>
                <a:spcPts val="0"/>
              </a:spcBef>
            </a:pPr>
            <a:endParaRPr lang="en-US" sz="2400"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580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Open Sans"/>
              <a:buNone/>
            </a:pPr>
            <a:r>
              <a:rPr lang="en-US" b="1" dirty="0">
                <a:solidFill>
                  <a:srgbClr val="0070C0"/>
                </a:solidFill>
              </a:rPr>
              <a:t>Legal Disclaimer</a:t>
            </a:r>
            <a:endParaRPr dirty="0">
              <a:solidFill>
                <a:srgbClr val="0070C0"/>
              </a:solidFill>
            </a:endParaRPr>
          </a:p>
        </p:txBody>
      </p:sp>
      <p:sp>
        <p:nvSpPr>
          <p:cNvPr id="109" name="Google Shape;109;p19"/>
          <p:cNvSpPr txBox="1">
            <a:spLocks noGrp="1"/>
          </p:cNvSpPr>
          <p:nvPr>
            <p:ph type="body" idx="1"/>
          </p:nvPr>
        </p:nvSpPr>
        <p:spPr>
          <a:xfrm>
            <a:off x="378069" y="1503485"/>
            <a:ext cx="10975731" cy="4234123"/>
          </a:xfrm>
          <a:prstGeom prst="rect">
            <a:avLst/>
          </a:prstGeom>
          <a:noFill/>
          <a:ln>
            <a:noFill/>
          </a:ln>
        </p:spPr>
        <p:txBody>
          <a:bodyPr spcFirstLastPara="1" wrap="square" lIns="91425" tIns="45700" rIns="91425" bIns="45700" anchor="t" anchorCtr="0">
            <a:normAutofit/>
          </a:bodyPr>
          <a:lstStyle/>
          <a:p>
            <a:pPr indent="-457200">
              <a:lnSpc>
                <a:spcPct val="100000"/>
              </a:lnSpc>
              <a:spcBef>
                <a:spcPts val="0"/>
              </a:spcBef>
              <a:buSzPts val="2800"/>
            </a:pPr>
            <a:r>
              <a:rPr lang="en-US" sz="2400" dirty="0"/>
              <a:t>The views and opinions expressed by the Presenter are those of the Presenter</a:t>
            </a:r>
          </a:p>
          <a:p>
            <a:pPr indent="-457200">
              <a:lnSpc>
                <a:spcPct val="100000"/>
              </a:lnSpc>
              <a:spcBef>
                <a:spcPts val="0"/>
              </a:spcBef>
              <a:buSzPts val="2800"/>
            </a:pPr>
            <a:r>
              <a:rPr lang="en-US" sz="2400" dirty="0"/>
              <a:t>This information is not intended as legal advise and may not be used as legal advise.  Legal advise must be tailored to the specific circumstances of each case.</a:t>
            </a:r>
          </a:p>
          <a:p>
            <a:pPr indent="-457200">
              <a:lnSpc>
                <a:spcPct val="100000"/>
              </a:lnSpc>
              <a:spcBef>
                <a:spcPts val="0"/>
              </a:spcBef>
              <a:buSzPts val="2800"/>
            </a:pPr>
            <a:r>
              <a:rPr lang="en-US" sz="2400" dirty="0"/>
              <a:t>Every effort has been made to ensure this information is up-to-date as of the publication</a:t>
            </a:r>
          </a:p>
          <a:p>
            <a:pPr indent="-457200">
              <a:lnSpc>
                <a:spcPct val="100000"/>
              </a:lnSpc>
              <a:spcBef>
                <a:spcPts val="0"/>
              </a:spcBef>
              <a:buSzPts val="2800"/>
            </a:pPr>
            <a:r>
              <a:rPr lang="en-US" sz="2400" dirty="0"/>
              <a:t>This information is not intended to be a complete and exhaustive explanation of any laws or regulations, not should it be used to replace the advice of your campus legal counsel.</a:t>
            </a:r>
            <a:endParaRPr sz="2400" dirty="0"/>
          </a:p>
        </p:txBody>
      </p:sp>
      <p:sp>
        <p:nvSpPr>
          <p:cNvPr id="110" name="Google Shape;110;p19"/>
          <p:cNvSpPr txBox="1"/>
          <p:nvPr/>
        </p:nvSpPr>
        <p:spPr>
          <a:xfrm>
            <a:off x="939800" y="1811867"/>
            <a:ext cx="557106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rgbClr val="1F3864"/>
                </a:solidFill>
                <a:latin typeface="Open Sans"/>
                <a:ea typeface="Open Sans"/>
                <a:cs typeface="Open Sans"/>
                <a:sym typeface="Open Sans"/>
              </a:rPr>
              <a:t> </a:t>
            </a:r>
            <a:endParaRPr dirty="0"/>
          </a:p>
        </p:txBody>
      </p:sp>
    </p:spTree>
    <p:extLst>
      <p:ext uri="{BB962C8B-B14F-4D97-AF65-F5344CB8AC3E}">
        <p14:creationId xmlns:p14="http://schemas.microsoft.com/office/powerpoint/2010/main" val="1406201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rPr>
              <a:t>Questions?</a:t>
            </a:r>
          </a:p>
        </p:txBody>
      </p:sp>
      <p:pic>
        <p:nvPicPr>
          <p:cNvPr id="6" name="Picture 5" descr="n-ASKING-QUESTIONS-628x314.jpg"/>
          <p:cNvPicPr>
            <a:picLocks noChangeAspect="1"/>
          </p:cNvPicPr>
          <p:nvPr/>
        </p:nvPicPr>
        <p:blipFill>
          <a:blip r:embed="rId3" cstate="print"/>
          <a:stretch>
            <a:fillRect/>
          </a:stretch>
        </p:blipFill>
        <p:spPr>
          <a:xfrm>
            <a:off x="2028092" y="1881553"/>
            <a:ext cx="7975600" cy="3861777"/>
          </a:xfrm>
          <a:prstGeom prst="rect">
            <a:avLst/>
          </a:prstGeom>
        </p:spPr>
      </p:pic>
    </p:spTree>
    <p:extLst>
      <p:ext uri="{BB962C8B-B14F-4D97-AF65-F5344CB8AC3E}">
        <p14:creationId xmlns:p14="http://schemas.microsoft.com/office/powerpoint/2010/main" val="404254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Contact Information</a:t>
            </a:r>
          </a:p>
        </p:txBody>
      </p:sp>
      <p:sp>
        <p:nvSpPr>
          <p:cNvPr id="3" name="TextBox 2"/>
          <p:cNvSpPr txBox="1"/>
          <p:nvPr/>
        </p:nvSpPr>
        <p:spPr>
          <a:xfrm>
            <a:off x="838200" y="2157985"/>
            <a:ext cx="6705600" cy="3046988"/>
          </a:xfrm>
          <a:prstGeom prst="rect">
            <a:avLst/>
          </a:prstGeom>
          <a:noFill/>
        </p:spPr>
        <p:txBody>
          <a:bodyPr wrap="square" rtlCol="0">
            <a:spAutoFit/>
          </a:bodyPr>
          <a:lstStyle/>
          <a:p>
            <a:r>
              <a:rPr lang="en-US" sz="2400" dirty="0">
                <a:solidFill>
                  <a:schemeClr val="accent6">
                    <a:lumMod val="60000"/>
                    <a:lumOff val="40000"/>
                  </a:schemeClr>
                </a:solidFill>
              </a:rPr>
              <a:t>Lori </a:t>
            </a:r>
            <a:r>
              <a:rPr lang="en-US" sz="2400" dirty="0" err="1">
                <a:solidFill>
                  <a:schemeClr val="accent6">
                    <a:lumMod val="60000"/>
                    <a:lumOff val="40000"/>
                  </a:schemeClr>
                </a:solidFill>
              </a:rPr>
              <a:t>Hartung</a:t>
            </a:r>
            <a:endParaRPr lang="en-US" sz="2400" dirty="0">
              <a:solidFill>
                <a:schemeClr val="accent6">
                  <a:lumMod val="60000"/>
                  <a:lumOff val="40000"/>
                </a:schemeClr>
              </a:solidFill>
            </a:endParaRPr>
          </a:p>
          <a:p>
            <a:r>
              <a:rPr lang="en-US" sz="2400" dirty="0">
                <a:solidFill>
                  <a:schemeClr val="accent6">
                    <a:lumMod val="60000"/>
                    <a:lumOff val="40000"/>
                  </a:schemeClr>
                </a:solidFill>
              </a:rPr>
              <a:t>ECSI - Regional Sales Executive</a:t>
            </a:r>
          </a:p>
          <a:p>
            <a:r>
              <a:rPr lang="en-US" sz="2400" dirty="0">
                <a:solidFill>
                  <a:schemeClr val="accent6">
                    <a:lumMod val="60000"/>
                    <a:lumOff val="40000"/>
                  </a:schemeClr>
                </a:solidFill>
              </a:rPr>
              <a:t>COHEAO - President</a:t>
            </a:r>
          </a:p>
          <a:p>
            <a:r>
              <a:rPr lang="en-US" sz="2400" dirty="0">
                <a:solidFill>
                  <a:schemeClr val="accent6">
                    <a:lumMod val="60000"/>
                    <a:lumOff val="40000"/>
                  </a:schemeClr>
                </a:solidFill>
              </a:rPr>
              <a:t>262-470-8615 (mobile)</a:t>
            </a:r>
          </a:p>
          <a:p>
            <a:r>
              <a:rPr lang="en-US" sz="2400" dirty="0">
                <a:solidFill>
                  <a:schemeClr val="accent6">
                    <a:lumMod val="60000"/>
                    <a:lumOff val="40000"/>
                  </a:schemeClr>
                </a:solidFill>
                <a:hlinkClick r:id="rId3"/>
              </a:rPr>
              <a:t>lori.hartung@e-hps.com</a:t>
            </a:r>
            <a:endParaRPr lang="en-US" sz="2400" dirty="0">
              <a:solidFill>
                <a:schemeClr val="accent6">
                  <a:lumMod val="60000"/>
                  <a:lumOff val="40000"/>
                </a:schemeClr>
              </a:solidFill>
            </a:endParaRPr>
          </a:p>
          <a:p>
            <a:endParaRPr lang="en-US" sz="2400" dirty="0">
              <a:solidFill>
                <a:schemeClr val="accent6">
                  <a:lumMod val="60000"/>
                  <a:lumOff val="40000"/>
                </a:schemeClr>
              </a:solidFill>
            </a:endParaRPr>
          </a:p>
          <a:p>
            <a:endParaRPr lang="en-US" sz="2400" dirty="0">
              <a:solidFill>
                <a:schemeClr val="accent6">
                  <a:lumMod val="60000"/>
                  <a:lumOff val="40000"/>
                </a:schemeClr>
              </a:solidFill>
            </a:endParaRPr>
          </a:p>
          <a:p>
            <a:endParaRPr lang="en-US" sz="2400" dirty="0">
              <a:solidFill>
                <a:schemeClr val="accent6">
                  <a:lumMod val="60000"/>
                  <a:lumOff val="40000"/>
                </a:schemeClr>
              </a:solidFill>
            </a:endParaRPr>
          </a:p>
        </p:txBody>
      </p:sp>
    </p:spTree>
    <p:extLst>
      <p:ext uri="{BB962C8B-B14F-4D97-AF65-F5344CB8AC3E}">
        <p14:creationId xmlns:p14="http://schemas.microsoft.com/office/powerpoint/2010/main" val="302865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Objectives</a:t>
            </a:r>
          </a:p>
        </p:txBody>
      </p:sp>
      <p:sp>
        <p:nvSpPr>
          <p:cNvPr id="4" name="Footer Placeholder 3"/>
          <p:cNvSpPr>
            <a:spLocks noGrp="1"/>
          </p:cNvSpPr>
          <p:nvPr>
            <p:ph type="ftr" sz="quarter" idx="11"/>
          </p:nvPr>
        </p:nvSpPr>
        <p:spPr>
          <a:xfrm>
            <a:off x="1981200" y="6324601"/>
            <a:ext cx="2895600" cy="365125"/>
          </a:xfrm>
        </p:spPr>
        <p:txBody>
          <a:bodyPr/>
          <a:lstStyle/>
          <a:p>
            <a:endParaRPr lang="en-US" dirty="0"/>
          </a:p>
        </p:txBody>
      </p:sp>
      <p:sp>
        <p:nvSpPr>
          <p:cNvPr id="6" name="Content Placeholder 5"/>
          <p:cNvSpPr>
            <a:spLocks noGrp="1"/>
          </p:cNvSpPr>
          <p:nvPr>
            <p:ph idx="1"/>
          </p:nvPr>
        </p:nvSpPr>
        <p:spPr/>
        <p:txBody>
          <a:bodyPr>
            <a:normAutofit fontScale="92500"/>
          </a:bodyPr>
          <a:lstStyle/>
          <a:p>
            <a:r>
              <a:rPr lang="en-US" dirty="0"/>
              <a:t>A brief introduction to the CFPB and its authority </a:t>
            </a:r>
          </a:p>
          <a:p>
            <a:endParaRPr lang="en-US" dirty="0"/>
          </a:p>
          <a:p>
            <a:r>
              <a:rPr lang="en-US" dirty="0"/>
              <a:t>How does the CFPB affect student finance? </a:t>
            </a:r>
          </a:p>
          <a:p>
            <a:endParaRPr lang="en-US" dirty="0"/>
          </a:p>
          <a:p>
            <a:r>
              <a:rPr lang="en-US" dirty="0"/>
              <a:t>What is the status of CFPB rulemaking activity? </a:t>
            </a:r>
          </a:p>
          <a:p>
            <a:endParaRPr lang="en-US" dirty="0"/>
          </a:p>
          <a:p>
            <a:r>
              <a:rPr lang="en-US" dirty="0"/>
              <a:t>What aspects of the regulatory climate should educational institutions and collections contractors be aware? </a:t>
            </a:r>
          </a:p>
          <a:p>
            <a:endParaRPr lang="en-US" dirty="0"/>
          </a:p>
        </p:txBody>
      </p:sp>
    </p:spTree>
    <p:extLst>
      <p:ext uri="{BB962C8B-B14F-4D97-AF65-F5344CB8AC3E}">
        <p14:creationId xmlns:p14="http://schemas.microsoft.com/office/powerpoint/2010/main" val="283984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CFPB Overview</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Tree>
    <p:extLst>
      <p:ext uri="{BB962C8B-B14F-4D97-AF65-F5344CB8AC3E}">
        <p14:creationId xmlns:p14="http://schemas.microsoft.com/office/powerpoint/2010/main" val="18780820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is the CFPB?</a:t>
            </a:r>
          </a:p>
        </p:txBody>
      </p:sp>
      <p:sp>
        <p:nvSpPr>
          <p:cNvPr id="6" name="Content Placeholder 5"/>
          <p:cNvSpPr>
            <a:spLocks noGrp="1"/>
          </p:cNvSpPr>
          <p:nvPr>
            <p:ph idx="1"/>
          </p:nvPr>
        </p:nvSpPr>
        <p:spPr>
          <a:xfrm>
            <a:off x="483577" y="1219200"/>
            <a:ext cx="6954715" cy="4337538"/>
          </a:xfrm>
        </p:spPr>
        <p:txBody>
          <a:bodyPr>
            <a:normAutofit fontScale="55000" lnSpcReduction="20000"/>
          </a:bodyPr>
          <a:lstStyle/>
          <a:p>
            <a:endParaRPr lang="en-US" dirty="0"/>
          </a:p>
          <a:p>
            <a:pPr>
              <a:lnSpc>
                <a:spcPct val="120000"/>
              </a:lnSpc>
              <a:spcBef>
                <a:spcPts val="0"/>
              </a:spcBef>
            </a:pPr>
            <a:r>
              <a:rPr lang="en-US" sz="3500" dirty="0"/>
              <a:t>In 2010, the US Congress enacted the Dodd-Frank Wall Street Reform and Consumer Protection Act. This law, commonly referred to as simply Dodd-Frank, created a new regulatory agency in consumer finance known as the Consumer Financial Protection Bureau, or CFPB. </a:t>
            </a:r>
          </a:p>
          <a:p>
            <a:pPr>
              <a:buNone/>
            </a:pPr>
            <a:endParaRPr lang="en-US" sz="3500" dirty="0"/>
          </a:p>
          <a:p>
            <a:pPr>
              <a:lnSpc>
                <a:spcPct val="120000"/>
              </a:lnSpc>
              <a:spcBef>
                <a:spcPts val="0"/>
              </a:spcBef>
            </a:pPr>
            <a:r>
              <a:rPr lang="en-US" sz="3500" dirty="0"/>
              <a:t>The CFPB is important to organizations involved in consumer lending, including educational institutions and their collection contractors, because it is the Federal regulator with exclusive authority over many of the laws that affect these transactions.</a:t>
            </a:r>
          </a:p>
        </p:txBody>
      </p:sp>
      <p:sp>
        <p:nvSpPr>
          <p:cNvPr id="4" name="Footer Placeholder 3"/>
          <p:cNvSpPr>
            <a:spLocks noGrp="1"/>
          </p:cNvSpPr>
          <p:nvPr>
            <p:ph type="ftr" sz="quarter" idx="11"/>
          </p:nvPr>
        </p:nvSpPr>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292" y="1963302"/>
            <a:ext cx="4356647" cy="2290753"/>
          </a:xfrm>
          <a:prstGeom prst="rect">
            <a:avLst/>
          </a:prstGeom>
        </p:spPr>
      </p:pic>
    </p:spTree>
    <p:extLst>
      <p:ext uri="{BB962C8B-B14F-4D97-AF65-F5344CB8AC3E}">
        <p14:creationId xmlns:p14="http://schemas.microsoft.com/office/powerpoint/2010/main" val="249776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Consumer Financial Protection Bureau (CFPB)</a:t>
            </a:r>
          </a:p>
        </p:txBody>
      </p:sp>
      <p:sp>
        <p:nvSpPr>
          <p:cNvPr id="3" name="Text Placeholder 2"/>
          <p:cNvSpPr>
            <a:spLocks noGrp="1"/>
          </p:cNvSpPr>
          <p:nvPr>
            <p:ph type="body" idx="1"/>
          </p:nvPr>
        </p:nvSpPr>
        <p:spPr>
          <a:xfrm>
            <a:off x="838200" y="1825625"/>
            <a:ext cx="5538216" cy="3911984"/>
          </a:xfrm>
        </p:spPr>
        <p:txBody>
          <a:bodyPr/>
          <a:lstStyle/>
          <a:p>
            <a:pPr>
              <a:lnSpc>
                <a:spcPct val="100000"/>
              </a:lnSpc>
            </a:pPr>
            <a:r>
              <a:rPr lang="en-US" sz="2400" dirty="0"/>
              <a:t>Rohit Chopra confirmed as Director 10/1/21</a:t>
            </a:r>
          </a:p>
          <a:p>
            <a:pPr lvl="1">
              <a:lnSpc>
                <a:spcPct val="100000"/>
              </a:lnSpc>
            </a:pPr>
            <a:r>
              <a:rPr lang="en-US" dirty="0"/>
              <a:t>Former Student Loan Ombudsman</a:t>
            </a:r>
          </a:p>
          <a:p>
            <a:pPr>
              <a:lnSpc>
                <a:spcPct val="100000"/>
              </a:lnSpc>
            </a:pPr>
            <a:r>
              <a:rPr lang="en-US" sz="2400" dirty="0"/>
              <a:t>Significant and enhanced enforcement action anticipated</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60" y="1825625"/>
            <a:ext cx="4282440" cy="3295471"/>
          </a:xfrm>
          <a:prstGeom prst="rect">
            <a:avLst/>
          </a:prstGeom>
        </p:spPr>
      </p:pic>
    </p:spTree>
    <p:extLst>
      <p:ext uri="{BB962C8B-B14F-4D97-AF65-F5344CB8AC3E}">
        <p14:creationId xmlns:p14="http://schemas.microsoft.com/office/powerpoint/2010/main" val="4049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CFPB Budget</a:t>
            </a:r>
          </a:p>
        </p:txBody>
      </p:sp>
      <p:sp>
        <p:nvSpPr>
          <p:cNvPr id="3" name="Content Placeholder 2"/>
          <p:cNvSpPr>
            <a:spLocks noGrp="1"/>
          </p:cNvSpPr>
          <p:nvPr>
            <p:ph idx="1"/>
          </p:nvPr>
        </p:nvSpPr>
        <p:spPr>
          <a:xfrm>
            <a:off x="597878" y="1870259"/>
            <a:ext cx="6363754" cy="3655035"/>
          </a:xfrm>
          <a:noFill/>
        </p:spPr>
        <p:txBody>
          <a:bodyPr>
            <a:normAutofit/>
          </a:bodyPr>
          <a:lstStyle/>
          <a:p>
            <a:pPr>
              <a:lnSpc>
                <a:spcPct val="100000"/>
              </a:lnSpc>
              <a:spcBef>
                <a:spcPts val="0"/>
              </a:spcBef>
            </a:pPr>
            <a:r>
              <a:rPr lang="en-US" sz="1900" dirty="0"/>
              <a:t>The CFPB receives up to 10% of the operating budget of the Federal Reserve </a:t>
            </a:r>
            <a:r>
              <a:rPr lang="en-US" sz="1900" dirty="0">
                <a:cs typeface="Tahoma" pitchFamily="34" charset="0"/>
              </a:rPr>
              <a:t>―  </a:t>
            </a:r>
            <a:r>
              <a:rPr lang="en-US" sz="1900" dirty="0"/>
              <a:t>And a portion of the fines it assesses.</a:t>
            </a:r>
          </a:p>
          <a:p>
            <a:pPr>
              <a:lnSpc>
                <a:spcPct val="100000"/>
              </a:lnSpc>
              <a:spcBef>
                <a:spcPts val="0"/>
              </a:spcBef>
            </a:pPr>
            <a:endParaRPr lang="en-US" sz="1900" dirty="0"/>
          </a:p>
          <a:p>
            <a:pPr>
              <a:lnSpc>
                <a:spcPct val="100000"/>
              </a:lnSpc>
              <a:spcBef>
                <a:spcPts val="0"/>
              </a:spcBef>
            </a:pPr>
            <a:r>
              <a:rPr lang="en-US" sz="1900" dirty="0"/>
              <a:t>The CFPB is somewhat a part of the Federal Reserve Board, but not subject to the Fed’s authority.</a:t>
            </a:r>
          </a:p>
          <a:p>
            <a:pPr>
              <a:lnSpc>
                <a:spcPct val="100000"/>
              </a:lnSpc>
              <a:spcBef>
                <a:spcPts val="0"/>
              </a:spcBef>
            </a:pPr>
            <a:endParaRPr lang="en-US" sz="1900" dirty="0"/>
          </a:p>
          <a:p>
            <a:pPr>
              <a:lnSpc>
                <a:spcPct val="100000"/>
              </a:lnSpc>
              <a:spcBef>
                <a:spcPts val="0"/>
              </a:spcBef>
            </a:pPr>
            <a:r>
              <a:rPr lang="en-US" sz="1900" dirty="0"/>
              <a:t>Lawsuit against CFPB – claiming their funding mechanism is unconstitutional</a:t>
            </a:r>
          </a:p>
          <a:p>
            <a:endParaRPr lang="en-US" dirty="0"/>
          </a:p>
        </p:txBody>
      </p:sp>
      <p:pic>
        <p:nvPicPr>
          <p:cNvPr id="5" name="Picture 4" descr="budget jar.jpeg"/>
          <p:cNvPicPr>
            <a:picLocks noChangeAspect="1"/>
          </p:cNvPicPr>
          <p:nvPr/>
        </p:nvPicPr>
        <p:blipFill>
          <a:blip r:embed="rId3" cstate="print"/>
          <a:stretch>
            <a:fillRect/>
          </a:stretch>
        </p:blipFill>
        <p:spPr>
          <a:xfrm>
            <a:off x="7661031" y="1690688"/>
            <a:ext cx="3491024" cy="3048000"/>
          </a:xfrm>
          <a:prstGeom prst="rect">
            <a:avLst/>
          </a:prstGeom>
        </p:spPr>
      </p:pic>
    </p:spTree>
    <p:extLst>
      <p:ext uri="{BB962C8B-B14F-4D97-AF65-F5344CB8AC3E}">
        <p14:creationId xmlns:p14="http://schemas.microsoft.com/office/powerpoint/2010/main" val="355516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Entities Regulated by the CFPB</a:t>
            </a:r>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768" y="1491804"/>
            <a:ext cx="9439656" cy="4400332"/>
          </a:xfrm>
          <a:prstGeom prst="rect">
            <a:avLst/>
          </a:prstGeom>
        </p:spPr>
      </p:pic>
    </p:spTree>
    <p:extLst>
      <p:ext uri="{BB962C8B-B14F-4D97-AF65-F5344CB8AC3E}">
        <p14:creationId xmlns:p14="http://schemas.microsoft.com/office/powerpoint/2010/main" val="42880355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TotalTime>
  <Words>2805</Words>
  <Application>Microsoft Office PowerPoint</Application>
  <PresentationFormat>Widescreen</PresentationFormat>
  <Paragraphs>228</Paragraphs>
  <Slides>31</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Open Sans</vt:lpstr>
      <vt:lpstr>Arial</vt:lpstr>
      <vt:lpstr>Calibri</vt:lpstr>
      <vt:lpstr>Office Theme</vt:lpstr>
      <vt:lpstr>The Consumer Financial Protection Bureau</vt:lpstr>
      <vt:lpstr>YOUR PARTNER IN THE EVOLUTION OF HIGHER EDUCATION</vt:lpstr>
      <vt:lpstr>Legal Disclaimer</vt:lpstr>
      <vt:lpstr>Objectives</vt:lpstr>
      <vt:lpstr>CFPB Overview</vt:lpstr>
      <vt:lpstr>What is the CFPB?</vt:lpstr>
      <vt:lpstr>Consumer Financial Protection Bureau (CFPB)</vt:lpstr>
      <vt:lpstr>CFPB Budget</vt:lpstr>
      <vt:lpstr>Entities Regulated by the CFPB</vt:lpstr>
      <vt:lpstr>Authority of the CFPB</vt:lpstr>
      <vt:lpstr>Life Cycle of Enforcement Action</vt:lpstr>
      <vt:lpstr>Life Cycle of Enforcement Action</vt:lpstr>
      <vt:lpstr>Laws Subject to CFPB Authority</vt:lpstr>
      <vt:lpstr>UDAAP</vt:lpstr>
      <vt:lpstr>Complaints</vt:lpstr>
      <vt:lpstr>Monitor &amp; Research</vt:lpstr>
      <vt:lpstr>How Does the CFPB Affect Student Finance?</vt:lpstr>
      <vt:lpstr>What does the CFPB do?</vt:lpstr>
      <vt:lpstr>CFPB’s Regulatory Concerns</vt:lpstr>
      <vt:lpstr>CFPB’s Supervisory Highlights</vt:lpstr>
      <vt:lpstr>Supervisory Highlights continued…</vt:lpstr>
      <vt:lpstr>CFPB – Examination Guide</vt:lpstr>
      <vt:lpstr>CFPB – Examination Guide</vt:lpstr>
      <vt:lpstr>CFPB – Examination Guide</vt:lpstr>
      <vt:lpstr>CFPB – Examination Guide</vt:lpstr>
      <vt:lpstr>CFPB – Supervisory Examinations</vt:lpstr>
      <vt:lpstr>CFPB Examination Findings</vt:lpstr>
      <vt:lpstr>Continued focus on Higher  Education</vt:lpstr>
      <vt:lpstr>Rules Under Development</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Consumer Financial Protection Bureau</dc:title>
  <dc:creator>Microsoft Office User</dc:creator>
  <cp:lastModifiedBy>Brett Cassell</cp:lastModifiedBy>
  <cp:revision>29</cp:revision>
  <dcterms:created xsi:type="dcterms:W3CDTF">2022-01-10T17:45:00Z</dcterms:created>
  <dcterms:modified xsi:type="dcterms:W3CDTF">2023-05-25T20:45:16Z</dcterms:modified>
</cp:coreProperties>
</file>