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1" r:id="rId4"/>
    <p:sldId id="257" r:id="rId5"/>
    <p:sldId id="258" r:id="rId6"/>
    <p:sldId id="262" r:id="rId7"/>
    <p:sldId id="263" r:id="rId8"/>
    <p:sldId id="260" r:id="rId9"/>
    <p:sldId id="267" r:id="rId10"/>
    <p:sldId id="265" r:id="rId11"/>
    <p:sldId id="268" r:id="rId12"/>
    <p:sldId id="264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9933"/>
    <a:srgbClr val="FF0066"/>
    <a:srgbClr val="CC66FF"/>
    <a:srgbClr val="0066FF"/>
    <a:srgbClr val="146690"/>
    <a:srgbClr val="1D6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D0640A-84CD-4B0C-B0E9-8E90FA7126E6}" v="348" dt="2023-05-05T21:20:58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4989B-E5F9-F18B-7394-F90255844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3D5C2-A9E2-313A-F6F9-37418178F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3EDAD-212C-6555-18CA-DC408255A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B84C-6B57-42EA-84E5-485AC395F04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FF5F6-49BC-4F98-C0F6-AA9259B0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A3C62-A04C-EA45-C7A5-111050F8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3F9-D770-4185-BEE2-66D5D5E2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9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DC52-2229-358E-AFBF-902C3E55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591D2-DA29-B525-1ACB-B526AB1E2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BD9CB-CB95-5B1B-6E76-136E15AC2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B84C-6B57-42EA-84E5-485AC395F04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1A50A-64D9-7FF7-8513-A56966AD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C6656-1240-8F33-2821-44EB70E9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3F9-D770-4185-BEE2-66D5D5E2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43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4F8803-2773-A614-AF67-D9D09060F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EB429-2380-AFA9-47A4-C89A11762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34456-C5E9-7096-18B4-81CC70A2F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B84C-6B57-42EA-84E5-485AC395F04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DF1B3-546B-9D9B-C328-E70367FA0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1A8D7-5D41-1FF6-0EF0-8ADC2B8B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3F9-D770-4185-BEE2-66D5D5E2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6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6414A-FA97-7333-4A07-673435E32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98278-5C20-C1FB-14FE-7B006355F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F4F55-F724-1BF0-B602-C4D94021B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B84C-6B57-42EA-84E5-485AC395F04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F5484-E6A9-7832-4D6F-9B6433A01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2929F-D9BF-AAA0-3B0B-FAF7750C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3F9-D770-4185-BEE2-66D5D5E2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EA074-4DBA-899E-B066-E78A6C37D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12571-01FE-8AD0-B388-5CDBFE259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09683-A465-806E-1147-F7867AEED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B84C-6B57-42EA-84E5-485AC395F04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F9DCB-1CCB-A714-3677-1F3AD6A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F59B2-29CE-059F-5E2E-BFF059371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3F9-D770-4185-BEE2-66D5D5E2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6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C6BD-E59E-C6FF-3E77-033E365E1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D9AAA-1AB9-2CCE-DD9C-88F1018A4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5A5FE-BFE3-EF4F-8E5C-04F2AB116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35C3B-C254-76E7-7799-B7F883ED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B84C-6B57-42EA-84E5-485AC395F04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EE4AF-DAE7-012D-B6FE-FD0471AB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AFF2B-4325-7A96-CB5A-6E7B07346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3F9-D770-4185-BEE2-66D5D5E2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02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AFD59-C3C8-6025-A26A-80E54EB32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90740-2F4D-F716-F784-FFEC0962C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54032-CE9E-DE2E-6A91-5459AB389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AD4DF-F09D-3F9C-A53F-0CA9CADC2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BB0A51-2350-7C96-857F-F9DB9AD02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E9A2F5-AC04-92AE-5F78-59D82C1C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B84C-6B57-42EA-84E5-485AC395F04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B1D1D2-52B0-C760-1DC0-7CB53E268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C29119-6738-E67B-A8EF-284A00CA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3F9-D770-4185-BEE2-66D5D5E2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9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3F81F-3378-C488-7D69-F0750DFF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982A60-2014-DF00-8F3A-F1BBB54AA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B84C-6B57-42EA-84E5-485AC395F04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D3AAA-7744-B67F-FA9E-7AD494689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FD803-5624-B0BC-699F-81288EEF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3F9-D770-4185-BEE2-66D5D5E2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7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6EFF94-E7D8-594D-F058-66D93C642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B84C-6B57-42EA-84E5-485AC395F04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F23A0-6BD7-AB17-7CC4-E16BF8532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7EF01-5692-19D8-DB5B-A30C624D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3F9-D770-4185-BEE2-66D5D5E2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2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9720B-C499-CC38-4810-5F73A761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743EC-D225-44F0-B56F-B4A684447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5A19B-F390-9C23-A211-024E7FB18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1E36C-95DA-2F0B-02EA-A08143E7A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B84C-6B57-42EA-84E5-485AC395F04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3160D-ABFD-0A0F-FBB7-5B42C3BCD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65D89-E480-33EF-F479-68A4B140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3F9-D770-4185-BEE2-66D5D5E2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76B33-7341-5272-E309-24241CB07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8AED5-194E-5A63-9F94-1E783E18E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7879B-D527-ADD4-A293-17D15A472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1A069-AAF1-8446-B5AA-F22DFA1C3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B84C-6B57-42EA-84E5-485AC395F04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8A9A6-D7DC-9455-1394-DCA885D8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FF768-B98F-49C1-C7B9-F1BC4AF0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013F9-D770-4185-BEE2-66D5D5E2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2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E4E764-844A-88D1-F0F0-C92EA3E4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B1826-B008-26A3-8D26-41F742FD5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2D3AC-6F60-83B1-6BBB-013091109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1B84C-6B57-42EA-84E5-485AC395F04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83D50-9017-50C6-A7E7-190B77E70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85F1E-1E48-4B93-17EF-1430FD98F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013F9-D770-4185-BEE2-66D5D5E2F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4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958BB-BB82-0A90-F175-2AEA8A899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59" r="17840" b="253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12AD8-F914-5248-0FAC-B113FD0C270D}"/>
              </a:ext>
            </a:extLst>
          </p:cNvPr>
          <p:cNvSpPr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Collections 101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James Macias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Matt Fryc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Karen Reddick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035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D6575"/>
            </a:gs>
            <a:gs pos="60000">
              <a:schemeClr val="tx1"/>
            </a:gs>
            <a:gs pos="100000">
              <a:schemeClr val="tx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83CB60-D729-B6A7-0711-EC5171B359F4}"/>
              </a:ext>
            </a:extLst>
          </p:cNvPr>
          <p:cNvSpPr/>
          <p:nvPr/>
        </p:nvSpPr>
        <p:spPr>
          <a:xfrm>
            <a:off x="1526293" y="200060"/>
            <a:ext cx="10058400" cy="924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Forms of Communication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8C8CF-16C5-74AE-33C3-C901725D6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59" y="5686425"/>
            <a:ext cx="11979201" cy="4953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F80F4D-C2DD-BC3A-C13E-53E93F700F65}"/>
              </a:ext>
            </a:extLst>
          </p:cNvPr>
          <p:cNvSpPr/>
          <p:nvPr/>
        </p:nvSpPr>
        <p:spPr>
          <a:xfrm>
            <a:off x="0" y="6217920"/>
            <a:ext cx="2084070" cy="504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Least Effective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C2D3B1-F706-46D5-CC51-41877020E08B}"/>
              </a:ext>
            </a:extLst>
          </p:cNvPr>
          <p:cNvSpPr/>
          <p:nvPr/>
        </p:nvSpPr>
        <p:spPr>
          <a:xfrm>
            <a:off x="10113645" y="6217920"/>
            <a:ext cx="2084070" cy="504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Most Effective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17F5FA-0CB1-134E-5EE4-8F11BEE2D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342" y="4085608"/>
            <a:ext cx="1339425" cy="133942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BC35EE-397D-903B-EBA1-AB46222C4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0" t="5477" r="9287" b="5713"/>
          <a:stretch/>
        </p:blipFill>
        <p:spPr>
          <a:xfrm>
            <a:off x="3049627" y="4035651"/>
            <a:ext cx="1339425" cy="134302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91638F-513D-DC5E-1C7A-CAE10C016F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1" t="6376" r="5694" b="5139"/>
          <a:stretch/>
        </p:blipFill>
        <p:spPr>
          <a:xfrm>
            <a:off x="7405732" y="3990975"/>
            <a:ext cx="1415871" cy="140285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0162B8-AEA5-065C-99E3-FDF2A21B47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2778" t="8592" r="12500" b="14325"/>
          <a:stretch/>
        </p:blipFill>
        <p:spPr>
          <a:xfrm>
            <a:off x="1636353" y="3990975"/>
            <a:ext cx="1359883" cy="140285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88569A0-7DC9-4E82-FEF4-21BE639187D5}"/>
              </a:ext>
            </a:extLst>
          </p:cNvPr>
          <p:cNvGrpSpPr/>
          <p:nvPr/>
        </p:nvGrpSpPr>
        <p:grpSpPr>
          <a:xfrm>
            <a:off x="121359" y="3966458"/>
            <a:ext cx="1415871" cy="1402853"/>
            <a:chOff x="6981825" y="1739119"/>
            <a:chExt cx="2084070" cy="20613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EBC98A0-96B3-1551-9603-07479581CBF8}"/>
                </a:ext>
              </a:extLst>
            </p:cNvPr>
            <p:cNvSpPr/>
            <p:nvPr/>
          </p:nvSpPr>
          <p:spPr>
            <a:xfrm>
              <a:off x="6981825" y="1739119"/>
              <a:ext cx="2084070" cy="2061356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6F6532-325E-B9B8-3884-F47403284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22349" y="2204313"/>
              <a:ext cx="1203021" cy="120302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BC975A-60EA-1392-47FA-090A586417DF}"/>
              </a:ext>
            </a:extLst>
          </p:cNvPr>
          <p:cNvGrpSpPr/>
          <p:nvPr/>
        </p:nvGrpSpPr>
        <p:grpSpPr>
          <a:xfrm>
            <a:off x="10555647" y="4039835"/>
            <a:ext cx="1415871" cy="1385637"/>
            <a:chOff x="7800318" y="4006303"/>
            <a:chExt cx="1415871" cy="13856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50395FB-01D1-A2FF-383F-C94CE24F036C}"/>
                </a:ext>
              </a:extLst>
            </p:cNvPr>
            <p:cNvSpPr/>
            <p:nvPr/>
          </p:nvSpPr>
          <p:spPr>
            <a:xfrm>
              <a:off x="7800318" y="4006303"/>
              <a:ext cx="1415871" cy="138563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7A7E61-10A3-DE4E-28B3-91CA954E4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9" b="93462" l="10000" r="90000">
                          <a14:foregroundMark x1="19643" y1="32051" x2="19643" y2="32051"/>
                          <a14:foregroundMark x1="36905" y1="27821" x2="36905" y2="27821"/>
                          <a14:foregroundMark x1="56429" y1="22821" x2="56429" y2="22821"/>
                          <a14:foregroundMark x1="45238" y1="5897" x2="45238" y2="5897"/>
                          <a14:foregroundMark x1="86429" y1="31795" x2="86429" y2="31795"/>
                          <a14:foregroundMark x1="21429" y1="59744" x2="21429" y2="59744"/>
                          <a14:foregroundMark x1="46786" y1="67051" x2="46786" y2="67051"/>
                          <a14:foregroundMark x1="68452" y1="93462" x2="68452" y2="9346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7110" y="4113059"/>
              <a:ext cx="1262286" cy="117212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02C4F9F-E7AA-51FC-1DCF-BC4565592D79}"/>
              </a:ext>
            </a:extLst>
          </p:cNvPr>
          <p:cNvGrpSpPr/>
          <p:nvPr/>
        </p:nvGrpSpPr>
        <p:grpSpPr>
          <a:xfrm>
            <a:off x="5798573" y="3990975"/>
            <a:ext cx="1513840" cy="1538989"/>
            <a:chOff x="5142921" y="564719"/>
            <a:chExt cx="4226927" cy="422692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C79DC89-4189-64AB-3E7F-0AEB0C713D1A}"/>
                </a:ext>
              </a:extLst>
            </p:cNvPr>
            <p:cNvSpPr/>
            <p:nvPr/>
          </p:nvSpPr>
          <p:spPr>
            <a:xfrm>
              <a:off x="5304467" y="763881"/>
              <a:ext cx="3942080" cy="388112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CF148A5-6296-B40A-9026-1179EA35B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2921" y="564719"/>
              <a:ext cx="4226927" cy="4226927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5211E6B-918D-1B4B-4725-A0E077003A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025" r="23420"/>
          <a:stretch/>
        </p:blipFill>
        <p:spPr>
          <a:xfrm>
            <a:off x="9032638" y="4051858"/>
            <a:ext cx="1385530" cy="140285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3735B5B-F23F-FBBA-3C08-B12FF522B4DE}"/>
              </a:ext>
            </a:extLst>
          </p:cNvPr>
          <p:cNvSpPr/>
          <p:nvPr/>
        </p:nvSpPr>
        <p:spPr>
          <a:xfrm rot="18331045">
            <a:off x="90793" y="2189438"/>
            <a:ext cx="3306081" cy="495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Unaddressed Documents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4978B5-2CA0-72B6-62F3-F5ECB5B819CA}"/>
              </a:ext>
            </a:extLst>
          </p:cNvPr>
          <p:cNvSpPr/>
          <p:nvPr/>
        </p:nvSpPr>
        <p:spPr>
          <a:xfrm rot="18331045">
            <a:off x="1539288" y="2130468"/>
            <a:ext cx="3306081" cy="495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Paper letter / bill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01D0A4-98B4-16AE-53DF-5676071E8544}"/>
              </a:ext>
            </a:extLst>
          </p:cNvPr>
          <p:cNvSpPr/>
          <p:nvPr/>
        </p:nvSpPr>
        <p:spPr>
          <a:xfrm rot="18331045">
            <a:off x="2864457" y="2220861"/>
            <a:ext cx="3306081" cy="495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E-Mail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183FD3-FC16-DC74-C7B2-978302D57A91}"/>
              </a:ext>
            </a:extLst>
          </p:cNvPr>
          <p:cNvSpPr/>
          <p:nvPr/>
        </p:nvSpPr>
        <p:spPr>
          <a:xfrm rot="18331045">
            <a:off x="4254617" y="2298144"/>
            <a:ext cx="3306081" cy="495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Phone Calls / Voicemails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D925B7-4AFE-0105-C801-1D284EE2F665}"/>
              </a:ext>
            </a:extLst>
          </p:cNvPr>
          <p:cNvSpPr/>
          <p:nvPr/>
        </p:nvSpPr>
        <p:spPr>
          <a:xfrm rot="18331045">
            <a:off x="5765820" y="2238568"/>
            <a:ext cx="3306081" cy="495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Social Media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A3B779-DE57-3038-03BC-3C66E19DF991}"/>
              </a:ext>
            </a:extLst>
          </p:cNvPr>
          <p:cNvSpPr/>
          <p:nvPr/>
        </p:nvSpPr>
        <p:spPr>
          <a:xfrm rot="18331045">
            <a:off x="7334413" y="2238048"/>
            <a:ext cx="3306081" cy="495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Text Messages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B313A0-7ADA-000A-17A8-C54249E721B7}"/>
              </a:ext>
            </a:extLst>
          </p:cNvPr>
          <p:cNvSpPr/>
          <p:nvPr/>
        </p:nvSpPr>
        <p:spPr>
          <a:xfrm rot="18331045">
            <a:off x="8985127" y="2155778"/>
            <a:ext cx="3306081" cy="495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Video Conferencing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34F8E8-D6FD-4487-8AB1-D330E6BBC68A}"/>
              </a:ext>
            </a:extLst>
          </p:cNvPr>
          <p:cNvSpPr/>
          <p:nvPr/>
        </p:nvSpPr>
        <p:spPr>
          <a:xfrm rot="18331045">
            <a:off x="10382269" y="2229754"/>
            <a:ext cx="3306081" cy="495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Face to Face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4544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D6575"/>
            </a:gs>
            <a:gs pos="60000">
              <a:schemeClr val="tx1"/>
            </a:gs>
            <a:gs pos="100000">
              <a:schemeClr val="tx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83CB60-D729-B6A7-0711-EC5171B359F4}"/>
              </a:ext>
            </a:extLst>
          </p:cNvPr>
          <p:cNvSpPr/>
          <p:nvPr/>
        </p:nvSpPr>
        <p:spPr>
          <a:xfrm>
            <a:off x="1" y="437310"/>
            <a:ext cx="12192000" cy="924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Payment Methods</a:t>
            </a:r>
            <a:endParaRPr lang="en-US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E83B37-B2F6-3FDE-EB5F-DEC788A8F2FA}"/>
              </a:ext>
            </a:extLst>
          </p:cNvPr>
          <p:cNvSpPr/>
          <p:nvPr/>
        </p:nvSpPr>
        <p:spPr>
          <a:xfrm>
            <a:off x="82027" y="2095500"/>
            <a:ext cx="9406666" cy="352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How easy is it for people to make a payment? </a:t>
            </a:r>
          </a:p>
          <a:p>
            <a:pPr marL="800100"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Don’t create any unnecessary hurdles </a:t>
            </a:r>
          </a:p>
          <a:p>
            <a:pPr marL="800100"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 you accept alternate forms of payments?</a:t>
            </a:r>
          </a:p>
          <a:p>
            <a:pPr marL="800100"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 you offer auto-draft payments?  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B49AE-F458-1F61-5C69-F1C6F9B8B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11" b="93778" l="10000" r="91200">
                        <a14:foregroundMark x1="54133" y1="19778" x2="54133" y2="19778"/>
                        <a14:foregroundMark x1="55600" y1="10667" x2="57200" y2="13111"/>
                        <a14:foregroundMark x1="57867" y1="25556" x2="59333" y2="29333"/>
                        <a14:foregroundMark x1="59333" y1="27111" x2="55733" y2="26222"/>
                        <a14:foregroundMark x1="55600" y1="57333" x2="55600" y2="57333"/>
                        <a14:foregroundMark x1="41733" y1="62222" x2="41733" y2="62222"/>
                        <a14:foregroundMark x1="42667" y1="43333" x2="39200" y2="29778"/>
                        <a14:foregroundMark x1="39200" y1="29778" x2="37600" y2="41778"/>
                        <a14:foregroundMark x1="37600" y1="41778" x2="38667" y2="44889"/>
                        <a14:foregroundMark x1="41467" y1="34889" x2="36000" y2="26444"/>
                        <a14:foregroundMark x1="36000" y1="26444" x2="34533" y2="37556"/>
                        <a14:foregroundMark x1="32933" y1="31778" x2="33333" y2="31556"/>
                        <a14:foregroundMark x1="38400" y1="26444" x2="38400" y2="26444"/>
                        <a14:foregroundMark x1="44267" y1="50222" x2="44267" y2="50222"/>
                        <a14:foregroundMark x1="45867" y1="48444" x2="45867" y2="48444"/>
                        <a14:foregroundMark x1="40800" y1="72222" x2="40800" y2="72222"/>
                        <a14:foregroundMark x1="42800" y1="52889" x2="44000" y2="51778"/>
                        <a14:foregroundMark x1="44800" y1="51333" x2="46000" y2="49333"/>
                        <a14:foregroundMark x1="46000" y1="44889" x2="46000" y2="44889"/>
                        <a14:foregroundMark x1="45733" y1="43333" x2="40933" y2="29333"/>
                        <a14:foregroundMark x1="45867" y1="44000" x2="47200" y2="49333"/>
                        <a14:foregroundMark x1="46933" y1="50667" x2="41600" y2="54444"/>
                        <a14:foregroundMark x1="46933" y1="50222" x2="42267" y2="54444"/>
                        <a14:foregroundMark x1="40800" y1="86444" x2="40800" y2="86444"/>
                        <a14:foregroundMark x1="40800" y1="82667" x2="40267" y2="88000"/>
                        <a14:foregroundMark x1="69600" y1="73111" x2="70400" y2="73111"/>
                        <a14:foregroundMark x1="86400" y1="51111" x2="86933" y2="51556"/>
                        <a14:foregroundMark x1="88267" y1="62444" x2="88267" y2="62444"/>
                        <a14:foregroundMark x1="86800" y1="73556" x2="86933" y2="74222"/>
                        <a14:foregroundMark x1="88667" y1="70222" x2="88267" y2="80889"/>
                        <a14:foregroundMark x1="88400" y1="32000" x2="87867" y2="21111"/>
                        <a14:foregroundMark x1="88667" y1="19111" x2="88267" y2="15333"/>
                        <a14:foregroundMark x1="85067" y1="10444" x2="91200" y2="15333"/>
                        <a14:foregroundMark x1="91200" y1="15333" x2="91333" y2="37778"/>
                        <a14:foregroundMark x1="84133" y1="12667" x2="85867" y2="8889"/>
                        <a14:foregroundMark x1="72667" y1="34444" x2="72000" y2="43778"/>
                        <a14:foregroundMark x1="74933" y1="31111" x2="74800" y2="44444"/>
                        <a14:foregroundMark x1="55467" y1="66222" x2="56133" y2="67111"/>
                        <a14:foregroundMark x1="71067" y1="81556" x2="72533" y2="82444"/>
                        <a14:foregroundMark x1="70000" y1="80000" x2="69867" y2="88000"/>
                        <a14:foregroundMark x1="85867" y1="72000" x2="87733" y2="86000"/>
                        <a14:foregroundMark x1="87733" y1="68000" x2="89200" y2="82444"/>
                        <a14:foregroundMark x1="89200" y1="82444" x2="89067" y2="83333"/>
                        <a14:foregroundMark x1="85733" y1="86444" x2="89867" y2="86667"/>
                        <a14:foregroundMark x1="86000" y1="91333" x2="90000" y2="89778"/>
                        <a14:foregroundMark x1="87733" y1="89333" x2="90000" y2="93778"/>
                        <a14:foregroundMark x1="39733" y1="83333" x2="43067" y2="82889"/>
                        <a14:foregroundMark x1="42800" y1="72000" x2="37867" y2="70889"/>
                        <a14:foregroundMark x1="52133" y1="21778" x2="52667" y2="8667"/>
                        <a14:foregroundMark x1="52667" y1="8667" x2="53067" y2="7111"/>
                        <a14:foregroundMark x1="57733" y1="56000" x2="53333" y2="55556"/>
                        <a14:foregroundMark x1="56400" y1="63556" x2="56533" y2="88222"/>
                      </a14:backgroundRemoval>
                    </a14:imgEffect>
                  </a14:imgLayer>
                </a14:imgProps>
              </a:ext>
            </a:extLst>
          </a:blip>
          <a:srcRect l="29236" b="12022"/>
          <a:stretch/>
        </p:blipFill>
        <p:spPr>
          <a:xfrm>
            <a:off x="8661345" y="4193560"/>
            <a:ext cx="3571874" cy="2664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0B0EDF-7B6C-10B7-1D1C-6019D687C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7882" l="10000" r="90000">
                        <a14:foregroundMark x1="46706" y1="4000" x2="46706" y2="4000"/>
                        <a14:foregroundMark x1="26118" y1="69882" x2="26118" y2="69882"/>
                        <a14:foregroundMark x1="38353" y1="77412" x2="38353" y2="77412"/>
                        <a14:foregroundMark x1="46000" y1="86588" x2="46000" y2="86588"/>
                        <a14:foregroundMark x1="56471" y1="76235" x2="56471" y2="76235"/>
                        <a14:foregroundMark x1="45059" y1="97882" x2="45059" y2="97882"/>
                        <a14:foregroundMark x1="68353" y1="82588" x2="68353" y2="82588"/>
                        <a14:foregroundMark x1="82118" y1="77176" x2="82118" y2="77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3573" y="3264126"/>
            <a:ext cx="1294765" cy="64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DC99B1-B62F-5CAD-206B-CA8787036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11" b="89757" l="4000" r="96300">
                        <a14:foregroundMark x1="46800" y1="8012" x2="46800" y2="8012"/>
                        <a14:foregroundMark x1="9100" y1="85598" x2="9100" y2="85598"/>
                        <a14:foregroundMark x1="13500" y1="81744" x2="13500" y2="81744"/>
                        <a14:foregroundMark x1="15500" y1="75862" x2="12000" y2="82657"/>
                        <a14:foregroundMark x1="4100" y1="76572" x2="4100" y2="83266"/>
                        <a14:foregroundMark x1="23000" y1="78195" x2="22000" y2="83671"/>
                        <a14:foregroundMark x1="38000" y1="80730" x2="37300" y2="85903"/>
                        <a14:foregroundMark x1="58300" y1="76572" x2="57200" y2="83874"/>
                        <a14:foregroundMark x1="87200" y1="75963" x2="85100" y2="82556"/>
                        <a14:foregroundMark x1="96300" y1="75558" x2="96200" y2="820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5032" y="3181418"/>
            <a:ext cx="824341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72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nding Chargebacks to Debt Collection">
            <a:extLst>
              <a:ext uri="{FF2B5EF4-FFF2-40B4-BE49-F238E27FC236}">
                <a16:creationId xmlns:a16="http://schemas.microsoft.com/office/drawing/2014/main" id="{4B88C3A2-997A-BB4F-4CF6-E935DCE9C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t="4545" r="44863" b="4545"/>
          <a:stretch/>
        </p:blipFill>
        <p:spPr bwMode="auto">
          <a:xfrm>
            <a:off x="4795520" y="0"/>
            <a:ext cx="73964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A96D1F-D054-CC94-933E-B1751B56A428}"/>
              </a:ext>
            </a:extLst>
          </p:cNvPr>
          <p:cNvSpPr/>
          <p:nvPr/>
        </p:nvSpPr>
        <p:spPr>
          <a:xfrm>
            <a:off x="371094" y="1080263"/>
            <a:ext cx="635482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Private Collection Agencies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07DEC-96E5-1090-1D17-7C5FD68D25A6}"/>
              </a:ext>
            </a:extLst>
          </p:cNvPr>
          <p:cNvSpPr/>
          <p:nvPr/>
        </p:nvSpPr>
        <p:spPr>
          <a:xfrm>
            <a:off x="371094" y="1966083"/>
            <a:ext cx="7029831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Prepare accounts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Regulation F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Tax Offsets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Alert PCA of Disputes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Aler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 PCA of </a:t>
            </a:r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Combative students…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BEE62D-CE1C-1793-2ABD-B07F51316556}"/>
              </a:ext>
            </a:extLst>
          </p:cNvPr>
          <p:cNvGrpSpPr/>
          <p:nvPr/>
        </p:nvGrpSpPr>
        <p:grpSpPr>
          <a:xfrm>
            <a:off x="1990845" y="4671314"/>
            <a:ext cx="3614321" cy="2394966"/>
            <a:chOff x="1325267" y="4213013"/>
            <a:chExt cx="4279900" cy="28532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B9D49C-20A7-A352-BE42-496A48464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9514" r="90000">
                          <a14:foregroundMark x1="9514" y1="64167" x2="9514" y2="641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5267" y="4213013"/>
              <a:ext cx="4279900" cy="28532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098F2F-3BF6-A194-EBC1-722CD8607A3C}"/>
                </a:ext>
              </a:extLst>
            </p:cNvPr>
            <p:cNvSpPr/>
            <p:nvPr/>
          </p:nvSpPr>
          <p:spPr>
            <a:xfrm>
              <a:off x="2539276" y="5770033"/>
              <a:ext cx="1851882" cy="62334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A.R. Debt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655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E113F-8A2F-A2BD-173E-D82B4C754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13" r="17558" b="683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83BF60-5A59-40E5-2CF5-693426BF1534}"/>
              </a:ext>
            </a:extLst>
          </p:cNvPr>
          <p:cNvSpPr/>
          <p:nvPr/>
        </p:nvSpPr>
        <p:spPr>
          <a:xfrm>
            <a:off x="371094" y="1161288"/>
            <a:ext cx="679170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Private Collection Agencies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2520BE-E1AF-7AB5-D8E2-21A25A7CE596}"/>
              </a:ext>
            </a:extLst>
          </p:cNvPr>
          <p:cNvSpPr/>
          <p:nvPr/>
        </p:nvSpPr>
        <p:spPr>
          <a:xfrm>
            <a:off x="371094" y="2718054"/>
            <a:ext cx="6689463" cy="2085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Validating, loading, scrubbing, scoring accounts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Initial and ongoing collection efforts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Dispute resolution, 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</a:t>
            </a: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egal opportunities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P</a:t>
            </a: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ayment plans, Settlements, 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</a:t>
            </a: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ehabilitation, etc.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Performance tracking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CAF599-EB8C-2D7B-7806-81002AA77C66}"/>
              </a:ext>
            </a:extLst>
          </p:cNvPr>
          <p:cNvGrpSpPr/>
          <p:nvPr/>
        </p:nvGrpSpPr>
        <p:grpSpPr>
          <a:xfrm>
            <a:off x="1990845" y="4671314"/>
            <a:ext cx="3614321" cy="2394966"/>
            <a:chOff x="1325267" y="4213013"/>
            <a:chExt cx="4279900" cy="28532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72BF00-02CA-CDCB-0879-3C515BB01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9514" r="90000">
                          <a14:foregroundMark x1="9514" y1="64167" x2="9514" y2="641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5267" y="4213013"/>
              <a:ext cx="4279900" cy="285326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6938292-22D6-6A20-0598-EA7607545E77}"/>
                </a:ext>
              </a:extLst>
            </p:cNvPr>
            <p:cNvSpPr/>
            <p:nvPr/>
          </p:nvSpPr>
          <p:spPr>
            <a:xfrm>
              <a:off x="2539276" y="5770033"/>
              <a:ext cx="1851882" cy="62334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A.R. Debt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2871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CDB598-E193-3EE7-BB52-8B7DB2998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0" b="98500" l="1500" r="96625">
                        <a14:foregroundMark x1="22875" y1="81167" x2="22875" y2="81167"/>
                        <a14:foregroundMark x1="23750" y1="85000" x2="23750" y2="85000"/>
                        <a14:foregroundMark x1="22750" y1="90333" x2="16250" y2="87167"/>
                        <a14:foregroundMark x1="35250" y1="81167" x2="37625" y2="81167"/>
                        <a14:foregroundMark x1="47500" y1="81167" x2="54875" y2="80667"/>
                        <a14:foregroundMark x1="59875" y1="80500" x2="74000" y2="80500"/>
                        <a14:foregroundMark x1="79750" y1="91333" x2="79625" y2="82167"/>
                        <a14:foregroundMark x1="74625" y1="91500" x2="75375" y2="86000"/>
                        <a14:foregroundMark x1="70125" y1="92833" x2="71375" y2="91667"/>
                        <a14:foregroundMark x1="80625" y1="51167" x2="79750" y2="45333"/>
                        <a14:foregroundMark x1="69250" y1="46167" x2="67875" y2="40000"/>
                        <a14:foregroundMark x1="65375" y1="43667" x2="66625" y2="41167"/>
                        <a14:foregroundMark x1="77375" y1="52000" x2="77125" y2="50000"/>
                        <a14:foregroundMark x1="83125" y1="38333" x2="83250" y2="38333"/>
                        <a14:foregroundMark x1="85875" y1="42167" x2="86500" y2="44500"/>
                        <a14:foregroundMark x1="96500" y1="72667" x2="96625" y2="66667"/>
                        <a14:foregroundMark x1="58375" y1="64667" x2="64375" y2="64667"/>
                        <a14:foregroundMark x1="59250" y1="66000" x2="42250" y2="62667"/>
                        <a14:foregroundMark x1="76000" y1="65833" x2="76000" y2="64167"/>
                        <a14:foregroundMark x1="61500" y1="66500" x2="90750" y2="64667"/>
                        <a14:foregroundMark x1="90750" y1="64667" x2="91125" y2="64667"/>
                        <a14:foregroundMark x1="68125" y1="63833" x2="22375" y2="63333"/>
                        <a14:foregroundMark x1="22375" y1="63333" x2="48000" y2="68833"/>
                        <a14:foregroundMark x1="26750" y1="61833" x2="33875" y2="61667"/>
                        <a14:foregroundMark x1="33875" y1="61667" x2="70250" y2="63333"/>
                        <a14:foregroundMark x1="16375" y1="66333" x2="29500" y2="64167"/>
                        <a14:foregroundMark x1="15875" y1="64833" x2="22000" y2="63000"/>
                        <a14:foregroundMark x1="22000" y1="63000" x2="22000" y2="63000"/>
                        <a14:foregroundMark x1="18125" y1="63667" x2="2750" y2="64167"/>
                        <a14:foregroundMark x1="2750" y1="64167" x2="2000" y2="64833"/>
                        <a14:foregroundMark x1="11000" y1="81500" x2="13750" y2="81833"/>
                        <a14:foregroundMark x1="24500" y1="80833" x2="27500" y2="81000"/>
                        <a14:foregroundMark x1="27500" y1="93667" x2="32625" y2="93333"/>
                        <a14:foregroundMark x1="69750" y1="94000" x2="51875" y2="97500"/>
                        <a14:foregroundMark x1="51875" y1="97500" x2="18625" y2="94000"/>
                        <a14:foregroundMark x1="18625" y1="94000" x2="10000" y2="95333"/>
                        <a14:foregroundMark x1="5375" y1="95167" x2="13625" y2="98500"/>
                        <a14:foregroundMark x1="13625" y1="98500" x2="20375" y2="97167"/>
                        <a14:foregroundMark x1="20375" y1="97167" x2="28875" y2="98167"/>
                        <a14:foregroundMark x1="4375" y1="98500" x2="1500" y2="95833"/>
                        <a14:foregroundMark x1="60875" y1="62000" x2="54625" y2="62167"/>
                        <a14:foregroundMark x1="54375" y1="61833" x2="43000" y2="61667"/>
                        <a14:foregroundMark x1="54875" y1="61833" x2="61875" y2="62167"/>
                        <a14:foregroundMark x1="61875" y1="62167" x2="68500" y2="61667"/>
                        <a14:foregroundMark x1="68500" y1="61667" x2="71125" y2="61667"/>
                        <a14:foregroundMark x1="42750" y1="61667" x2="36000" y2="61500"/>
                        <a14:foregroundMark x1="70320" y1="51500" x2="70250" y2="50667"/>
                        <a14:foregroundMark x1="70403" y1="52500" x2="70320" y2="51500"/>
                        <a14:foregroundMark x1="70583" y1="54667" x2="70403" y2="52500"/>
                        <a14:foregroundMark x1="70639" y1="55333" x2="70583" y2="54667"/>
                        <a14:foregroundMark x1="70695" y1="56000" x2="70639" y2="55333"/>
                        <a14:foregroundMark x1="70751" y1="56667" x2="70695" y2="56000"/>
                        <a14:foregroundMark x1="70959" y1="59167" x2="70751" y2="56667"/>
                        <a14:foregroundMark x1="71084" y1="60667" x2="70959" y2="59167"/>
                        <a14:foregroundMark x1="71125" y1="61167" x2="71084" y2="60667"/>
                        <a14:foregroundMark x1="72562" y1="49667" x2="72500" y2="49167"/>
                        <a14:foregroundMark x1="72644" y1="50333" x2="72562" y2="49667"/>
                        <a14:foregroundMark x1="72788" y1="51500" x2="72644" y2="50333"/>
                        <a14:foregroundMark x1="72911" y1="52500" x2="72788" y2="51500"/>
                        <a14:foregroundMark x1="73178" y1="54667" x2="72911" y2="52500"/>
                        <a14:foregroundMark x1="73260" y1="55333" x2="73178" y2="54667"/>
                        <a14:foregroundMark x1="73342" y1="56000" x2="73260" y2="55333"/>
                        <a14:foregroundMark x1="73424" y1="56667" x2="73342" y2="56000"/>
                        <a14:foregroundMark x1="73733" y1="59167" x2="73424" y2="56667"/>
                        <a14:foregroundMark x1="73918" y1="60667" x2="73733" y2="59167"/>
                        <a14:foregroundMark x1="74000" y1="61333" x2="73918" y2="60667"/>
                        <a14:backgroundMark x1="73625" y1="55333" x2="73625" y2="55333"/>
                        <a14:backgroundMark x1="73500" y1="56000" x2="73500" y2="56000"/>
                        <a14:backgroundMark x1="73875" y1="59167" x2="73875" y2="59167"/>
                        <a14:backgroundMark x1="74250" y1="60667" x2="74250" y2="60667"/>
                        <a14:backgroundMark x1="70250" y1="60667" x2="70250" y2="60667"/>
                        <a14:backgroundMark x1="70750" y1="61000" x2="70625" y2="57667"/>
                        <a14:backgroundMark x1="70500" y1="56667" x2="70500" y2="56667"/>
                        <a14:backgroundMark x1="73375" y1="54667" x2="73375" y2="54667"/>
                        <a14:backgroundMark x1="73000" y1="52500" x2="73000" y2="52500"/>
                        <a14:backgroundMark x1="73000" y1="51500" x2="73000" y2="51500"/>
                        <a14:backgroundMark x1="72875" y1="50333" x2="72875" y2="50333"/>
                        <a14:backgroundMark x1="72750" y1="49667" x2="72750" y2="49667"/>
                        <a14:backgroundMark x1="74000" y1="60667" x2="74000" y2="60667"/>
                        <a14:backgroundMark x1="70875" y1="61333" x2="70875" y2="61333"/>
                      </a14:backgroundRemoval>
                    </a14:imgEffect>
                  </a14:imgLayer>
                </a14:imgProps>
              </a:ext>
            </a:extLst>
          </a:blip>
          <a:srcRect l="13808" t="3486" b="560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5FD2BA-89CC-2F8A-9A02-A52993665E3F}"/>
              </a:ext>
            </a:extLst>
          </p:cNvPr>
          <p:cNvSpPr/>
          <p:nvPr/>
        </p:nvSpPr>
        <p:spPr>
          <a:xfrm>
            <a:off x="371093" y="1161288"/>
            <a:ext cx="4930111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End of the Road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5EFDAA-5BB9-C97E-AE3B-40199E7CBB14}"/>
              </a:ext>
            </a:extLst>
          </p:cNvPr>
          <p:cNvSpPr/>
          <p:nvPr/>
        </p:nvSpPr>
        <p:spPr>
          <a:xfrm>
            <a:off x="371094" y="2718054"/>
            <a:ext cx="4409250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Passive Collections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Tax Offsets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Balance Write-Off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C2A8FC-DA19-B03F-2978-AC3F01D73716}"/>
              </a:ext>
            </a:extLst>
          </p:cNvPr>
          <p:cNvGrpSpPr/>
          <p:nvPr/>
        </p:nvGrpSpPr>
        <p:grpSpPr>
          <a:xfrm>
            <a:off x="4997857" y="4321683"/>
            <a:ext cx="4279900" cy="2853267"/>
            <a:chOff x="1325267" y="4213013"/>
            <a:chExt cx="4279900" cy="28532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05C75D-3C2A-8FDD-F09D-0BF4C8852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514" r="90000">
                          <a14:foregroundMark x1="9514" y1="64167" x2="9514" y2="641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5267" y="4213013"/>
              <a:ext cx="4279900" cy="285326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7855DAD-3657-950E-D4AB-4CB736F55FD6}"/>
                </a:ext>
              </a:extLst>
            </p:cNvPr>
            <p:cNvSpPr/>
            <p:nvPr/>
          </p:nvSpPr>
          <p:spPr>
            <a:xfrm>
              <a:off x="2585297" y="5770032"/>
              <a:ext cx="175984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A.R. Debt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758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6604AF4-AEF7-4020-93AD-C74808D1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B65AB2-AC18-4139-B8BE-52452A25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7473"/>
            <a:ext cx="12192001" cy="68505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9A5304-EF26-47F3-9CB7-ED121FC74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8" y="685799"/>
            <a:ext cx="10820400" cy="5486401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74AFDF-2A9B-5ECF-9774-C40F837DD67F}"/>
              </a:ext>
            </a:extLst>
          </p:cNvPr>
          <p:cNvSpPr/>
          <p:nvPr/>
        </p:nvSpPr>
        <p:spPr>
          <a:xfrm>
            <a:off x="1587793" y="780882"/>
            <a:ext cx="9016409" cy="1051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>
                    <a:alpha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Questions? </a:t>
            </a:r>
            <a:endParaRPr lang="en-US" sz="6000" b="1" cap="none" spc="0" dirty="0">
              <a:ln w="10160">
                <a:solidFill>
                  <a:schemeClr val="bg1"/>
                </a:solidFill>
                <a:prstDash val="solid"/>
              </a:ln>
              <a:solidFill>
                <a:schemeClr val="bg1">
                  <a:alpha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96A69F-BF4E-E632-2174-C09F5C527CB4}"/>
              </a:ext>
            </a:extLst>
          </p:cNvPr>
          <p:cNvSpPr/>
          <p:nvPr/>
        </p:nvSpPr>
        <p:spPr>
          <a:xfrm>
            <a:off x="4377748" y="3768113"/>
            <a:ext cx="3436498" cy="15453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Matt Fryc</a:t>
            </a:r>
          </a:p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ConServe</a:t>
            </a:r>
          </a:p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585-364-8709</a:t>
            </a:r>
          </a:p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mfryc@conserve-arm.com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0E7A47-C0A2-959F-1148-7CEAFCB407A5}"/>
              </a:ext>
            </a:extLst>
          </p:cNvPr>
          <p:cNvSpPr/>
          <p:nvPr/>
        </p:nvSpPr>
        <p:spPr>
          <a:xfrm>
            <a:off x="733268" y="3768113"/>
            <a:ext cx="3436498" cy="15453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James Macias</a:t>
            </a:r>
          </a:p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University of Colorado</a:t>
            </a:r>
          </a:p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303-492-3565</a:t>
            </a:r>
          </a:p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Jimmy.macias@colorado.edu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25220F-3521-1FC4-9603-D15A8DEFA25D}"/>
              </a:ext>
            </a:extLst>
          </p:cNvPr>
          <p:cNvSpPr/>
          <p:nvPr/>
        </p:nvSpPr>
        <p:spPr>
          <a:xfrm>
            <a:off x="8040347" y="3768113"/>
            <a:ext cx="3436498" cy="15453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Karen Reddick</a:t>
            </a:r>
          </a:p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National Credit Management</a:t>
            </a:r>
          </a:p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314-603-9500</a:t>
            </a:r>
          </a:p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kreddick@ncmstl.com</a:t>
            </a:r>
          </a:p>
        </p:txBody>
      </p:sp>
      <p:pic>
        <p:nvPicPr>
          <p:cNvPr id="2050" name="Picture 2" descr="Home | University of Colorado Boulder">
            <a:extLst>
              <a:ext uri="{FF2B5EF4-FFF2-40B4-BE49-F238E27FC236}">
                <a16:creationId xmlns:a16="http://schemas.microsoft.com/office/drawing/2014/main" id="{228350D3-2945-23E7-68DD-60D4CB3C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42" y="2000249"/>
            <a:ext cx="1428750" cy="14287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E278A0A-E30D-400C-2751-6EF01B5BC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24" y="2000200"/>
            <a:ext cx="2347593" cy="1428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52" name="Picture 4" descr="ConServe seeks to expand Cheektowaga operations, add 40 workers - Buffalo  Business First">
            <a:extLst>
              <a:ext uri="{FF2B5EF4-FFF2-40B4-BE49-F238E27FC236}">
                <a16:creationId xmlns:a16="http://schemas.microsoft.com/office/drawing/2014/main" id="{284BB594-FD38-3F3C-6B43-B032815EF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t="18935" r="15428" b="18829"/>
          <a:stretch/>
        </p:blipFill>
        <p:spPr bwMode="auto">
          <a:xfrm>
            <a:off x="4671551" y="2088217"/>
            <a:ext cx="2848891" cy="14244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93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6E65E9-47BF-0216-0EAC-18C61977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1" r="6664"/>
          <a:stretch/>
        </p:blipFill>
        <p:spPr>
          <a:xfrm>
            <a:off x="5118538" y="10160"/>
            <a:ext cx="707345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58CA92-C3C5-6E45-5E8C-3DDAA5924B78}"/>
              </a:ext>
            </a:extLst>
          </p:cNvPr>
          <p:cNvSpPr/>
          <p:nvPr/>
        </p:nvSpPr>
        <p:spPr>
          <a:xfrm>
            <a:off x="0" y="0"/>
            <a:ext cx="5118538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CD429D-34B8-BC43-33AA-D43314EC30ED}"/>
              </a:ext>
            </a:extLst>
          </p:cNvPr>
          <p:cNvSpPr/>
          <p:nvPr/>
        </p:nvSpPr>
        <p:spPr>
          <a:xfrm>
            <a:off x="8164436" y="4826000"/>
            <a:ext cx="4023360" cy="721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Extract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305E45-EDF4-68CA-BDC0-34EB79FDA1AB}"/>
              </a:ext>
            </a:extLst>
          </p:cNvPr>
          <p:cNvSpPr/>
          <p:nvPr/>
        </p:nvSpPr>
        <p:spPr>
          <a:xfrm>
            <a:off x="2405293" y="2455569"/>
            <a:ext cx="4023360" cy="721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PreCollect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D2AF77-ACEC-0D7D-BD59-7277C91042E6}"/>
              </a:ext>
            </a:extLst>
          </p:cNvPr>
          <p:cNvSpPr/>
          <p:nvPr/>
        </p:nvSpPr>
        <p:spPr>
          <a:xfrm>
            <a:off x="3715407" y="1488440"/>
            <a:ext cx="4023360" cy="721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In-House Collections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4A2E7D-81E2-36FE-218E-EF165BCE6BF4}"/>
              </a:ext>
            </a:extLst>
          </p:cNvPr>
          <p:cNvSpPr/>
          <p:nvPr/>
        </p:nvSpPr>
        <p:spPr>
          <a:xfrm>
            <a:off x="6595686" y="268917"/>
            <a:ext cx="2698093" cy="721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PCA Placement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B19B78-BFE5-61FD-A9D0-BF3AC146A4DC}"/>
              </a:ext>
            </a:extLst>
          </p:cNvPr>
          <p:cNvSpPr/>
          <p:nvPr/>
        </p:nvSpPr>
        <p:spPr>
          <a:xfrm>
            <a:off x="9817323" y="-162560"/>
            <a:ext cx="1959194" cy="721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Write Off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80F40F-A1EE-5AE7-7B87-2DE59C5B6540}"/>
              </a:ext>
            </a:extLst>
          </p:cNvPr>
          <p:cNvGrpSpPr/>
          <p:nvPr/>
        </p:nvGrpSpPr>
        <p:grpSpPr>
          <a:xfrm>
            <a:off x="1325267" y="4213013"/>
            <a:ext cx="4279900" cy="2853267"/>
            <a:chOff x="1325267" y="4213013"/>
            <a:chExt cx="4279900" cy="28532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508A74-4F0D-0A55-283E-DBB2106B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9514" r="90000">
                          <a14:foregroundMark x1="9514" y1="64167" x2="9514" y2="641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5267" y="4213013"/>
              <a:ext cx="4279900" cy="285326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F79899-2887-7A67-7788-F5D1C7504FA4}"/>
                </a:ext>
              </a:extLst>
            </p:cNvPr>
            <p:cNvSpPr/>
            <p:nvPr/>
          </p:nvSpPr>
          <p:spPr>
            <a:xfrm>
              <a:off x="2585297" y="5770032"/>
              <a:ext cx="175984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A.R. Debt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606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CB876-47E1-2B57-9564-D3DC242A1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793"/>
          <a:stretch/>
        </p:blipFill>
        <p:spPr>
          <a:xfrm>
            <a:off x="3522466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20A9AA-5151-C350-7ACE-23A8B23E810C}"/>
              </a:ext>
            </a:extLst>
          </p:cNvPr>
          <p:cNvSpPr/>
          <p:nvPr/>
        </p:nvSpPr>
        <p:spPr>
          <a:xfrm>
            <a:off x="371093" y="1161288"/>
            <a:ext cx="5534407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Understand Your Process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01FA0F-5A6A-AFF3-E9D2-F5A51EE544FC}"/>
              </a:ext>
            </a:extLst>
          </p:cNvPr>
          <p:cNvSpPr/>
          <p:nvPr/>
        </p:nvSpPr>
        <p:spPr>
          <a:xfrm>
            <a:off x="395094" y="3072638"/>
            <a:ext cx="7420357" cy="15872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Collections is constantly evolving don’t ge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 left behind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Identify process improvement opportunities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Adapt to new regulations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Adapt to how students are communicating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Don’t be afraid to try something new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1558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807ED-A04E-B52C-D215-050EF7205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9012" t="2788" r="28719"/>
          <a:stretch/>
        </p:blipFill>
        <p:spPr>
          <a:xfrm>
            <a:off x="3659600" y="-1"/>
            <a:ext cx="7908098" cy="6238561"/>
          </a:xfrm>
          <a:prstGeom prst="rect">
            <a:avLst/>
          </a:prstGeom>
        </p:spPr>
      </p:pic>
      <p:sp>
        <p:nvSpPr>
          <p:cNvPr id="1051" name="Rectangle 105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24D31-455F-CA9C-60E0-14939DEEB8A8}"/>
              </a:ext>
            </a:extLst>
          </p:cNvPr>
          <p:cNvSpPr/>
          <p:nvPr/>
        </p:nvSpPr>
        <p:spPr>
          <a:xfrm>
            <a:off x="728663" y="1115219"/>
            <a:ext cx="550544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Extract Process</a:t>
            </a:r>
          </a:p>
        </p:txBody>
      </p:sp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ADCFD37-8D57-8AF9-70E0-88C9F0D8FD2F}"/>
              </a:ext>
            </a:extLst>
          </p:cNvPr>
          <p:cNvGrpSpPr/>
          <p:nvPr/>
        </p:nvGrpSpPr>
        <p:grpSpPr>
          <a:xfrm>
            <a:off x="4369409" y="4316147"/>
            <a:ext cx="4279900" cy="2853267"/>
            <a:chOff x="1325267" y="4213013"/>
            <a:chExt cx="4279900" cy="28532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F0386A-F76A-778D-F250-579425BD2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9514" r="90000">
                          <a14:foregroundMark x1="9514" y1="64167" x2="9514" y2="641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5267" y="4213013"/>
              <a:ext cx="4279900" cy="285326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908E08-3BF0-4FDF-6943-4AF812A76523}"/>
                </a:ext>
              </a:extLst>
            </p:cNvPr>
            <p:cNvSpPr/>
            <p:nvPr/>
          </p:nvSpPr>
          <p:spPr>
            <a:xfrm>
              <a:off x="2585297" y="5770032"/>
              <a:ext cx="175984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A.R. Debt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58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24D31-455F-CA9C-60E0-14939DEEB8A8}"/>
              </a:ext>
            </a:extLst>
          </p:cNvPr>
          <p:cNvSpPr/>
          <p:nvPr/>
        </p:nvSpPr>
        <p:spPr>
          <a:xfrm>
            <a:off x="838200" y="669925"/>
            <a:ext cx="450894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Helpful Data</a:t>
            </a:r>
            <a:endParaRPr lang="en-US" sz="4400" b="1" kern="12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42E76E9-2263-9BDF-866F-EAF578C030A2}"/>
              </a:ext>
            </a:extLst>
          </p:cNvPr>
          <p:cNvSpPr/>
          <p:nvPr/>
        </p:nvSpPr>
        <p:spPr>
          <a:xfrm>
            <a:off x="1534907" y="2110681"/>
            <a:ext cx="9406666" cy="352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Demographic information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Principal / Interest / Late fees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Financial Agreement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Regulation F Data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Type of debt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Enrollment type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GPA / Grades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Academic level / Credits Completed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Financial Aid status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History of Payments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FERPA information / Authorized Users-payer information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212C6-608B-52B6-246C-EF236406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32898"/>
            <a:ext cx="5387788" cy="39708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1392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D07527-B734-AA68-1477-E9B09AC2C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2" t="7242" r="28544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2F6EB7-5686-C6AC-7074-40DB1415072D}"/>
              </a:ext>
            </a:extLst>
          </p:cNvPr>
          <p:cNvSpPr/>
          <p:nvPr/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Pre-Collections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4FD02-6CDF-EE33-072E-D52D766266A6}"/>
              </a:ext>
            </a:extLst>
          </p:cNvPr>
          <p:cNvSpPr txBox="1"/>
          <p:nvPr/>
        </p:nvSpPr>
        <p:spPr>
          <a:xfrm>
            <a:off x="371094" y="2116171"/>
            <a:ext cx="519658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Self Service Site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Automatic notices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Email / Text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Robo Calls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D19282-F0C1-ABD0-6299-D3C6A1EE9CB0}"/>
              </a:ext>
            </a:extLst>
          </p:cNvPr>
          <p:cNvGrpSpPr/>
          <p:nvPr/>
        </p:nvGrpSpPr>
        <p:grpSpPr>
          <a:xfrm>
            <a:off x="1325267" y="4213013"/>
            <a:ext cx="4279900" cy="2853267"/>
            <a:chOff x="1325267" y="4213013"/>
            <a:chExt cx="4279900" cy="28532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2D1DDC-FD72-9D8E-0323-536F12D4D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9514" r="90000">
                          <a14:foregroundMark x1="9514" y1="64167" x2="9514" y2="641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5267" y="4213013"/>
              <a:ext cx="4279900" cy="285326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F20CF1-9BC0-ACCD-C924-6F7F81E68685}"/>
                </a:ext>
              </a:extLst>
            </p:cNvPr>
            <p:cNvSpPr/>
            <p:nvPr/>
          </p:nvSpPr>
          <p:spPr>
            <a:xfrm>
              <a:off x="2585297" y="5770032"/>
              <a:ext cx="175984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A.R. Debt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3907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65D7C-9413-1812-5F31-7527507CC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" r="22994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12EF5C-E832-70F8-9283-C778BD06FA56}"/>
              </a:ext>
            </a:extLst>
          </p:cNvPr>
          <p:cNvSpPr/>
          <p:nvPr/>
        </p:nvSpPr>
        <p:spPr>
          <a:xfrm>
            <a:off x="371094" y="1161288"/>
            <a:ext cx="613130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In-House Collections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4933E-5786-C070-D208-EE5B82AD937B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0EF2B2-424E-6E16-C2FB-CCEF2B6BBBA2}"/>
              </a:ext>
            </a:extLst>
          </p:cNvPr>
          <p:cNvGrpSpPr/>
          <p:nvPr/>
        </p:nvGrpSpPr>
        <p:grpSpPr>
          <a:xfrm>
            <a:off x="1325267" y="4213013"/>
            <a:ext cx="4279900" cy="2853267"/>
            <a:chOff x="1325267" y="4213013"/>
            <a:chExt cx="4279900" cy="28532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2F7561-4DDD-3FE8-0CCD-38C08E6D2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9514" r="90000">
                          <a14:foregroundMark x1="9514" y1="64167" x2="9514" y2="641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5267" y="4213013"/>
              <a:ext cx="4279900" cy="28532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91CE09-6A35-CC62-04A6-2B11ABA4D896}"/>
                </a:ext>
              </a:extLst>
            </p:cNvPr>
            <p:cNvSpPr/>
            <p:nvPr/>
          </p:nvSpPr>
          <p:spPr>
            <a:xfrm>
              <a:off x="2585297" y="5770032"/>
              <a:ext cx="175984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A.R. Debt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7847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D6575"/>
            </a:gs>
            <a:gs pos="60000">
              <a:schemeClr val="tx1"/>
            </a:gs>
            <a:gs pos="100000">
              <a:schemeClr val="tx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E766C2-4000-822C-BF05-C7D05273A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27" r="31474" b="2"/>
          <a:stretch/>
        </p:blipFill>
        <p:spPr>
          <a:xfrm>
            <a:off x="3793813" y="200418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AA437-77A0-12D8-5FC6-25C0D5D757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76" r="11265" b="4"/>
          <a:stretch/>
        </p:blipFill>
        <p:spPr>
          <a:xfrm>
            <a:off x="1319706" y="301753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83601-6F77-E60D-98DA-00072C05F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78" r="21008" b="2"/>
          <a:stretch/>
        </p:blipFill>
        <p:spPr>
          <a:xfrm>
            <a:off x="8297994" y="301753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83CB60-D729-B6A7-0711-EC5171B359F4}"/>
              </a:ext>
            </a:extLst>
          </p:cNvPr>
          <p:cNvSpPr/>
          <p:nvPr/>
        </p:nvSpPr>
        <p:spPr>
          <a:xfrm>
            <a:off x="1097280" y="437310"/>
            <a:ext cx="10058400" cy="924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Know Your Audience</a:t>
            </a:r>
            <a:endParaRPr lang="en-US" sz="5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004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D6575"/>
            </a:gs>
            <a:gs pos="60000">
              <a:schemeClr val="tx1"/>
            </a:gs>
            <a:gs pos="100000">
              <a:schemeClr val="tx1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83CB60-D729-B6A7-0711-EC5171B359F4}"/>
              </a:ext>
            </a:extLst>
          </p:cNvPr>
          <p:cNvSpPr/>
          <p:nvPr/>
        </p:nvSpPr>
        <p:spPr>
          <a:xfrm>
            <a:off x="1" y="437310"/>
            <a:ext cx="12192000" cy="924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Have a resolution proposal before you make contact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E83B37-B2F6-3FDE-EB5F-DEC788A8F2FA}"/>
              </a:ext>
            </a:extLst>
          </p:cNvPr>
          <p:cNvSpPr/>
          <p:nvPr/>
        </p:nvSpPr>
        <p:spPr>
          <a:xfrm>
            <a:off x="82027" y="2095500"/>
            <a:ext cx="9406666" cy="352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Research the account</a:t>
            </a:r>
          </a:p>
          <a:p>
            <a:pPr marL="800100"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Review notes, has there been any interaction with this student in the past? </a:t>
            </a:r>
          </a:p>
          <a:p>
            <a:pPr marL="800100"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Understand the natu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 of the charges and confirm accuracy</a:t>
            </a:r>
          </a:p>
          <a:p>
            <a:pPr marL="800100"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Correct proposition of their name</a:t>
            </a:r>
          </a:p>
          <a:p>
            <a:pPr marL="800100"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Are they eligible for any petition options?</a:t>
            </a:r>
          </a:p>
          <a:p>
            <a:pPr marL="800100"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Financial Aid availability?</a:t>
            </a:r>
          </a:p>
          <a:p>
            <a:pPr marL="800100"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is their payment history?</a:t>
            </a:r>
          </a:p>
          <a:p>
            <a:pPr marL="800100"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Has the student graduated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 </a:t>
            </a:r>
          </a:p>
          <a:p>
            <a:pPr marL="800100" lvl="1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Will the student need to enroll in the next term? 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B9727-741F-2B58-7634-57BA72324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86786" l="5385" r="92308">
                        <a14:foregroundMark x1="7436" y1="16071" x2="7436" y2="16071"/>
                        <a14:foregroundMark x1="5897" y1="17500" x2="5897" y2="17500"/>
                        <a14:foregroundMark x1="14872" y1="7143" x2="14872" y2="7143"/>
                        <a14:foregroundMark x1="49744" y1="11071" x2="49744" y2="11071"/>
                        <a14:foregroundMark x1="51026" y1="14643" x2="51026" y2="14643"/>
                        <a14:foregroundMark x1="48462" y1="14286" x2="48462" y2="14286"/>
                        <a14:foregroundMark x1="48462" y1="14286" x2="47436" y2="15357"/>
                        <a14:foregroundMark x1="47436" y1="25714" x2="47436" y2="25714"/>
                        <a14:foregroundMark x1="49487" y1="24286" x2="49487" y2="24286"/>
                        <a14:foregroundMark x1="49231" y1="28571" x2="49231" y2="28571"/>
                        <a14:foregroundMark x1="51026" y1="24643" x2="51026" y2="24643"/>
                        <a14:foregroundMark x1="49487" y1="20714" x2="49487" y2="20714"/>
                        <a14:foregroundMark x1="48974" y1="20714" x2="47179" y2="21786"/>
                        <a14:foregroundMark x1="44359" y1="65357" x2="44359" y2="65357"/>
                        <a14:foregroundMark x1="36667" y1="65000" x2="36667" y2="65000"/>
                        <a14:foregroundMark x1="48974" y1="72143" x2="48974" y2="72143"/>
                        <a14:foregroundMark x1="48718" y1="63571" x2="48718" y2="63571"/>
                        <a14:foregroundMark x1="48718" y1="86786" x2="48718" y2="86786"/>
                        <a14:foregroundMark x1="49744" y1="82500" x2="49744" y2="82500"/>
                        <a14:foregroundMark x1="47949" y1="83571" x2="47949" y2="83571"/>
                        <a14:foregroundMark x1="44359" y1="61071" x2="44359" y2="61071"/>
                        <a14:foregroundMark x1="42821" y1="68929" x2="42821" y2="68929"/>
                        <a14:foregroundMark x1="75897" y1="39643" x2="75897" y2="39643"/>
                        <a14:foregroundMark x1="82564" y1="35714" x2="82564" y2="35714"/>
                        <a14:foregroundMark x1="92308" y1="28929" x2="92308" y2="28929"/>
                        <a14:foregroundMark x1="69744" y1="40357" x2="69744" y2="41429"/>
                        <a14:foregroundMark x1="57692" y1="48571" x2="57692" y2="48571"/>
                        <a14:foregroundMark x1="56667" y1="52857" x2="56923" y2="53929"/>
                        <a14:foregroundMark x1="58718" y1="50714" x2="58718" y2="50714"/>
                        <a14:foregroundMark x1="60513" y1="45357" x2="60513" y2="45357"/>
                        <a14:foregroundMark x1="61282" y1="46071" x2="74615" y2="37857"/>
                        <a14:foregroundMark x1="78718" y1="36786" x2="73077" y2="43214"/>
                        <a14:foregroundMark x1="82564" y1="27500" x2="85128" y2="46786"/>
                      </a14:backgroundRemoval>
                    </a14:imgEffect>
                  </a14:imgLayer>
                </a14:imgProps>
              </a:ext>
            </a:extLst>
          </a:blip>
          <a:srcRect b="9048"/>
          <a:stretch/>
        </p:blipFill>
        <p:spPr>
          <a:xfrm>
            <a:off x="7681805" y="3600450"/>
            <a:ext cx="4510195" cy="294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15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371</Words>
  <Application>Microsoft Office PowerPoint</Application>
  <PresentationFormat>Widescreen</PresentationFormat>
  <Paragraphs>106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R Macias</dc:creator>
  <cp:lastModifiedBy>Brett Cassell</cp:lastModifiedBy>
  <cp:revision>2</cp:revision>
  <dcterms:created xsi:type="dcterms:W3CDTF">2023-05-01T19:45:14Z</dcterms:created>
  <dcterms:modified xsi:type="dcterms:W3CDTF">2023-05-25T20:50:33Z</dcterms:modified>
</cp:coreProperties>
</file>