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7" r:id="rId2"/>
    <p:sldId id="345" r:id="rId3"/>
    <p:sldId id="367" r:id="rId4"/>
    <p:sldId id="346" r:id="rId5"/>
    <p:sldId id="355" r:id="rId6"/>
    <p:sldId id="356" r:id="rId7"/>
    <p:sldId id="347" r:id="rId8"/>
    <p:sldId id="348" r:id="rId9"/>
    <p:sldId id="357" r:id="rId10"/>
    <p:sldId id="359" r:id="rId11"/>
    <p:sldId id="360" r:id="rId12"/>
    <p:sldId id="350" r:id="rId13"/>
    <p:sldId id="351" r:id="rId14"/>
    <p:sldId id="349" r:id="rId15"/>
    <p:sldId id="353" r:id="rId16"/>
    <p:sldId id="354" r:id="rId17"/>
    <p:sldId id="358" r:id="rId18"/>
    <p:sldId id="276" r:id="rId19"/>
    <p:sldId id="277" r:id="rId20"/>
    <p:sldId id="361" r:id="rId21"/>
    <p:sldId id="362" r:id="rId22"/>
    <p:sldId id="368" r:id="rId23"/>
    <p:sldId id="363" r:id="rId24"/>
    <p:sldId id="364" r:id="rId25"/>
    <p:sldId id="263" r:id="rId26"/>
    <p:sldId id="365" r:id="rId27"/>
    <p:sldId id="366" r:id="rId28"/>
    <p:sldId id="268" r:id="rId29"/>
    <p:sldId id="271" r:id="rId30"/>
    <p:sldId id="272" r:id="rId31"/>
    <p:sldId id="273" r:id="rId32"/>
    <p:sldId id="352" r:id="rId33"/>
    <p:sldId id="27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32C72C-D792-4AF9-A8F6-1490A3656EEB}"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30199-4D6C-402F-AD9C-4AEE676B6B9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0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32C72C-D792-4AF9-A8F6-1490A3656EEB}"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30199-4D6C-402F-AD9C-4AEE676B6B94}" type="slidenum">
              <a:rPr lang="en-US" smtClean="0"/>
              <a:t>‹#›</a:t>
            </a:fld>
            <a:endParaRPr lang="en-US"/>
          </a:p>
        </p:txBody>
      </p:sp>
    </p:spTree>
    <p:extLst>
      <p:ext uri="{BB962C8B-B14F-4D97-AF65-F5344CB8AC3E}">
        <p14:creationId xmlns:p14="http://schemas.microsoft.com/office/powerpoint/2010/main" val="97640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32C72C-D792-4AF9-A8F6-1490A3656EEB}"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30199-4D6C-402F-AD9C-4AEE676B6B94}" type="slidenum">
              <a:rPr lang="en-US" smtClean="0"/>
              <a:t>‹#›</a:t>
            </a:fld>
            <a:endParaRPr lang="en-US"/>
          </a:p>
        </p:txBody>
      </p:sp>
    </p:spTree>
    <p:extLst>
      <p:ext uri="{BB962C8B-B14F-4D97-AF65-F5344CB8AC3E}">
        <p14:creationId xmlns:p14="http://schemas.microsoft.com/office/powerpoint/2010/main" val="2014400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A67FE9-98C2-E654-B334-8F91DA7980BC}"/>
              </a:ext>
            </a:extLst>
          </p:cNvPr>
          <p:cNvSpPr/>
          <p:nvPr userDrawn="1"/>
        </p:nvSpPr>
        <p:spPr>
          <a:xfrm>
            <a:off x="7253831" y="0"/>
            <a:ext cx="4938169" cy="6858000"/>
          </a:xfrm>
          <a:prstGeom prst="rect">
            <a:avLst/>
          </a:prstGeom>
          <a:solidFill>
            <a:srgbClr val="174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462D294-B172-A04E-384E-D78BBF01B958}"/>
              </a:ext>
            </a:extLst>
          </p:cNvPr>
          <p:cNvCxnSpPr>
            <a:cxnSpLocks/>
          </p:cNvCxnSpPr>
          <p:nvPr userDrawn="1"/>
        </p:nvCxnSpPr>
        <p:spPr>
          <a:xfrm flipV="1">
            <a:off x="11482164" y="697877"/>
            <a:ext cx="0" cy="6160123"/>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9383FEB-6CBB-B743-2278-B6EA51D66B5D}"/>
              </a:ext>
            </a:extLst>
          </p:cNvPr>
          <p:cNvCxnSpPr>
            <a:cxnSpLocks/>
          </p:cNvCxnSpPr>
          <p:nvPr userDrawn="1"/>
        </p:nvCxnSpPr>
        <p:spPr>
          <a:xfrm>
            <a:off x="11482164" y="0"/>
            <a:ext cx="0" cy="828483"/>
          </a:xfrm>
          <a:prstGeom prst="line">
            <a:avLst/>
          </a:prstGeom>
          <a:ln w="57150">
            <a:solidFill>
              <a:srgbClr val="07B1AF"/>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5ECC6247-7C69-0E4B-95B3-1193A30AF1E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9014" y="2064472"/>
            <a:ext cx="4640256" cy="2729056"/>
          </a:xfrm>
          <a:prstGeom prst="rect">
            <a:avLst/>
          </a:prstGeom>
        </p:spPr>
      </p:pic>
      <p:sp>
        <p:nvSpPr>
          <p:cNvPr id="4" name="TextBox 3">
            <a:extLst>
              <a:ext uri="{FF2B5EF4-FFF2-40B4-BE49-F238E27FC236}">
                <a16:creationId xmlns:a16="http://schemas.microsoft.com/office/drawing/2014/main" id="{0D92C1BB-E28E-EFF7-2939-F6259C515FF0}"/>
              </a:ext>
            </a:extLst>
          </p:cNvPr>
          <p:cNvSpPr txBox="1"/>
          <p:nvPr userDrawn="1"/>
        </p:nvSpPr>
        <p:spPr>
          <a:xfrm>
            <a:off x="7816718" y="2551837"/>
            <a:ext cx="3327916" cy="1754326"/>
          </a:xfrm>
          <a:prstGeom prst="rect">
            <a:avLst/>
          </a:prstGeom>
          <a:noFill/>
        </p:spPr>
        <p:txBody>
          <a:bodyPr wrap="square" rtlCol="0">
            <a:spAutoFit/>
          </a:bodyPr>
          <a:lstStyle/>
          <a:p>
            <a:pPr algn="ctr"/>
            <a:r>
              <a:rPr lang="en-US" sz="5400" b="1" kern="1200" dirty="0">
                <a:solidFill>
                  <a:schemeClr val="bg1"/>
                </a:solidFill>
                <a:latin typeface="Arial" panose="020B0604020202020204" pitchFamily="34" charset="0"/>
                <a:ea typeface="+mj-ea"/>
                <a:cs typeface="Arial" panose="020B0604020202020204" pitchFamily="34" charset="0"/>
              </a:rPr>
              <a:t>Q&amp;A Session</a:t>
            </a:r>
          </a:p>
        </p:txBody>
      </p:sp>
    </p:spTree>
    <p:extLst>
      <p:ext uri="{BB962C8B-B14F-4D97-AF65-F5344CB8AC3E}">
        <p14:creationId xmlns:p14="http://schemas.microsoft.com/office/powerpoint/2010/main" val="321119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32C72C-D792-4AF9-A8F6-1490A3656EEB}"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30199-4D6C-402F-AD9C-4AEE676B6B94}" type="slidenum">
              <a:rPr lang="en-US" smtClean="0"/>
              <a:t>‹#›</a:t>
            </a:fld>
            <a:endParaRPr lang="en-US"/>
          </a:p>
        </p:txBody>
      </p:sp>
    </p:spTree>
    <p:extLst>
      <p:ext uri="{BB962C8B-B14F-4D97-AF65-F5344CB8AC3E}">
        <p14:creationId xmlns:p14="http://schemas.microsoft.com/office/powerpoint/2010/main" val="223474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32C72C-D792-4AF9-A8F6-1490A3656EEB}"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30199-4D6C-402F-AD9C-4AEE676B6B9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51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32C72C-D792-4AF9-A8F6-1490A3656EEB}"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30199-4D6C-402F-AD9C-4AEE676B6B94}" type="slidenum">
              <a:rPr lang="en-US" smtClean="0"/>
              <a:t>‹#›</a:t>
            </a:fld>
            <a:endParaRPr lang="en-US"/>
          </a:p>
        </p:txBody>
      </p:sp>
    </p:spTree>
    <p:extLst>
      <p:ext uri="{BB962C8B-B14F-4D97-AF65-F5344CB8AC3E}">
        <p14:creationId xmlns:p14="http://schemas.microsoft.com/office/powerpoint/2010/main" val="217924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32C72C-D792-4AF9-A8F6-1490A3656EEB}"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930199-4D6C-402F-AD9C-4AEE676B6B94}" type="slidenum">
              <a:rPr lang="en-US" smtClean="0"/>
              <a:t>‹#›</a:t>
            </a:fld>
            <a:endParaRPr lang="en-US"/>
          </a:p>
        </p:txBody>
      </p:sp>
    </p:spTree>
    <p:extLst>
      <p:ext uri="{BB962C8B-B14F-4D97-AF65-F5344CB8AC3E}">
        <p14:creationId xmlns:p14="http://schemas.microsoft.com/office/powerpoint/2010/main" val="352665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32C72C-D792-4AF9-A8F6-1490A3656EEB}"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930199-4D6C-402F-AD9C-4AEE676B6B94}" type="slidenum">
              <a:rPr lang="en-US" smtClean="0"/>
              <a:t>‹#›</a:t>
            </a:fld>
            <a:endParaRPr lang="en-US"/>
          </a:p>
        </p:txBody>
      </p:sp>
    </p:spTree>
    <p:extLst>
      <p:ext uri="{BB962C8B-B14F-4D97-AF65-F5344CB8AC3E}">
        <p14:creationId xmlns:p14="http://schemas.microsoft.com/office/powerpoint/2010/main" val="45898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132C72C-D792-4AF9-A8F6-1490A3656EEB}" type="datetimeFigureOut">
              <a:rPr lang="en-US" smtClean="0"/>
              <a:t>5/25/2023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8930199-4D6C-402F-AD9C-4AEE676B6B94}" type="slidenum">
              <a:rPr lang="en-US" smtClean="0"/>
              <a:t>‹#›</a:t>
            </a:fld>
            <a:endParaRPr lang="en-US"/>
          </a:p>
        </p:txBody>
      </p:sp>
    </p:spTree>
    <p:extLst>
      <p:ext uri="{BB962C8B-B14F-4D97-AF65-F5344CB8AC3E}">
        <p14:creationId xmlns:p14="http://schemas.microsoft.com/office/powerpoint/2010/main" val="2412152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132C72C-D792-4AF9-A8F6-1490A3656EEB}" type="datetimeFigureOut">
              <a:rPr lang="en-US" smtClean="0"/>
              <a:t>5/25/2023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930199-4D6C-402F-AD9C-4AEE676B6B94}" type="slidenum">
              <a:rPr lang="en-US" smtClean="0"/>
              <a:t>‹#›</a:t>
            </a:fld>
            <a:endParaRPr lang="en-US"/>
          </a:p>
        </p:txBody>
      </p:sp>
    </p:spTree>
    <p:extLst>
      <p:ext uri="{BB962C8B-B14F-4D97-AF65-F5344CB8AC3E}">
        <p14:creationId xmlns:p14="http://schemas.microsoft.com/office/powerpoint/2010/main" val="170049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32C72C-D792-4AF9-A8F6-1490A3656EEB}"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30199-4D6C-402F-AD9C-4AEE676B6B94}" type="slidenum">
              <a:rPr lang="en-US" smtClean="0"/>
              <a:t>‹#›</a:t>
            </a:fld>
            <a:endParaRPr lang="en-US"/>
          </a:p>
        </p:txBody>
      </p:sp>
    </p:spTree>
    <p:extLst>
      <p:ext uri="{BB962C8B-B14F-4D97-AF65-F5344CB8AC3E}">
        <p14:creationId xmlns:p14="http://schemas.microsoft.com/office/powerpoint/2010/main" val="417821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132C72C-D792-4AF9-A8F6-1490A3656EEB}" type="datetimeFigureOut">
              <a:rPr lang="en-US" smtClean="0"/>
              <a:t>5/25/2023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930199-4D6C-402F-AD9C-4AEE676B6B9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750988"/>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66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heecholsfirm.com/" TargetMode="External"/><Relationship Id="rId2" Type="http://schemas.openxmlformats.org/officeDocument/2006/relationships/hyperlink" Target="mailto:chad.echols@theecholsfirm.com" TargetMode="External"/><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D7DA96-A2F9-B974-F0C8-231D8ED8B500}"/>
              </a:ext>
            </a:extLst>
          </p:cNvPr>
          <p:cNvSpPr>
            <a:spLocks noGrp="1"/>
          </p:cNvSpPr>
          <p:nvPr>
            <p:ph type="subTitle" idx="1"/>
          </p:nvPr>
        </p:nvSpPr>
        <p:spPr>
          <a:xfrm>
            <a:off x="1100051" y="4522122"/>
            <a:ext cx="10058400" cy="1143000"/>
          </a:xfrm>
        </p:spPr>
        <p:txBody>
          <a:bodyPr>
            <a:normAutofit fontScale="85000" lnSpcReduction="20000"/>
          </a:bodyPr>
          <a:lstStyle/>
          <a:p>
            <a:r>
              <a:rPr lang="en-US" dirty="0"/>
              <a:t>Updates and trends in the collection of student debt</a:t>
            </a:r>
          </a:p>
          <a:p>
            <a:r>
              <a:rPr lang="en-US" dirty="0"/>
              <a:t>Chad Echols, partner with frost Echols, LLC</a:t>
            </a:r>
          </a:p>
          <a:p>
            <a:r>
              <a:rPr lang="en-US" dirty="0"/>
              <a:t>Brought to you by: Williams &amp; fudge, Inc.</a:t>
            </a:r>
          </a:p>
        </p:txBody>
      </p:sp>
      <p:pic>
        <p:nvPicPr>
          <p:cNvPr id="5" name="Picture 4" descr="A picture containing text, font, graphics, logo&#10;&#10;Description automatically generated">
            <a:extLst>
              <a:ext uri="{FF2B5EF4-FFF2-40B4-BE49-F238E27FC236}">
                <a16:creationId xmlns:a16="http://schemas.microsoft.com/office/drawing/2014/main" id="{7B722045-2D19-EAF7-717F-754B21282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3259" y="433590"/>
            <a:ext cx="5325482" cy="2680855"/>
          </a:xfrm>
          <a:prstGeom prst="rect">
            <a:avLst/>
          </a:prstGeom>
        </p:spPr>
      </p:pic>
      <p:sp>
        <p:nvSpPr>
          <p:cNvPr id="2" name="TextBox 1">
            <a:extLst>
              <a:ext uri="{FF2B5EF4-FFF2-40B4-BE49-F238E27FC236}">
                <a16:creationId xmlns:a16="http://schemas.microsoft.com/office/drawing/2014/main" id="{E0F89765-0A36-558B-3336-69E17DF46740}"/>
              </a:ext>
            </a:extLst>
          </p:cNvPr>
          <p:cNvSpPr txBox="1"/>
          <p:nvPr/>
        </p:nvSpPr>
        <p:spPr>
          <a:xfrm>
            <a:off x="2515718" y="3429000"/>
            <a:ext cx="7227065" cy="584775"/>
          </a:xfrm>
          <a:prstGeom prst="rect">
            <a:avLst/>
          </a:prstGeom>
          <a:noFill/>
        </p:spPr>
        <p:txBody>
          <a:bodyPr wrap="square" rtlCol="0">
            <a:spAutoFit/>
          </a:bodyPr>
          <a:lstStyle/>
          <a:p>
            <a:pPr algn="ctr"/>
            <a:r>
              <a:rPr lang="en-US" sz="3200" dirty="0">
                <a:latin typeface="+mj-lt"/>
              </a:rPr>
              <a:t>2023 Conference – San Diego, CA</a:t>
            </a:r>
          </a:p>
        </p:txBody>
      </p:sp>
    </p:spTree>
    <p:extLst>
      <p:ext uri="{BB962C8B-B14F-4D97-AF65-F5344CB8AC3E}">
        <p14:creationId xmlns:p14="http://schemas.microsoft.com/office/powerpoint/2010/main" val="21832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4A8F-611D-F4F0-B681-CEC04B8E3836}"/>
              </a:ext>
            </a:extLst>
          </p:cNvPr>
          <p:cNvSpPr>
            <a:spLocks noGrp="1"/>
          </p:cNvSpPr>
          <p:nvPr>
            <p:ph type="title"/>
          </p:nvPr>
        </p:nvSpPr>
        <p:spPr/>
        <p:txBody>
          <a:bodyPr/>
          <a:lstStyle/>
          <a:p>
            <a:r>
              <a:rPr lang="en-US" dirty="0"/>
              <a:t>CFPB and Higher Education</a:t>
            </a:r>
          </a:p>
        </p:txBody>
      </p:sp>
      <p:pic>
        <p:nvPicPr>
          <p:cNvPr id="5" name="Content Placeholder 4" descr="Table&#10;&#10;Description automatically generated">
            <a:extLst>
              <a:ext uri="{FF2B5EF4-FFF2-40B4-BE49-F238E27FC236}">
                <a16:creationId xmlns:a16="http://schemas.microsoft.com/office/drawing/2014/main" id="{12A61139-FEC9-4112-6DD8-81625FF500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5163" y="1846263"/>
            <a:ext cx="7802000" cy="4022725"/>
          </a:xfrm>
        </p:spPr>
      </p:pic>
    </p:spTree>
    <p:extLst>
      <p:ext uri="{BB962C8B-B14F-4D97-AF65-F5344CB8AC3E}">
        <p14:creationId xmlns:p14="http://schemas.microsoft.com/office/powerpoint/2010/main" val="314810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73068-B1BD-CA4C-7E56-B8A1B880E581}"/>
              </a:ext>
            </a:extLst>
          </p:cNvPr>
          <p:cNvSpPr>
            <a:spLocks noGrp="1"/>
          </p:cNvSpPr>
          <p:nvPr>
            <p:ph type="title"/>
          </p:nvPr>
        </p:nvSpPr>
        <p:spPr/>
        <p:txBody>
          <a:bodyPr/>
          <a:lstStyle/>
          <a:p>
            <a:r>
              <a:rPr lang="en-US" dirty="0"/>
              <a:t>CFPB and Higher Education</a:t>
            </a:r>
          </a:p>
        </p:txBody>
      </p:sp>
      <p:pic>
        <p:nvPicPr>
          <p:cNvPr id="5" name="Content Placeholder 4" descr="Text, letter&#10;&#10;Description automatically generated">
            <a:extLst>
              <a:ext uri="{FF2B5EF4-FFF2-40B4-BE49-F238E27FC236}">
                <a16:creationId xmlns:a16="http://schemas.microsoft.com/office/drawing/2014/main" id="{DD5A4A7F-7B6D-62A3-9686-F95F62A479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4145" y="1846263"/>
            <a:ext cx="7944036" cy="4022725"/>
          </a:xfrm>
        </p:spPr>
      </p:pic>
    </p:spTree>
    <p:extLst>
      <p:ext uri="{BB962C8B-B14F-4D97-AF65-F5344CB8AC3E}">
        <p14:creationId xmlns:p14="http://schemas.microsoft.com/office/powerpoint/2010/main" val="1383750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A1DC-0148-E9E5-5CBD-558B4511B5B8}"/>
              </a:ext>
            </a:extLst>
          </p:cNvPr>
          <p:cNvSpPr>
            <a:spLocks noGrp="1"/>
          </p:cNvSpPr>
          <p:nvPr>
            <p:ph type="title"/>
          </p:nvPr>
        </p:nvSpPr>
        <p:spPr/>
        <p:txBody>
          <a:bodyPr/>
          <a:lstStyle/>
          <a:p>
            <a:r>
              <a:rPr lang="en-US" dirty="0"/>
              <a:t>CFPB Funding Challenged</a:t>
            </a:r>
          </a:p>
        </p:txBody>
      </p:sp>
      <p:pic>
        <p:nvPicPr>
          <p:cNvPr id="5" name="Content Placeholder 4" descr="Graphical user interface, text, application&#10;&#10;Description automatically generated">
            <a:extLst>
              <a:ext uri="{FF2B5EF4-FFF2-40B4-BE49-F238E27FC236}">
                <a16:creationId xmlns:a16="http://schemas.microsoft.com/office/drawing/2014/main" id="{138740D5-489F-1E6D-722F-BC4E4EF5C9F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6963" y="2173002"/>
            <a:ext cx="10058400" cy="3369246"/>
          </a:xfrm>
        </p:spPr>
      </p:pic>
    </p:spTree>
    <p:extLst>
      <p:ext uri="{BB962C8B-B14F-4D97-AF65-F5344CB8AC3E}">
        <p14:creationId xmlns:p14="http://schemas.microsoft.com/office/powerpoint/2010/main" val="64992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C50D5-4527-3503-B346-78EB22ED5AF9}"/>
              </a:ext>
            </a:extLst>
          </p:cNvPr>
          <p:cNvSpPr>
            <a:spLocks noGrp="1"/>
          </p:cNvSpPr>
          <p:nvPr>
            <p:ph type="title"/>
          </p:nvPr>
        </p:nvSpPr>
        <p:spPr/>
        <p:txBody>
          <a:bodyPr/>
          <a:lstStyle/>
          <a:p>
            <a:r>
              <a:rPr lang="en-US" dirty="0"/>
              <a:t>Supreme  Court to hear case regarding funding</a:t>
            </a:r>
          </a:p>
        </p:txBody>
      </p:sp>
      <p:pic>
        <p:nvPicPr>
          <p:cNvPr id="5" name="Content Placeholder 4" descr="Text&#10;&#10;Description automatically generated">
            <a:extLst>
              <a:ext uri="{FF2B5EF4-FFF2-40B4-BE49-F238E27FC236}">
                <a16:creationId xmlns:a16="http://schemas.microsoft.com/office/drawing/2014/main" id="{03648BB7-E095-FA16-33AA-50F5212AACC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2545" y="1846263"/>
            <a:ext cx="4947236" cy="4022725"/>
          </a:xfrm>
        </p:spPr>
      </p:pic>
    </p:spTree>
    <p:extLst>
      <p:ext uri="{BB962C8B-B14F-4D97-AF65-F5344CB8AC3E}">
        <p14:creationId xmlns:p14="http://schemas.microsoft.com/office/powerpoint/2010/main" val="405831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6F30-EDE7-A853-3AF4-2B63C0C32FCE}"/>
              </a:ext>
            </a:extLst>
          </p:cNvPr>
          <p:cNvSpPr>
            <a:spLocks noGrp="1"/>
          </p:cNvSpPr>
          <p:nvPr>
            <p:ph type="title"/>
          </p:nvPr>
        </p:nvSpPr>
        <p:spPr/>
        <p:txBody>
          <a:bodyPr/>
          <a:lstStyle/>
          <a:p>
            <a:r>
              <a:rPr lang="en-US" dirty="0"/>
              <a:t>Late March development …</a:t>
            </a:r>
          </a:p>
        </p:txBody>
      </p:sp>
      <p:pic>
        <p:nvPicPr>
          <p:cNvPr id="5" name="Content Placeholder 4" descr="Graphical user interface, application&#10;&#10;Description automatically generated">
            <a:extLst>
              <a:ext uri="{FF2B5EF4-FFF2-40B4-BE49-F238E27FC236}">
                <a16:creationId xmlns:a16="http://schemas.microsoft.com/office/drawing/2014/main" id="{0E8BD10E-0346-02E8-66E0-962A6C9E99A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6963" y="2334156"/>
            <a:ext cx="10058400" cy="3046938"/>
          </a:xfrm>
        </p:spPr>
      </p:pic>
    </p:spTree>
    <p:extLst>
      <p:ext uri="{BB962C8B-B14F-4D97-AF65-F5344CB8AC3E}">
        <p14:creationId xmlns:p14="http://schemas.microsoft.com/office/powerpoint/2010/main" val="273232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F1584-B383-DDF1-8BFF-484CBC4542E0}"/>
              </a:ext>
            </a:extLst>
          </p:cNvPr>
          <p:cNvSpPr>
            <a:spLocks noGrp="1"/>
          </p:cNvSpPr>
          <p:nvPr>
            <p:ph type="title"/>
          </p:nvPr>
        </p:nvSpPr>
        <p:spPr/>
        <p:txBody>
          <a:bodyPr/>
          <a:lstStyle/>
          <a:p>
            <a:r>
              <a:rPr lang="en-US" dirty="0"/>
              <a:t>The Telephone Consumer Protection Act</a:t>
            </a:r>
          </a:p>
        </p:txBody>
      </p:sp>
      <p:pic>
        <p:nvPicPr>
          <p:cNvPr id="4" name="Content Placeholder 3">
            <a:extLst>
              <a:ext uri="{FF2B5EF4-FFF2-40B4-BE49-F238E27FC236}">
                <a16:creationId xmlns:a16="http://schemas.microsoft.com/office/drawing/2014/main" id="{20D7E8B9-D318-50C6-7ABD-85C774E8A054}"/>
              </a:ext>
            </a:extLst>
          </p:cNvPr>
          <p:cNvPicPr>
            <a:picLocks noGrp="1" noChangeAspect="1"/>
          </p:cNvPicPr>
          <p:nvPr>
            <p:ph idx="1"/>
          </p:nvPr>
        </p:nvPicPr>
        <p:blipFill>
          <a:blip r:embed="rId2"/>
          <a:stretch>
            <a:fillRect/>
          </a:stretch>
        </p:blipFill>
        <p:spPr>
          <a:xfrm>
            <a:off x="3639878" y="3857122"/>
            <a:ext cx="4257675" cy="1666875"/>
          </a:xfrm>
          <a:prstGeom prst="rect">
            <a:avLst/>
          </a:prstGeom>
        </p:spPr>
      </p:pic>
      <p:sp>
        <p:nvSpPr>
          <p:cNvPr id="5" name="TextBox 4">
            <a:extLst>
              <a:ext uri="{FF2B5EF4-FFF2-40B4-BE49-F238E27FC236}">
                <a16:creationId xmlns:a16="http://schemas.microsoft.com/office/drawing/2014/main" id="{6B23460A-414C-C16C-8DB5-0EFC18F36491}"/>
              </a:ext>
            </a:extLst>
          </p:cNvPr>
          <p:cNvSpPr txBox="1"/>
          <p:nvPr/>
        </p:nvSpPr>
        <p:spPr>
          <a:xfrm>
            <a:off x="661012" y="2335576"/>
            <a:ext cx="4616068" cy="923330"/>
          </a:xfrm>
          <a:prstGeom prst="rect">
            <a:avLst/>
          </a:prstGeom>
          <a:noFill/>
        </p:spPr>
        <p:txBody>
          <a:bodyPr wrap="square" rtlCol="0">
            <a:spAutoFit/>
          </a:bodyPr>
          <a:lstStyle/>
          <a:p>
            <a:r>
              <a:rPr lang="en-US" dirty="0"/>
              <a:t>Briefly – Because we have found some peace!!</a:t>
            </a:r>
          </a:p>
          <a:p>
            <a:endParaRPr lang="en-US" dirty="0"/>
          </a:p>
          <a:p>
            <a:r>
              <a:rPr lang="en-US" dirty="0"/>
              <a:t>Also – Be careful when you pick a fight!</a:t>
            </a:r>
          </a:p>
        </p:txBody>
      </p:sp>
    </p:spTree>
    <p:extLst>
      <p:ext uri="{BB962C8B-B14F-4D97-AF65-F5344CB8AC3E}">
        <p14:creationId xmlns:p14="http://schemas.microsoft.com/office/powerpoint/2010/main" val="114045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28D1-9AFA-D957-1C87-AD8BCB15136D}"/>
              </a:ext>
            </a:extLst>
          </p:cNvPr>
          <p:cNvSpPr>
            <a:spLocks noGrp="1"/>
          </p:cNvSpPr>
          <p:nvPr>
            <p:ph type="title"/>
          </p:nvPr>
        </p:nvSpPr>
        <p:spPr/>
        <p:txBody>
          <a:bodyPr/>
          <a:lstStyle/>
          <a:p>
            <a:r>
              <a:rPr lang="en-US" dirty="0"/>
              <a:t>The Telephone Consumer Protection Act</a:t>
            </a:r>
          </a:p>
        </p:txBody>
      </p:sp>
      <p:pic>
        <p:nvPicPr>
          <p:cNvPr id="4" name="Content Placeholder 5">
            <a:extLst>
              <a:ext uri="{FF2B5EF4-FFF2-40B4-BE49-F238E27FC236}">
                <a16:creationId xmlns:a16="http://schemas.microsoft.com/office/drawing/2014/main" id="{F5933FB4-3DEB-3AEB-D6F2-92AABE924FB5}"/>
              </a:ext>
            </a:extLst>
          </p:cNvPr>
          <p:cNvPicPr>
            <a:picLocks noGrp="1" noChangeAspect="1"/>
          </p:cNvPicPr>
          <p:nvPr>
            <p:ph idx="1"/>
          </p:nvPr>
        </p:nvPicPr>
        <p:blipFill>
          <a:blip r:embed="rId2"/>
          <a:stretch>
            <a:fillRect/>
          </a:stretch>
        </p:blipFill>
        <p:spPr>
          <a:xfrm>
            <a:off x="2183713" y="2008908"/>
            <a:ext cx="7824574" cy="3491345"/>
          </a:xfrm>
        </p:spPr>
      </p:pic>
    </p:spTree>
    <p:extLst>
      <p:ext uri="{BB962C8B-B14F-4D97-AF65-F5344CB8AC3E}">
        <p14:creationId xmlns:p14="http://schemas.microsoft.com/office/powerpoint/2010/main" val="2728024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6F30-19C3-C771-6EE1-1E4000D2F0A5}"/>
              </a:ext>
            </a:extLst>
          </p:cNvPr>
          <p:cNvSpPr>
            <a:spLocks noGrp="1"/>
          </p:cNvSpPr>
          <p:nvPr>
            <p:ph type="title"/>
          </p:nvPr>
        </p:nvSpPr>
        <p:spPr/>
        <p:txBody>
          <a:bodyPr/>
          <a:lstStyle/>
          <a:p>
            <a:r>
              <a:rPr lang="en-US" dirty="0"/>
              <a:t>The FDCPA Generally </a:t>
            </a:r>
          </a:p>
        </p:txBody>
      </p:sp>
      <p:sp>
        <p:nvSpPr>
          <p:cNvPr id="4" name="Content Placeholder 2">
            <a:extLst>
              <a:ext uri="{FF2B5EF4-FFF2-40B4-BE49-F238E27FC236}">
                <a16:creationId xmlns:a16="http://schemas.microsoft.com/office/drawing/2014/main" id="{CD5C8305-D239-AC8C-0709-8676495B5933}"/>
              </a:ext>
            </a:extLst>
          </p:cNvPr>
          <p:cNvSpPr>
            <a:spLocks noGrp="1"/>
          </p:cNvSpPr>
          <p:nvPr>
            <p:ph idx="1"/>
          </p:nvPr>
        </p:nvSpPr>
        <p:spPr/>
        <p:txBody>
          <a:bodyPr>
            <a:normAutofit fontScale="92500" lnSpcReduction="10000"/>
          </a:bodyPr>
          <a:lstStyle/>
          <a:p>
            <a:pPr algn="just"/>
            <a:r>
              <a:rPr lang="en-US" dirty="0"/>
              <a:t>Some history;</a:t>
            </a:r>
          </a:p>
          <a:p>
            <a:pPr algn="just"/>
            <a:r>
              <a:rPr lang="en-US" dirty="0"/>
              <a:t>Creditors are not subject to the FDCPA (generally);</a:t>
            </a:r>
          </a:p>
          <a:p>
            <a:pPr algn="just"/>
            <a:r>
              <a:rPr lang="en-US" dirty="0"/>
              <a:t>The FTC &amp; CFPB;</a:t>
            </a:r>
          </a:p>
          <a:p>
            <a:pPr algn="just"/>
            <a:r>
              <a:rPr lang="en-US" dirty="0"/>
              <a:t>Are debt collectors less compliant today or more compliant?</a:t>
            </a:r>
          </a:p>
          <a:p>
            <a:pPr lvl="1" algn="just"/>
            <a:r>
              <a:rPr lang="en-US" dirty="0"/>
              <a:t>CFPB – CMS;</a:t>
            </a:r>
          </a:p>
          <a:p>
            <a:pPr lvl="1" algn="just"/>
            <a:r>
              <a:rPr lang="en-US" dirty="0"/>
              <a:t>Call recording;</a:t>
            </a:r>
          </a:p>
          <a:p>
            <a:pPr lvl="1" algn="just"/>
            <a:r>
              <a:rPr lang="en-US" dirty="0"/>
              <a:t>Account documentation;</a:t>
            </a:r>
          </a:p>
          <a:p>
            <a:pPr lvl="1" algn="just"/>
            <a:r>
              <a:rPr lang="en-US" dirty="0"/>
              <a:t>Voice analytics; and</a:t>
            </a:r>
          </a:p>
          <a:p>
            <a:pPr lvl="1" algn="just"/>
            <a:r>
              <a:rPr lang="en-US" dirty="0"/>
              <a:t>AI &amp; utilizing data.</a:t>
            </a:r>
          </a:p>
          <a:p>
            <a:pPr algn="just"/>
            <a:r>
              <a:rPr lang="en-US" dirty="0"/>
              <a:t>The explosion of litigation and a strict liability statute;</a:t>
            </a:r>
          </a:p>
          <a:p>
            <a:pPr algn="just"/>
            <a:r>
              <a:rPr lang="en-US" dirty="0"/>
              <a:t>Etc…</a:t>
            </a:r>
          </a:p>
          <a:p>
            <a:endParaRPr lang="en-US" dirty="0"/>
          </a:p>
        </p:txBody>
      </p:sp>
      <p:pic>
        <p:nvPicPr>
          <p:cNvPr id="5" name="Picture 4">
            <a:extLst>
              <a:ext uri="{FF2B5EF4-FFF2-40B4-BE49-F238E27FC236}">
                <a16:creationId xmlns:a16="http://schemas.microsoft.com/office/drawing/2014/main" id="{CE8A6D3C-5718-64E3-4585-07532DBB3164}"/>
              </a:ext>
            </a:extLst>
          </p:cNvPr>
          <p:cNvPicPr>
            <a:picLocks noChangeAspect="1"/>
          </p:cNvPicPr>
          <p:nvPr/>
        </p:nvPicPr>
        <p:blipFill>
          <a:blip r:embed="rId2"/>
          <a:stretch>
            <a:fillRect/>
          </a:stretch>
        </p:blipFill>
        <p:spPr>
          <a:xfrm>
            <a:off x="8264356" y="1845734"/>
            <a:ext cx="3089444" cy="2104761"/>
          </a:xfrm>
          <a:prstGeom prst="rect">
            <a:avLst/>
          </a:prstGeom>
        </p:spPr>
      </p:pic>
      <p:pic>
        <p:nvPicPr>
          <p:cNvPr id="6" name="Picture 5">
            <a:extLst>
              <a:ext uri="{FF2B5EF4-FFF2-40B4-BE49-F238E27FC236}">
                <a16:creationId xmlns:a16="http://schemas.microsoft.com/office/drawing/2014/main" id="{A25FCFB5-DCD4-DA09-4936-851C2A514812}"/>
              </a:ext>
            </a:extLst>
          </p:cNvPr>
          <p:cNvPicPr>
            <a:picLocks noChangeAspect="1"/>
          </p:cNvPicPr>
          <p:nvPr/>
        </p:nvPicPr>
        <p:blipFill>
          <a:blip r:embed="rId3"/>
          <a:stretch>
            <a:fillRect/>
          </a:stretch>
        </p:blipFill>
        <p:spPr>
          <a:xfrm>
            <a:off x="8264356" y="4256688"/>
            <a:ext cx="2914652" cy="1769245"/>
          </a:xfrm>
          <a:prstGeom prst="rect">
            <a:avLst/>
          </a:prstGeom>
        </p:spPr>
      </p:pic>
    </p:spTree>
    <p:extLst>
      <p:ext uri="{BB962C8B-B14F-4D97-AF65-F5344CB8AC3E}">
        <p14:creationId xmlns:p14="http://schemas.microsoft.com/office/powerpoint/2010/main" val="289729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Visa</a:t>
            </a:r>
          </a:p>
        </p:txBody>
      </p:sp>
      <p:pic>
        <p:nvPicPr>
          <p:cNvPr id="5" name="Content Placeholder 4" descr="Graphical user interface, application&#10;&#10;Description automatically generated">
            <a:extLst>
              <a:ext uri="{FF2B5EF4-FFF2-40B4-BE49-F238E27FC236}">
                <a16:creationId xmlns:a16="http://schemas.microsoft.com/office/drawing/2014/main" id="{F8572761-B8B3-DED4-4848-14FD369FDF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6203" y="1846263"/>
            <a:ext cx="7539920" cy="4022725"/>
          </a:xfrm>
        </p:spPr>
      </p:pic>
    </p:spTree>
    <p:extLst>
      <p:ext uri="{BB962C8B-B14F-4D97-AF65-F5344CB8AC3E}">
        <p14:creationId xmlns:p14="http://schemas.microsoft.com/office/powerpoint/2010/main" val="2930833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Debt (why does it matter to higher education?)</a:t>
            </a:r>
          </a:p>
        </p:txBody>
      </p:sp>
      <p:sp>
        <p:nvSpPr>
          <p:cNvPr id="3" name="Content Placeholder 2"/>
          <p:cNvSpPr>
            <a:spLocks noGrp="1"/>
          </p:cNvSpPr>
          <p:nvPr>
            <p:ph idx="1"/>
          </p:nvPr>
        </p:nvSpPr>
        <p:spPr/>
        <p:txBody>
          <a:bodyPr>
            <a:normAutofit/>
          </a:bodyPr>
          <a:lstStyle/>
          <a:p>
            <a:endParaRPr lang="en-US" sz="3200" dirty="0"/>
          </a:p>
          <a:p>
            <a:r>
              <a:rPr lang="en-US" sz="3200" dirty="0"/>
              <a:t>The North Carolina Medical De-Weaponization Act</a:t>
            </a:r>
          </a:p>
          <a:p>
            <a:endParaRPr lang="en-US" sz="3200" dirty="0"/>
          </a:p>
          <a:p>
            <a:r>
              <a:rPr lang="en-US" sz="3200" dirty="0"/>
              <a:t>The deal cut with the national CRAs regarding furnishing medical debts to credit reports.</a:t>
            </a:r>
          </a:p>
        </p:txBody>
      </p:sp>
    </p:spTree>
    <p:extLst>
      <p:ext uri="{BB962C8B-B14F-4D97-AF65-F5344CB8AC3E}">
        <p14:creationId xmlns:p14="http://schemas.microsoft.com/office/powerpoint/2010/main" val="302778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952F-E85D-85FA-D503-59AF0B216951}"/>
              </a:ext>
            </a:extLst>
          </p:cNvPr>
          <p:cNvSpPr>
            <a:spLocks noGrp="1"/>
          </p:cNvSpPr>
          <p:nvPr>
            <p:ph type="title"/>
          </p:nvPr>
        </p:nvSpPr>
        <p:spPr/>
        <p:txBody>
          <a:bodyPr/>
          <a:lstStyle/>
          <a:p>
            <a:r>
              <a:rPr lang="en-US" sz="4800" dirty="0">
                <a:latin typeface="Times New Roman" panose="02020603050405020304" pitchFamily="18" charset="0"/>
                <a:cs typeface="Times New Roman" panose="02020603050405020304" pitchFamily="18" charset="0"/>
              </a:rPr>
              <a:t>DISCLAIMER</a:t>
            </a:r>
            <a:endParaRPr lang="en-US" dirty="0"/>
          </a:p>
        </p:txBody>
      </p:sp>
      <p:sp>
        <p:nvSpPr>
          <p:cNvPr id="3" name="Content Placeholder 2">
            <a:extLst>
              <a:ext uri="{FF2B5EF4-FFF2-40B4-BE49-F238E27FC236}">
                <a16:creationId xmlns:a16="http://schemas.microsoft.com/office/drawing/2014/main" id="{3263F70F-CAB3-1972-D5D0-A1ABF67E8FEE}"/>
              </a:ext>
            </a:extLst>
          </p:cNvPr>
          <p:cNvSpPr>
            <a:spLocks noGrp="1"/>
          </p:cNvSpPr>
          <p:nvPr>
            <p:ph idx="1"/>
          </p:nvPr>
        </p:nvSpPr>
        <p:spPr/>
        <p:txBody>
          <a:bodyPr/>
          <a:lstStyle/>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This presentation should be construed as an overview of the issues discussed. The presentation is not legal advice to anyone attending the conference or reviewing the materials. Specific legal questions regarding the concepts and any application to your entity should be directed to your attorney.</a:t>
            </a:r>
            <a:r>
              <a:rPr lang="en-US" sz="2000" dirty="0"/>
              <a:t> </a:t>
            </a:r>
          </a:p>
          <a:p>
            <a:pPr marL="0" indent="0" algn="just">
              <a:buNone/>
            </a:pPr>
            <a:r>
              <a:rPr lang="en-US" sz="2000" dirty="0">
                <a:latin typeface="Times New Roman" panose="02020603050405020304" pitchFamily="18" charset="0"/>
                <a:cs typeface="Times New Roman" panose="02020603050405020304" pitchFamily="18" charset="0"/>
              </a:rPr>
              <a:t>NOTICE: Comments made during this presentation and the presentation itself are not for use on the public record and should not be utilized by any member of the media without the express written consent of the presenter.</a:t>
            </a:r>
          </a:p>
          <a:p>
            <a:endParaRPr lang="en-US" dirty="0"/>
          </a:p>
        </p:txBody>
      </p:sp>
    </p:spTree>
    <p:extLst>
      <p:ext uri="{BB962C8B-B14F-4D97-AF65-F5344CB8AC3E}">
        <p14:creationId xmlns:p14="http://schemas.microsoft.com/office/powerpoint/2010/main" val="13262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F67CF-804C-CD93-CA6C-2AEB3D98A3DD}"/>
              </a:ext>
            </a:extLst>
          </p:cNvPr>
          <p:cNvSpPr>
            <a:spLocks noGrp="1"/>
          </p:cNvSpPr>
          <p:nvPr>
            <p:ph type="title"/>
          </p:nvPr>
        </p:nvSpPr>
        <p:spPr/>
        <p:txBody>
          <a:bodyPr/>
          <a:lstStyle/>
          <a:p>
            <a:r>
              <a:rPr lang="en-US" dirty="0"/>
              <a:t>Trends in State Transcript Laws</a:t>
            </a:r>
          </a:p>
        </p:txBody>
      </p:sp>
      <p:pic>
        <p:nvPicPr>
          <p:cNvPr id="4" name="Content Placeholder 5">
            <a:extLst>
              <a:ext uri="{FF2B5EF4-FFF2-40B4-BE49-F238E27FC236}">
                <a16:creationId xmlns:a16="http://schemas.microsoft.com/office/drawing/2014/main" id="{2836EF49-F193-8372-7E02-E0BEB25F8F82}"/>
              </a:ext>
            </a:extLst>
          </p:cNvPr>
          <p:cNvPicPr>
            <a:picLocks noGrp="1" noChangeAspect="1"/>
          </p:cNvPicPr>
          <p:nvPr>
            <p:ph idx="1"/>
          </p:nvPr>
        </p:nvPicPr>
        <p:blipFill>
          <a:blip r:embed="rId2"/>
          <a:stretch>
            <a:fillRect/>
          </a:stretch>
        </p:blipFill>
        <p:spPr>
          <a:xfrm>
            <a:off x="4625831" y="2079407"/>
            <a:ext cx="6239491" cy="2380384"/>
          </a:xfrm>
        </p:spPr>
      </p:pic>
      <p:pic>
        <p:nvPicPr>
          <p:cNvPr id="6" name="Picture 5" descr="Graphical user interface, application&#10;&#10;Description automatically generated">
            <a:extLst>
              <a:ext uri="{FF2B5EF4-FFF2-40B4-BE49-F238E27FC236}">
                <a16:creationId xmlns:a16="http://schemas.microsoft.com/office/drawing/2014/main" id="{3890209E-BBC6-F040-BB7B-94FD15123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665" y="1903615"/>
            <a:ext cx="2209800" cy="4394200"/>
          </a:xfrm>
          <a:prstGeom prst="rect">
            <a:avLst/>
          </a:prstGeom>
        </p:spPr>
      </p:pic>
      <p:sp>
        <p:nvSpPr>
          <p:cNvPr id="7" name="TextBox 6">
            <a:extLst>
              <a:ext uri="{FF2B5EF4-FFF2-40B4-BE49-F238E27FC236}">
                <a16:creationId xmlns:a16="http://schemas.microsoft.com/office/drawing/2014/main" id="{1C63C4B9-37D6-77EC-5246-059A09DA0282}"/>
              </a:ext>
            </a:extLst>
          </p:cNvPr>
          <p:cNvSpPr txBox="1"/>
          <p:nvPr/>
        </p:nvSpPr>
        <p:spPr>
          <a:xfrm>
            <a:off x="4170218" y="5514109"/>
            <a:ext cx="5805054" cy="646331"/>
          </a:xfrm>
          <a:prstGeom prst="rect">
            <a:avLst/>
          </a:prstGeom>
          <a:noFill/>
        </p:spPr>
        <p:txBody>
          <a:bodyPr wrap="square" rtlCol="0">
            <a:spAutoFit/>
          </a:bodyPr>
          <a:lstStyle/>
          <a:p>
            <a:r>
              <a:rPr lang="en-US" dirty="0"/>
              <a:t>https://</a:t>
            </a:r>
            <a:r>
              <a:rPr lang="en-US" dirty="0" err="1"/>
              <a:t>www.bestcolleges.com</a:t>
            </a:r>
            <a:r>
              <a:rPr lang="en-US" dirty="0"/>
              <a:t>/news/2022/05/19/states-that-ban-college-transcript-withholding-student-debt/</a:t>
            </a:r>
          </a:p>
        </p:txBody>
      </p:sp>
    </p:spTree>
    <p:extLst>
      <p:ext uri="{BB962C8B-B14F-4D97-AF65-F5344CB8AC3E}">
        <p14:creationId xmlns:p14="http://schemas.microsoft.com/office/powerpoint/2010/main" val="1367970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6B3D-3AC7-04F1-92A7-ECB814AEE284}"/>
              </a:ext>
            </a:extLst>
          </p:cNvPr>
          <p:cNvSpPr>
            <a:spLocks noGrp="1"/>
          </p:cNvSpPr>
          <p:nvPr>
            <p:ph type="title"/>
          </p:nvPr>
        </p:nvSpPr>
        <p:spPr/>
        <p:txBody>
          <a:bodyPr/>
          <a:lstStyle/>
          <a:p>
            <a:r>
              <a:rPr lang="en-US" dirty="0"/>
              <a:t>California looks at banning higher education collections (CA  AB1160)</a:t>
            </a:r>
          </a:p>
        </p:txBody>
      </p:sp>
      <p:pic>
        <p:nvPicPr>
          <p:cNvPr id="5" name="Content Placeholder 4" descr="Graphical user interface, text, application&#10;&#10;Description automatically generated">
            <a:extLst>
              <a:ext uri="{FF2B5EF4-FFF2-40B4-BE49-F238E27FC236}">
                <a16:creationId xmlns:a16="http://schemas.microsoft.com/office/drawing/2014/main" id="{1D9A03EB-52E8-6F09-B992-ACB9194084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62" y="2389204"/>
            <a:ext cx="12070676" cy="2079591"/>
          </a:xfrm>
        </p:spPr>
      </p:pic>
      <p:sp>
        <p:nvSpPr>
          <p:cNvPr id="3" name="TextBox 2">
            <a:extLst>
              <a:ext uri="{FF2B5EF4-FFF2-40B4-BE49-F238E27FC236}">
                <a16:creationId xmlns:a16="http://schemas.microsoft.com/office/drawing/2014/main" id="{4CD9A8F6-CC73-4D3B-2A40-7AF8C19BD26E}"/>
              </a:ext>
            </a:extLst>
          </p:cNvPr>
          <p:cNvSpPr txBox="1"/>
          <p:nvPr/>
        </p:nvSpPr>
        <p:spPr>
          <a:xfrm>
            <a:off x="2036284" y="4946574"/>
            <a:ext cx="8119431" cy="646331"/>
          </a:xfrm>
          <a:prstGeom prst="rect">
            <a:avLst/>
          </a:prstGeom>
          <a:noFill/>
        </p:spPr>
        <p:txBody>
          <a:bodyPr wrap="square" rtlCol="0">
            <a:spAutoFit/>
          </a:bodyPr>
          <a:lstStyle/>
          <a:p>
            <a:r>
              <a:rPr lang="en-US" dirty="0"/>
              <a:t>I strongly suggest the higher education community in California meet with Assembly Member Blanca Pacheco well before the next term of the California Assembly.</a:t>
            </a:r>
          </a:p>
        </p:txBody>
      </p:sp>
    </p:spTree>
    <p:extLst>
      <p:ext uri="{BB962C8B-B14F-4D97-AF65-F5344CB8AC3E}">
        <p14:creationId xmlns:p14="http://schemas.microsoft.com/office/powerpoint/2010/main" val="2269291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F2E21-748B-8DD9-CF18-89070ADB8F04}"/>
              </a:ext>
            </a:extLst>
          </p:cNvPr>
          <p:cNvSpPr>
            <a:spLocks noGrp="1"/>
          </p:cNvSpPr>
          <p:nvPr>
            <p:ph type="title"/>
          </p:nvPr>
        </p:nvSpPr>
        <p:spPr/>
        <p:txBody>
          <a:bodyPr/>
          <a:lstStyle/>
          <a:p>
            <a:r>
              <a:rPr lang="en-US" dirty="0"/>
              <a:t>California Civ. Code Section 1788.202 </a:t>
            </a:r>
          </a:p>
        </p:txBody>
      </p:sp>
      <p:pic>
        <p:nvPicPr>
          <p:cNvPr id="5" name="Content Placeholder 4" descr="A picture containing text, screenshot, font&#10;&#10;Description automatically generated">
            <a:extLst>
              <a:ext uri="{FF2B5EF4-FFF2-40B4-BE49-F238E27FC236}">
                <a16:creationId xmlns:a16="http://schemas.microsoft.com/office/drawing/2014/main" id="{9A37EEB6-9833-C36F-8173-D699C376844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6750" y="1846263"/>
            <a:ext cx="7358825" cy="4022725"/>
          </a:xfrm>
        </p:spPr>
      </p:pic>
    </p:spTree>
    <p:extLst>
      <p:ext uri="{BB962C8B-B14F-4D97-AF65-F5344CB8AC3E}">
        <p14:creationId xmlns:p14="http://schemas.microsoft.com/office/powerpoint/2010/main" val="1215032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4E29-1D25-485C-3B14-CEF5DB8849F4}"/>
              </a:ext>
            </a:extLst>
          </p:cNvPr>
          <p:cNvSpPr>
            <a:spLocks noGrp="1"/>
          </p:cNvSpPr>
          <p:nvPr>
            <p:ph type="title"/>
          </p:nvPr>
        </p:nvSpPr>
        <p:spPr/>
        <p:txBody>
          <a:bodyPr/>
          <a:lstStyle/>
          <a:p>
            <a:r>
              <a:rPr lang="en-US" dirty="0"/>
              <a:t>Regulation F</a:t>
            </a:r>
          </a:p>
        </p:txBody>
      </p:sp>
      <p:sp>
        <p:nvSpPr>
          <p:cNvPr id="4" name="Content Placeholder 2">
            <a:extLst>
              <a:ext uri="{FF2B5EF4-FFF2-40B4-BE49-F238E27FC236}">
                <a16:creationId xmlns:a16="http://schemas.microsoft.com/office/drawing/2014/main" id="{A9D2CC39-CDFD-1483-CA4F-0FBDDC78EC92}"/>
              </a:ext>
            </a:extLst>
          </p:cNvPr>
          <p:cNvSpPr>
            <a:spLocks noGrp="1"/>
          </p:cNvSpPr>
          <p:nvPr>
            <p:ph idx="1"/>
          </p:nvPr>
        </p:nvSpPr>
        <p:spPr>
          <a:xfrm>
            <a:off x="337116" y="1823700"/>
            <a:ext cx="10058400" cy="4023360"/>
          </a:xfrm>
        </p:spPr>
        <p:txBody>
          <a:bodyPr/>
          <a:lstStyle/>
          <a:p>
            <a:endParaRPr lang="en-US" dirty="0"/>
          </a:p>
          <a:p>
            <a:pPr algn="just"/>
            <a:r>
              <a:rPr lang="en-US" dirty="0"/>
              <a:t>How did we get here?</a:t>
            </a:r>
          </a:p>
          <a:p>
            <a:pPr algn="just"/>
            <a:r>
              <a:rPr lang="en-US" dirty="0"/>
              <a:t>The FDCPA  - some background – my practice as an example</a:t>
            </a:r>
          </a:p>
          <a:p>
            <a:pPr algn="just"/>
            <a:r>
              <a:rPr lang="en-US" dirty="0"/>
              <a:t>What were the FDCPA regulations prior to Regulation F?</a:t>
            </a:r>
          </a:p>
          <a:p>
            <a:pPr algn="just"/>
            <a:r>
              <a:rPr lang="en-US" dirty="0"/>
              <a:t>The CFPB – where it was, where it went, and where it is now?</a:t>
            </a:r>
          </a:p>
          <a:p>
            <a:pPr algn="just"/>
            <a:r>
              <a:rPr lang="en-US" dirty="0"/>
              <a:t>State activity following the implementation of Regulation F</a:t>
            </a:r>
          </a:p>
          <a:p>
            <a:pPr algn="just"/>
            <a:r>
              <a:rPr lang="en-US" dirty="0"/>
              <a:t>The CFPB’s intention and the actions of consumer attorneys </a:t>
            </a:r>
          </a:p>
          <a:p>
            <a:pPr marL="0" indent="0" algn="just">
              <a:buNone/>
            </a:pPr>
            <a:r>
              <a:rPr lang="en-US" dirty="0"/>
              <a:t>are different issues.</a:t>
            </a:r>
          </a:p>
        </p:txBody>
      </p:sp>
      <p:pic>
        <p:nvPicPr>
          <p:cNvPr id="6" name="Picture 5">
            <a:extLst>
              <a:ext uri="{FF2B5EF4-FFF2-40B4-BE49-F238E27FC236}">
                <a16:creationId xmlns:a16="http://schemas.microsoft.com/office/drawing/2014/main" id="{B7884B1A-DC80-0211-CBA8-B58D91F527FF}"/>
              </a:ext>
            </a:extLst>
          </p:cNvPr>
          <p:cNvPicPr>
            <a:picLocks noChangeAspect="1"/>
          </p:cNvPicPr>
          <p:nvPr/>
        </p:nvPicPr>
        <p:blipFill>
          <a:blip r:embed="rId2"/>
          <a:stretch>
            <a:fillRect/>
          </a:stretch>
        </p:blipFill>
        <p:spPr>
          <a:xfrm>
            <a:off x="7521965" y="2283545"/>
            <a:ext cx="3273870" cy="3103669"/>
          </a:xfrm>
          <a:prstGeom prst="rect">
            <a:avLst/>
          </a:prstGeom>
        </p:spPr>
      </p:pic>
    </p:spTree>
    <p:extLst>
      <p:ext uri="{BB962C8B-B14F-4D97-AF65-F5344CB8AC3E}">
        <p14:creationId xmlns:p14="http://schemas.microsoft.com/office/powerpoint/2010/main" val="2603149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5A14-5105-DBB1-0DF9-A52FECA2B57C}"/>
              </a:ext>
            </a:extLst>
          </p:cNvPr>
          <p:cNvSpPr>
            <a:spLocks noGrp="1"/>
          </p:cNvSpPr>
          <p:nvPr>
            <p:ph type="title"/>
          </p:nvPr>
        </p:nvSpPr>
        <p:spPr/>
        <p:txBody>
          <a:bodyPr/>
          <a:lstStyle/>
          <a:p>
            <a:r>
              <a:rPr lang="en-US" dirty="0"/>
              <a:t>Model Validation Notice (MVN)</a:t>
            </a:r>
          </a:p>
        </p:txBody>
      </p:sp>
      <p:sp>
        <p:nvSpPr>
          <p:cNvPr id="4" name="Content Placeholder 2">
            <a:extLst>
              <a:ext uri="{FF2B5EF4-FFF2-40B4-BE49-F238E27FC236}">
                <a16:creationId xmlns:a16="http://schemas.microsoft.com/office/drawing/2014/main" id="{A428E818-70F3-1960-FE61-22FE0BA88297}"/>
              </a:ext>
            </a:extLst>
          </p:cNvPr>
          <p:cNvSpPr>
            <a:spLocks noGrp="1"/>
          </p:cNvSpPr>
          <p:nvPr>
            <p:ph idx="1"/>
          </p:nvPr>
        </p:nvSpPr>
        <p:spPr>
          <a:xfrm>
            <a:off x="359150" y="1889802"/>
            <a:ext cx="10058400" cy="4023360"/>
          </a:xfrm>
        </p:spPr>
        <p:txBody>
          <a:bodyPr/>
          <a:lstStyle/>
          <a:p>
            <a:pPr algn="just"/>
            <a:r>
              <a:rPr lang="en-US" dirty="0"/>
              <a:t>The CFPB wants an information piece and offered the safe harbor to try and implement that policy position.</a:t>
            </a:r>
          </a:p>
          <a:p>
            <a:pPr algn="just"/>
            <a:r>
              <a:rPr lang="en-US" dirty="0"/>
              <a:t>The MVN – The breakdown of the debt &amp; what does that mean?</a:t>
            </a:r>
          </a:p>
        </p:txBody>
      </p:sp>
      <p:pic>
        <p:nvPicPr>
          <p:cNvPr id="5" name="Picture 4">
            <a:extLst>
              <a:ext uri="{FF2B5EF4-FFF2-40B4-BE49-F238E27FC236}">
                <a16:creationId xmlns:a16="http://schemas.microsoft.com/office/drawing/2014/main" id="{FF84063F-D00B-E972-3591-363FF105C7DB}"/>
              </a:ext>
            </a:extLst>
          </p:cNvPr>
          <p:cNvPicPr>
            <a:picLocks noChangeAspect="1"/>
          </p:cNvPicPr>
          <p:nvPr/>
        </p:nvPicPr>
        <p:blipFill>
          <a:blip r:embed="rId2"/>
          <a:stretch>
            <a:fillRect/>
          </a:stretch>
        </p:blipFill>
        <p:spPr>
          <a:xfrm>
            <a:off x="3996794" y="3205654"/>
            <a:ext cx="3951764" cy="2899759"/>
          </a:xfrm>
          <a:prstGeom prst="rect">
            <a:avLst/>
          </a:prstGeom>
        </p:spPr>
      </p:pic>
    </p:spTree>
    <p:extLst>
      <p:ext uri="{BB962C8B-B14F-4D97-AF65-F5344CB8AC3E}">
        <p14:creationId xmlns:p14="http://schemas.microsoft.com/office/powerpoint/2010/main" val="575628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D7EA2-C5BC-EA45-95CF-5C45168B3870}"/>
              </a:ext>
            </a:extLst>
          </p:cNvPr>
          <p:cNvSpPr>
            <a:spLocks noGrp="1"/>
          </p:cNvSpPr>
          <p:nvPr>
            <p:ph type="title"/>
          </p:nvPr>
        </p:nvSpPr>
        <p:spPr/>
        <p:txBody>
          <a:bodyPr/>
          <a:lstStyle/>
          <a:p>
            <a:r>
              <a:rPr lang="en-US" dirty="0"/>
              <a:t>Model Validation Notice	</a:t>
            </a:r>
          </a:p>
        </p:txBody>
      </p:sp>
      <p:sp>
        <p:nvSpPr>
          <p:cNvPr id="3" name="Content Placeholder 2">
            <a:extLst>
              <a:ext uri="{FF2B5EF4-FFF2-40B4-BE49-F238E27FC236}">
                <a16:creationId xmlns:a16="http://schemas.microsoft.com/office/drawing/2014/main" id="{29208239-42C5-FF48-8567-040F66CF3E6F}"/>
              </a:ext>
            </a:extLst>
          </p:cNvPr>
          <p:cNvSpPr>
            <a:spLocks noGrp="1"/>
          </p:cNvSpPr>
          <p:nvPr>
            <p:ph idx="1"/>
          </p:nvPr>
        </p:nvSpPr>
        <p:spPr>
          <a:xfrm>
            <a:off x="611505" y="1956781"/>
            <a:ext cx="11029950" cy="3678238"/>
          </a:xfrm>
        </p:spPr>
        <p:txBody>
          <a:bodyPr/>
          <a:lstStyle/>
          <a:p>
            <a:r>
              <a:rPr lang="en-US" dirty="0"/>
              <a:t>How will the new MVN create more stalls &amp; what can schools do??</a:t>
            </a:r>
          </a:p>
        </p:txBody>
      </p:sp>
      <p:pic>
        <p:nvPicPr>
          <p:cNvPr id="6" name="Picture 5">
            <a:extLst>
              <a:ext uri="{FF2B5EF4-FFF2-40B4-BE49-F238E27FC236}">
                <a16:creationId xmlns:a16="http://schemas.microsoft.com/office/drawing/2014/main" id="{EF8BB17A-7308-9B4B-97A6-8EC1514CD295}"/>
              </a:ext>
            </a:extLst>
          </p:cNvPr>
          <p:cNvPicPr>
            <a:picLocks noChangeAspect="1"/>
          </p:cNvPicPr>
          <p:nvPr/>
        </p:nvPicPr>
        <p:blipFill>
          <a:blip r:embed="rId2"/>
          <a:stretch>
            <a:fillRect/>
          </a:stretch>
        </p:blipFill>
        <p:spPr>
          <a:xfrm>
            <a:off x="1811578" y="2704859"/>
            <a:ext cx="2942377" cy="2800004"/>
          </a:xfrm>
          <a:prstGeom prst="rect">
            <a:avLst/>
          </a:prstGeom>
        </p:spPr>
      </p:pic>
      <p:pic>
        <p:nvPicPr>
          <p:cNvPr id="7" name="Picture 6">
            <a:extLst>
              <a:ext uri="{FF2B5EF4-FFF2-40B4-BE49-F238E27FC236}">
                <a16:creationId xmlns:a16="http://schemas.microsoft.com/office/drawing/2014/main" id="{399826B1-11AB-5C44-AD3B-C6949F4AF317}"/>
              </a:ext>
            </a:extLst>
          </p:cNvPr>
          <p:cNvPicPr>
            <a:picLocks noChangeAspect="1"/>
          </p:cNvPicPr>
          <p:nvPr/>
        </p:nvPicPr>
        <p:blipFill>
          <a:blip r:embed="rId3"/>
          <a:stretch>
            <a:fillRect/>
          </a:stretch>
        </p:blipFill>
        <p:spPr>
          <a:xfrm>
            <a:off x="6284276" y="3088861"/>
            <a:ext cx="3594100" cy="2032000"/>
          </a:xfrm>
          <a:prstGeom prst="rect">
            <a:avLst/>
          </a:prstGeom>
        </p:spPr>
      </p:pic>
    </p:spTree>
    <p:extLst>
      <p:ext uri="{BB962C8B-B14F-4D97-AF65-F5344CB8AC3E}">
        <p14:creationId xmlns:p14="http://schemas.microsoft.com/office/powerpoint/2010/main" val="3999584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F3BE5-70C9-350C-8DDC-7E631803E1FD}"/>
              </a:ext>
            </a:extLst>
          </p:cNvPr>
          <p:cNvSpPr>
            <a:spLocks noGrp="1"/>
          </p:cNvSpPr>
          <p:nvPr>
            <p:ph type="title"/>
          </p:nvPr>
        </p:nvSpPr>
        <p:spPr>
          <a:xfrm>
            <a:off x="1066800" y="188278"/>
            <a:ext cx="10058400" cy="1450757"/>
          </a:xfrm>
        </p:spPr>
        <p:txBody>
          <a:bodyPr>
            <a:normAutofit/>
          </a:bodyPr>
          <a:lstStyle/>
          <a:p>
            <a:r>
              <a:rPr lang="en-US" sz="3600" dirty="0"/>
              <a:t>Multiple Communication Channels and Today’s Consumer Experience – What Does Reg F Say?</a:t>
            </a:r>
          </a:p>
        </p:txBody>
      </p:sp>
      <p:pic>
        <p:nvPicPr>
          <p:cNvPr id="4" name="Content Placeholder 3">
            <a:extLst>
              <a:ext uri="{FF2B5EF4-FFF2-40B4-BE49-F238E27FC236}">
                <a16:creationId xmlns:a16="http://schemas.microsoft.com/office/drawing/2014/main" id="{261D1BD1-A7AC-FA28-7E2E-B3760F00B423}"/>
              </a:ext>
            </a:extLst>
          </p:cNvPr>
          <p:cNvPicPr>
            <a:picLocks noGrp="1" noChangeAspect="1"/>
          </p:cNvPicPr>
          <p:nvPr>
            <p:ph idx="1"/>
          </p:nvPr>
        </p:nvPicPr>
        <p:blipFill>
          <a:blip r:embed="rId2"/>
          <a:stretch>
            <a:fillRect/>
          </a:stretch>
        </p:blipFill>
        <p:spPr>
          <a:xfrm>
            <a:off x="2078182" y="2705098"/>
            <a:ext cx="2784764" cy="2499147"/>
          </a:xfrm>
          <a:prstGeom prst="rect">
            <a:avLst/>
          </a:prstGeom>
        </p:spPr>
      </p:pic>
      <p:pic>
        <p:nvPicPr>
          <p:cNvPr id="5" name="Picture 4">
            <a:extLst>
              <a:ext uri="{FF2B5EF4-FFF2-40B4-BE49-F238E27FC236}">
                <a16:creationId xmlns:a16="http://schemas.microsoft.com/office/drawing/2014/main" id="{FA9F0446-7F30-9742-5E5A-0D6EF36C192E}"/>
              </a:ext>
            </a:extLst>
          </p:cNvPr>
          <p:cNvPicPr>
            <a:picLocks noChangeAspect="1"/>
          </p:cNvPicPr>
          <p:nvPr/>
        </p:nvPicPr>
        <p:blipFill>
          <a:blip r:embed="rId3"/>
          <a:stretch>
            <a:fillRect/>
          </a:stretch>
        </p:blipFill>
        <p:spPr>
          <a:xfrm>
            <a:off x="6562724" y="2705098"/>
            <a:ext cx="2993613" cy="2513867"/>
          </a:xfrm>
          <a:prstGeom prst="rect">
            <a:avLst/>
          </a:prstGeom>
        </p:spPr>
      </p:pic>
    </p:spTree>
    <p:extLst>
      <p:ext uri="{BB962C8B-B14F-4D97-AF65-F5344CB8AC3E}">
        <p14:creationId xmlns:p14="http://schemas.microsoft.com/office/powerpoint/2010/main" val="1060862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F614-1256-7740-D3C9-1F0EDB3CB0B9}"/>
              </a:ext>
            </a:extLst>
          </p:cNvPr>
          <p:cNvSpPr>
            <a:spLocks noGrp="1"/>
          </p:cNvSpPr>
          <p:nvPr>
            <p:ph type="title"/>
          </p:nvPr>
        </p:nvSpPr>
        <p:spPr/>
        <p:txBody>
          <a:bodyPr/>
          <a:lstStyle/>
          <a:p>
            <a:r>
              <a:rPr lang="en-US" dirty="0"/>
              <a:t>Issues with Email and Texting Consumers</a:t>
            </a:r>
          </a:p>
        </p:txBody>
      </p:sp>
      <p:sp>
        <p:nvSpPr>
          <p:cNvPr id="4" name="Content Placeholder 2">
            <a:extLst>
              <a:ext uri="{FF2B5EF4-FFF2-40B4-BE49-F238E27FC236}">
                <a16:creationId xmlns:a16="http://schemas.microsoft.com/office/drawing/2014/main" id="{D2A9988B-E8FA-3923-5776-FE0EFBCB23B1}"/>
              </a:ext>
            </a:extLst>
          </p:cNvPr>
          <p:cNvSpPr>
            <a:spLocks noGrp="1"/>
          </p:cNvSpPr>
          <p:nvPr>
            <p:ph idx="1"/>
          </p:nvPr>
        </p:nvSpPr>
        <p:spPr/>
        <p:txBody>
          <a:bodyPr>
            <a:normAutofit fontScale="92500" lnSpcReduction="10000"/>
          </a:bodyPr>
          <a:lstStyle/>
          <a:p>
            <a:pPr algn="just"/>
            <a:r>
              <a:rPr lang="en-US" dirty="0"/>
              <a:t>The main operational issue is that consumers are now consistently more comfortable dealing with universities (and other creditors) via various communication channels including text messages. Therefore, not using the applicable technologies (email/text/</a:t>
            </a:r>
            <a:r>
              <a:rPr lang="en-US" dirty="0" err="1"/>
              <a:t>etc</a:t>
            </a:r>
            <a:r>
              <a:rPr lang="en-US" dirty="0"/>
              <a:t>…) is not “welcomed” by consumers – it just seems odd to them.</a:t>
            </a:r>
          </a:p>
          <a:p>
            <a:pPr algn="just"/>
            <a:r>
              <a:rPr lang="en-US" dirty="0"/>
              <a:t>Email is a 35 year old technology – think about that for a second.</a:t>
            </a:r>
          </a:p>
          <a:p>
            <a:pPr algn="just"/>
            <a:r>
              <a:rPr lang="en-US" dirty="0"/>
              <a:t>Texting has various hurdles due to certain use restrictions of both aggregators and carriers.</a:t>
            </a:r>
          </a:p>
          <a:p>
            <a:pPr algn="just"/>
            <a:r>
              <a:rPr lang="en-US" dirty="0"/>
              <a:t>Agencies have to integrate the experience into their collection software to properly incorporate email and/or texting communication channels.</a:t>
            </a:r>
          </a:p>
          <a:p>
            <a:pPr algn="just"/>
            <a:r>
              <a:rPr lang="en-US" dirty="0"/>
              <a:t>Agencies have to remain aware of the TCPA issues associated with sending text messages as they are typically sent in some form similar to predictive dialing.</a:t>
            </a:r>
          </a:p>
          <a:p>
            <a:pPr algn="just"/>
            <a:r>
              <a:rPr lang="en-US" dirty="0"/>
              <a:t>There is the potential for class action liability with any operational decision that is used consistently and done in the same manner (FDCPA class actions are capped and creditors are not governed by the FDCPA)</a:t>
            </a:r>
          </a:p>
        </p:txBody>
      </p:sp>
    </p:spTree>
    <p:extLst>
      <p:ext uri="{BB962C8B-B14F-4D97-AF65-F5344CB8AC3E}">
        <p14:creationId xmlns:p14="http://schemas.microsoft.com/office/powerpoint/2010/main" val="3823810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1652-1E87-0D41-9198-D10AC7213D50}"/>
              </a:ext>
            </a:extLst>
          </p:cNvPr>
          <p:cNvSpPr>
            <a:spLocks noGrp="1"/>
          </p:cNvSpPr>
          <p:nvPr>
            <p:ph type="title"/>
          </p:nvPr>
        </p:nvSpPr>
        <p:spPr>
          <a:xfrm>
            <a:off x="1097281" y="286603"/>
            <a:ext cx="6259484" cy="1450757"/>
          </a:xfrm>
        </p:spPr>
        <p:txBody>
          <a:bodyPr/>
          <a:lstStyle/>
          <a:p>
            <a:r>
              <a:rPr lang="en-US" dirty="0"/>
              <a:t>CA Collection Agency License Requirement</a:t>
            </a:r>
          </a:p>
        </p:txBody>
      </p:sp>
      <p:sp>
        <p:nvSpPr>
          <p:cNvPr id="3" name="Content Placeholder 2">
            <a:extLst>
              <a:ext uri="{FF2B5EF4-FFF2-40B4-BE49-F238E27FC236}">
                <a16:creationId xmlns:a16="http://schemas.microsoft.com/office/drawing/2014/main" id="{2C7B9148-CFB0-D14D-AAF7-FA2875F4378E}"/>
              </a:ext>
            </a:extLst>
          </p:cNvPr>
          <p:cNvSpPr>
            <a:spLocks noGrp="1"/>
          </p:cNvSpPr>
          <p:nvPr>
            <p:ph idx="1"/>
          </p:nvPr>
        </p:nvSpPr>
        <p:spPr>
          <a:xfrm>
            <a:off x="521804" y="2048222"/>
            <a:ext cx="11029950" cy="3678238"/>
          </a:xfrm>
        </p:spPr>
        <p:txBody>
          <a:bodyPr/>
          <a:lstStyle/>
          <a:p>
            <a:r>
              <a:rPr lang="en-US" dirty="0"/>
              <a:t>CA law does define ”debt collector” to include those entities collecting their own debt (i.e. creditors).</a:t>
            </a:r>
          </a:p>
          <a:p>
            <a:r>
              <a:rPr lang="en-US" dirty="0"/>
              <a:t>Work with licensed entities – that’s for sure!</a:t>
            </a:r>
          </a:p>
        </p:txBody>
      </p:sp>
      <p:pic>
        <p:nvPicPr>
          <p:cNvPr id="6" name="Picture 5">
            <a:extLst>
              <a:ext uri="{FF2B5EF4-FFF2-40B4-BE49-F238E27FC236}">
                <a16:creationId xmlns:a16="http://schemas.microsoft.com/office/drawing/2014/main" id="{6824AC22-F09D-F148-A9A3-96842B84C254}"/>
              </a:ext>
            </a:extLst>
          </p:cNvPr>
          <p:cNvPicPr>
            <a:picLocks noChangeAspect="1"/>
          </p:cNvPicPr>
          <p:nvPr/>
        </p:nvPicPr>
        <p:blipFill>
          <a:blip r:embed="rId2"/>
          <a:stretch>
            <a:fillRect/>
          </a:stretch>
        </p:blipFill>
        <p:spPr>
          <a:xfrm>
            <a:off x="4857748" y="3343137"/>
            <a:ext cx="2756709" cy="2558791"/>
          </a:xfrm>
          <a:prstGeom prst="rect">
            <a:avLst/>
          </a:prstGeom>
        </p:spPr>
      </p:pic>
    </p:spTree>
    <p:extLst>
      <p:ext uri="{BB962C8B-B14F-4D97-AF65-F5344CB8AC3E}">
        <p14:creationId xmlns:p14="http://schemas.microsoft.com/office/powerpoint/2010/main" val="1787843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D91C-D811-41B0-B75A-7BBD7AB57A4B}"/>
              </a:ext>
            </a:extLst>
          </p:cNvPr>
          <p:cNvSpPr>
            <a:spLocks noGrp="1"/>
          </p:cNvSpPr>
          <p:nvPr>
            <p:ph type="title"/>
          </p:nvPr>
        </p:nvSpPr>
        <p:spPr/>
        <p:txBody>
          <a:bodyPr>
            <a:noAutofit/>
          </a:bodyPr>
          <a:lstStyle/>
          <a:p>
            <a:r>
              <a:rPr lang="en-US" dirty="0">
                <a:cs typeface="Times New Roman" panose="02020603050405020304" pitchFamily="18" charset="0"/>
              </a:rPr>
              <a:t>Two Primary Reasons to Understand the</a:t>
            </a:r>
            <a:br>
              <a:rPr lang="en-US" dirty="0">
                <a:cs typeface="Times New Roman" panose="02020603050405020304" pitchFamily="18" charset="0"/>
              </a:rPr>
            </a:br>
            <a:r>
              <a:rPr lang="en-US" dirty="0">
                <a:cs typeface="Times New Roman" panose="02020603050405020304" pitchFamily="18" charset="0"/>
              </a:rPr>
              <a:t>Statute of Limitations (SOL):</a:t>
            </a:r>
          </a:p>
        </p:txBody>
      </p:sp>
      <p:sp>
        <p:nvSpPr>
          <p:cNvPr id="3" name="TextBox 2">
            <a:extLst>
              <a:ext uri="{FF2B5EF4-FFF2-40B4-BE49-F238E27FC236}">
                <a16:creationId xmlns:a16="http://schemas.microsoft.com/office/drawing/2014/main" id="{E8C8705D-AF00-45EC-9FBC-8AA973DA0D5A}"/>
              </a:ext>
            </a:extLst>
          </p:cNvPr>
          <p:cNvSpPr txBox="1"/>
          <p:nvPr/>
        </p:nvSpPr>
        <p:spPr>
          <a:xfrm>
            <a:off x="1073250" y="1936453"/>
            <a:ext cx="10106460" cy="3093154"/>
          </a:xfrm>
          <a:prstGeom prst="rect">
            <a:avLst/>
          </a:prstGeom>
          <a:noFill/>
        </p:spPr>
        <p:txBody>
          <a:bodyPr wrap="square" rtlCol="0">
            <a:spAutoFit/>
          </a:bodyPr>
          <a:lstStyle/>
          <a:p>
            <a:pPr marL="342900" indent="-342900">
              <a:lnSpc>
                <a:spcPct val="150000"/>
              </a:lnSpc>
              <a:buAutoNum type="arabicPeriod"/>
            </a:pPr>
            <a:r>
              <a:rPr lang="en-US" sz="2600" dirty="0">
                <a:solidFill>
                  <a:schemeClr val="tx1">
                    <a:lumMod val="75000"/>
                    <a:lumOff val="25000"/>
                  </a:schemeClr>
                </a:solidFill>
                <a:cs typeface="Times New Roman" panose="02020603050405020304" pitchFamily="18" charset="0"/>
              </a:rPr>
              <a:t>It impacts recovery rates.  Debts past the applicable statute of limitations are much less likely to be collected; and</a:t>
            </a:r>
            <a:br>
              <a:rPr lang="en-US" sz="2600" dirty="0">
                <a:solidFill>
                  <a:schemeClr val="tx1">
                    <a:lumMod val="75000"/>
                    <a:lumOff val="25000"/>
                  </a:schemeClr>
                </a:solidFill>
                <a:cs typeface="Times New Roman" panose="02020603050405020304" pitchFamily="18" charset="0"/>
              </a:rPr>
            </a:br>
            <a:endParaRPr lang="en-US" sz="2600" dirty="0">
              <a:solidFill>
                <a:schemeClr val="tx1">
                  <a:lumMod val="75000"/>
                  <a:lumOff val="25000"/>
                </a:schemeClr>
              </a:solidFill>
              <a:cs typeface="Times New Roman" panose="02020603050405020304" pitchFamily="18" charset="0"/>
            </a:endParaRPr>
          </a:p>
          <a:p>
            <a:pPr marL="342900" indent="-342900">
              <a:lnSpc>
                <a:spcPct val="150000"/>
              </a:lnSpc>
              <a:buAutoNum type="arabicPeriod"/>
            </a:pPr>
            <a:r>
              <a:rPr lang="en-US" sz="2600" dirty="0">
                <a:solidFill>
                  <a:schemeClr val="tx1">
                    <a:lumMod val="75000"/>
                    <a:lumOff val="25000"/>
                  </a:schemeClr>
                </a:solidFill>
                <a:cs typeface="Times New Roman" panose="02020603050405020304" pitchFamily="18" charset="0"/>
              </a:rPr>
              <a:t>The passing of the SOL has lots of consequences for your collection agency partners (required text, etc…)</a:t>
            </a:r>
          </a:p>
        </p:txBody>
      </p:sp>
    </p:spTree>
    <p:extLst>
      <p:ext uri="{BB962C8B-B14F-4D97-AF65-F5344CB8AC3E}">
        <p14:creationId xmlns:p14="http://schemas.microsoft.com/office/powerpoint/2010/main" val="20203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93A5-8EE0-2E93-25D6-2A84E8B6915F}"/>
              </a:ext>
            </a:extLst>
          </p:cNvPr>
          <p:cNvSpPr>
            <a:spLocks noGrp="1"/>
          </p:cNvSpPr>
          <p:nvPr>
            <p:ph type="title"/>
          </p:nvPr>
        </p:nvSpPr>
        <p:spPr/>
        <p:txBody>
          <a:bodyPr/>
          <a:lstStyle/>
          <a:p>
            <a:r>
              <a:rPr lang="en-US" dirty="0"/>
              <a:t>Being on the Pacific Coast – Mt. Rainier</a:t>
            </a:r>
          </a:p>
        </p:txBody>
      </p:sp>
      <p:pic>
        <p:nvPicPr>
          <p:cNvPr id="5" name="Content Placeholder 4" descr="A group of people posing for a photo&#10;&#10;Description automatically generated with medium confidence">
            <a:extLst>
              <a:ext uri="{FF2B5EF4-FFF2-40B4-BE49-F238E27FC236}">
                <a16:creationId xmlns:a16="http://schemas.microsoft.com/office/drawing/2014/main" id="{15D62FD4-E1A7-67A0-16BF-F2615B1BE8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528" y="1899498"/>
            <a:ext cx="4078672" cy="3059004"/>
          </a:xfrm>
        </p:spPr>
      </p:pic>
      <p:pic>
        <p:nvPicPr>
          <p:cNvPr id="7" name="Picture 6" descr="A group of people on a snowy mountain&#10;&#10;Description automatically generated with low confidence">
            <a:extLst>
              <a:ext uri="{FF2B5EF4-FFF2-40B4-BE49-F238E27FC236}">
                <a16:creationId xmlns:a16="http://schemas.microsoft.com/office/drawing/2014/main" id="{53326624-7076-E07E-69CC-9D5278134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32827" y="3067916"/>
            <a:ext cx="3429000" cy="2571750"/>
          </a:xfrm>
          <a:prstGeom prst="rect">
            <a:avLst/>
          </a:prstGeom>
        </p:spPr>
      </p:pic>
      <p:pic>
        <p:nvPicPr>
          <p:cNvPr id="9" name="Picture 8" descr="A picture containing sunrise, cloud, sky, landscape&#10;&#10;Description automatically generated">
            <a:extLst>
              <a:ext uri="{FF2B5EF4-FFF2-40B4-BE49-F238E27FC236}">
                <a16:creationId xmlns:a16="http://schemas.microsoft.com/office/drawing/2014/main" id="{FAE0F79B-1CF1-C2BA-91FB-08A1684229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7454" y="2177202"/>
            <a:ext cx="3708400" cy="2781300"/>
          </a:xfrm>
          <a:prstGeom prst="rect">
            <a:avLst/>
          </a:prstGeom>
        </p:spPr>
      </p:pic>
    </p:spTree>
    <p:extLst>
      <p:ext uri="{BB962C8B-B14F-4D97-AF65-F5344CB8AC3E}">
        <p14:creationId xmlns:p14="http://schemas.microsoft.com/office/powerpoint/2010/main" val="3414428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0DEF-02AE-4CCE-9789-D7F0F87B1CF6}"/>
              </a:ext>
            </a:extLst>
          </p:cNvPr>
          <p:cNvSpPr>
            <a:spLocks noGrp="1"/>
          </p:cNvSpPr>
          <p:nvPr>
            <p:ph type="title"/>
          </p:nvPr>
        </p:nvSpPr>
        <p:spPr>
          <a:xfrm>
            <a:off x="1097280" y="286603"/>
            <a:ext cx="8695113" cy="1450757"/>
          </a:xfrm>
        </p:spPr>
        <p:txBody>
          <a:bodyPr>
            <a:noAutofit/>
          </a:bodyPr>
          <a:lstStyle/>
          <a:p>
            <a:r>
              <a:rPr lang="en-US" dirty="0">
                <a:cs typeface="Times New Roman" panose="02020603050405020304" pitchFamily="18" charset="0"/>
              </a:rPr>
              <a:t>New York City SOL Text Requirement Example:</a:t>
            </a:r>
          </a:p>
        </p:txBody>
      </p:sp>
      <p:sp>
        <p:nvSpPr>
          <p:cNvPr id="3" name="Content Placeholder 2">
            <a:extLst>
              <a:ext uri="{FF2B5EF4-FFF2-40B4-BE49-F238E27FC236}">
                <a16:creationId xmlns:a16="http://schemas.microsoft.com/office/drawing/2014/main" id="{F03280D1-7017-48FF-9CD2-CD31225D80CD}"/>
              </a:ext>
            </a:extLst>
          </p:cNvPr>
          <p:cNvSpPr>
            <a:spLocks noGrp="1"/>
          </p:cNvSpPr>
          <p:nvPr>
            <p:ph idx="1"/>
          </p:nvPr>
        </p:nvSpPr>
        <p:spPr>
          <a:xfrm>
            <a:off x="1525111" y="2182120"/>
            <a:ext cx="9202737" cy="1917700"/>
          </a:xfrm>
        </p:spPr>
        <p:txBody>
          <a:bodyPr>
            <a:normAutofit/>
          </a:bodyPr>
          <a:lstStyle/>
          <a:p>
            <a:pPr marL="0" indent="0">
              <a:buNone/>
            </a:pPr>
            <a:r>
              <a:rPr lang="en-US" sz="1600" dirty="0"/>
              <a:t>“WE ARE REQUIRED BY LAW TO GIVE YOU THE FOLLOWING INFORMATION ABOUT THIS DEBT.  The legal time limit (statue of limitations) for suing you to collect this debt has expired.  However, if somebody sues you anyway to try to make you pay this debt, court rules REQUIRE YOU to tell the court that the statute of limitations has expired to prevent the creditor from obtaining a judgement. Even thought the statute of limitations has expired, you may CHOOSE to may payments.  However, BE AWARE: if you make a payment, the creditor’s right to sue you to make you pay the entire debt may START AGAIN.”</a:t>
            </a:r>
          </a:p>
        </p:txBody>
      </p:sp>
      <p:sp>
        <p:nvSpPr>
          <p:cNvPr id="5" name="TextBox 4">
            <a:extLst>
              <a:ext uri="{FF2B5EF4-FFF2-40B4-BE49-F238E27FC236}">
                <a16:creationId xmlns:a16="http://schemas.microsoft.com/office/drawing/2014/main" id="{BB983E7F-8780-43F7-839D-AF186905E705}"/>
              </a:ext>
            </a:extLst>
          </p:cNvPr>
          <p:cNvSpPr txBox="1"/>
          <p:nvPr/>
        </p:nvSpPr>
        <p:spPr>
          <a:xfrm>
            <a:off x="1417458" y="4544580"/>
            <a:ext cx="9738222" cy="400110"/>
          </a:xfrm>
          <a:prstGeom prst="rect">
            <a:avLst/>
          </a:prstGeom>
          <a:noFill/>
        </p:spPr>
        <p:txBody>
          <a:bodyPr wrap="square" rtlCol="0">
            <a:spAutoFit/>
          </a:bodyPr>
          <a:lstStyle/>
          <a:p>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This text has to be in 12-point font, near the amount due, and in a </a:t>
            </a:r>
            <a:r>
              <a:rPr lang="en-US" sz="2000" dirty="0">
                <a:solidFill>
                  <a:srgbClr val="FF0000"/>
                </a:solidFill>
                <a:latin typeface="Times New Roman" panose="02020603050405020304" pitchFamily="18" charset="0"/>
                <a:cs typeface="Times New Roman" panose="02020603050405020304" pitchFamily="18" charset="0"/>
              </a:rPr>
              <a:t>contrasting color</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64049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E9F1-FAAE-BD4F-BAB8-AB699675412F}"/>
              </a:ext>
            </a:extLst>
          </p:cNvPr>
          <p:cNvSpPr>
            <a:spLocks noGrp="1"/>
          </p:cNvSpPr>
          <p:nvPr>
            <p:ph type="title"/>
          </p:nvPr>
        </p:nvSpPr>
        <p:spPr/>
        <p:txBody>
          <a:bodyPr/>
          <a:lstStyle/>
          <a:p>
            <a:r>
              <a:rPr lang="en-US" dirty="0"/>
              <a:t>Fair Credit Reporting Act	</a:t>
            </a:r>
          </a:p>
        </p:txBody>
      </p:sp>
      <p:sp>
        <p:nvSpPr>
          <p:cNvPr id="3" name="Content Placeholder 2">
            <a:extLst>
              <a:ext uri="{FF2B5EF4-FFF2-40B4-BE49-F238E27FC236}">
                <a16:creationId xmlns:a16="http://schemas.microsoft.com/office/drawing/2014/main" id="{B19E24EA-7281-0848-8B16-70560A10B871}"/>
              </a:ext>
            </a:extLst>
          </p:cNvPr>
          <p:cNvSpPr>
            <a:spLocks noGrp="1"/>
          </p:cNvSpPr>
          <p:nvPr>
            <p:ph idx="1"/>
          </p:nvPr>
        </p:nvSpPr>
        <p:spPr>
          <a:xfrm>
            <a:off x="611505" y="1887277"/>
            <a:ext cx="11029950" cy="3678238"/>
          </a:xfrm>
        </p:spPr>
        <p:txBody>
          <a:bodyPr/>
          <a:lstStyle/>
          <a:p>
            <a:r>
              <a:rPr lang="en-US" dirty="0"/>
              <a:t>Do you furnish to CRAs (you – the actual school – not via a servicer or agency)?</a:t>
            </a:r>
          </a:p>
          <a:p>
            <a:r>
              <a:rPr lang="en-US" dirty="0"/>
              <a:t>What is furnisher?</a:t>
            </a:r>
          </a:p>
          <a:p>
            <a:r>
              <a:rPr lang="en-US" dirty="0"/>
              <a:t>What is the risk (1681s-2(b))(note triggered by notice from a CRA – not direct notice from a student)?</a:t>
            </a:r>
          </a:p>
          <a:p>
            <a:r>
              <a:rPr lang="en-US" dirty="0"/>
              <a:t>Q&amp;A</a:t>
            </a:r>
          </a:p>
          <a:p>
            <a:pPr marL="0" indent="0">
              <a:buNone/>
            </a:pPr>
            <a:endParaRPr lang="en-US" dirty="0"/>
          </a:p>
        </p:txBody>
      </p:sp>
      <p:pic>
        <p:nvPicPr>
          <p:cNvPr id="6" name="Picture 5">
            <a:extLst>
              <a:ext uri="{FF2B5EF4-FFF2-40B4-BE49-F238E27FC236}">
                <a16:creationId xmlns:a16="http://schemas.microsoft.com/office/drawing/2014/main" id="{D4E314DA-7727-8944-AEC5-91A4A09059F0}"/>
              </a:ext>
            </a:extLst>
          </p:cNvPr>
          <p:cNvPicPr>
            <a:picLocks noChangeAspect="1"/>
          </p:cNvPicPr>
          <p:nvPr/>
        </p:nvPicPr>
        <p:blipFill>
          <a:blip r:embed="rId2"/>
          <a:stretch>
            <a:fillRect/>
          </a:stretch>
        </p:blipFill>
        <p:spPr>
          <a:xfrm>
            <a:off x="3991021" y="3627106"/>
            <a:ext cx="3225800" cy="2197100"/>
          </a:xfrm>
          <a:prstGeom prst="rect">
            <a:avLst/>
          </a:prstGeom>
        </p:spPr>
      </p:pic>
    </p:spTree>
    <p:extLst>
      <p:ext uri="{BB962C8B-B14F-4D97-AF65-F5344CB8AC3E}">
        <p14:creationId xmlns:p14="http://schemas.microsoft.com/office/powerpoint/2010/main" val="1457636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9F99-4074-8790-7720-77EF0CCCE228}"/>
              </a:ext>
            </a:extLst>
          </p:cNvPr>
          <p:cNvSpPr>
            <a:spLocks noGrp="1"/>
          </p:cNvSpPr>
          <p:nvPr>
            <p:ph type="title"/>
          </p:nvPr>
        </p:nvSpPr>
        <p:spPr/>
        <p:txBody>
          <a:bodyPr/>
          <a:lstStyle/>
          <a:p>
            <a:r>
              <a:rPr lang="en-US" dirty="0"/>
              <a:t>Questions…</a:t>
            </a:r>
          </a:p>
        </p:txBody>
      </p:sp>
      <p:pic>
        <p:nvPicPr>
          <p:cNvPr id="4" name="Picture 2">
            <a:extLst>
              <a:ext uri="{FF2B5EF4-FFF2-40B4-BE49-F238E27FC236}">
                <a16:creationId xmlns:a16="http://schemas.microsoft.com/office/drawing/2014/main" id="{1D609D56-4D9D-0E79-7256-29B2730EADF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683"/>
          <a:stretch/>
        </p:blipFill>
        <p:spPr bwMode="auto">
          <a:xfrm>
            <a:off x="3345332" y="2216727"/>
            <a:ext cx="5501336" cy="344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568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E86EE1-73BB-6959-F08F-E462DE6FC7B6}"/>
              </a:ext>
            </a:extLst>
          </p:cNvPr>
          <p:cNvSpPr>
            <a:spLocks noGrp="1"/>
          </p:cNvSpPr>
          <p:nvPr>
            <p:ph idx="1"/>
          </p:nvPr>
        </p:nvSpPr>
        <p:spPr>
          <a:xfrm>
            <a:off x="4596130" y="640080"/>
            <a:ext cx="6492240" cy="515389"/>
          </a:xfrm>
        </p:spPr>
        <p:txBody>
          <a:bodyPr>
            <a:noAutofit/>
          </a:bodyPr>
          <a:lstStyle/>
          <a:p>
            <a:r>
              <a:rPr lang="en-US" sz="5400" dirty="0"/>
              <a:t>Let’s Connect</a:t>
            </a:r>
          </a:p>
        </p:txBody>
      </p:sp>
      <p:sp>
        <p:nvSpPr>
          <p:cNvPr id="4" name="Text Placeholder 3">
            <a:extLst>
              <a:ext uri="{FF2B5EF4-FFF2-40B4-BE49-F238E27FC236}">
                <a16:creationId xmlns:a16="http://schemas.microsoft.com/office/drawing/2014/main" id="{B1DC54F6-F153-B7CC-598D-BC797344B812}"/>
              </a:ext>
            </a:extLst>
          </p:cNvPr>
          <p:cNvSpPr>
            <a:spLocks noGrp="1"/>
          </p:cNvSpPr>
          <p:nvPr>
            <p:ph type="body" sz="half" idx="2"/>
          </p:nvPr>
        </p:nvSpPr>
        <p:spPr>
          <a:xfrm>
            <a:off x="845364" y="3687763"/>
            <a:ext cx="3200400" cy="1705899"/>
          </a:xfrm>
        </p:spPr>
        <p:txBody>
          <a:bodyPr>
            <a:normAutofit/>
          </a:bodyPr>
          <a:lstStyle/>
          <a:p>
            <a:r>
              <a:rPr lang="en-US" sz="2000" b="1" dirty="0"/>
              <a:t>Chad Echols</a:t>
            </a:r>
          </a:p>
          <a:p>
            <a:r>
              <a:rPr lang="en-US" dirty="0"/>
              <a:t>Outside General Counsel for Williams &amp; Fudge, Inc.</a:t>
            </a:r>
          </a:p>
          <a:p>
            <a:r>
              <a:rPr lang="en-US" dirty="0"/>
              <a:t>Managing Partner at Frost Echols, LLC</a:t>
            </a:r>
          </a:p>
        </p:txBody>
      </p:sp>
      <p:sp>
        <p:nvSpPr>
          <p:cNvPr id="5" name="Text Placeholder 4">
            <a:extLst>
              <a:ext uri="{FF2B5EF4-FFF2-40B4-BE49-F238E27FC236}">
                <a16:creationId xmlns:a16="http://schemas.microsoft.com/office/drawing/2014/main" id="{3A7486C7-95B6-303C-9061-DA1F663A5B68}"/>
              </a:ext>
            </a:extLst>
          </p:cNvPr>
          <p:cNvSpPr>
            <a:spLocks noGrp="1"/>
          </p:cNvSpPr>
          <p:nvPr>
            <p:ph type="body" sz="quarter" idx="4294967295"/>
          </p:nvPr>
        </p:nvSpPr>
        <p:spPr>
          <a:xfrm>
            <a:off x="6108700" y="1797050"/>
            <a:ext cx="6083300" cy="357188"/>
          </a:xfrm>
        </p:spPr>
        <p:txBody>
          <a:bodyPr>
            <a:noAutofit/>
          </a:bodyPr>
          <a:lstStyle/>
          <a:p>
            <a:r>
              <a:rPr lang="en-US" dirty="0"/>
              <a:t>Phone Number</a:t>
            </a:r>
          </a:p>
        </p:txBody>
      </p:sp>
      <p:sp>
        <p:nvSpPr>
          <p:cNvPr id="6" name="Text Placeholder 5">
            <a:extLst>
              <a:ext uri="{FF2B5EF4-FFF2-40B4-BE49-F238E27FC236}">
                <a16:creationId xmlns:a16="http://schemas.microsoft.com/office/drawing/2014/main" id="{4A89573E-04C6-9E79-6694-D51CF96A4F95}"/>
              </a:ext>
            </a:extLst>
          </p:cNvPr>
          <p:cNvSpPr>
            <a:spLocks noGrp="1"/>
          </p:cNvSpPr>
          <p:nvPr>
            <p:ph type="body" sz="quarter" idx="4294967295"/>
          </p:nvPr>
        </p:nvSpPr>
        <p:spPr>
          <a:xfrm>
            <a:off x="6108700" y="2906713"/>
            <a:ext cx="6083300" cy="357187"/>
          </a:xfrm>
        </p:spPr>
        <p:txBody>
          <a:bodyPr>
            <a:normAutofit lnSpcReduction="10000"/>
          </a:bodyPr>
          <a:lstStyle/>
          <a:p>
            <a:r>
              <a:rPr lang="en-US" dirty="0"/>
              <a:t>Email Address</a:t>
            </a:r>
          </a:p>
        </p:txBody>
      </p:sp>
      <p:sp>
        <p:nvSpPr>
          <p:cNvPr id="7" name="Text Placeholder 6">
            <a:extLst>
              <a:ext uri="{FF2B5EF4-FFF2-40B4-BE49-F238E27FC236}">
                <a16:creationId xmlns:a16="http://schemas.microsoft.com/office/drawing/2014/main" id="{22C6F417-CC45-6839-C331-804808F438A3}"/>
              </a:ext>
            </a:extLst>
          </p:cNvPr>
          <p:cNvSpPr>
            <a:spLocks noGrp="1"/>
          </p:cNvSpPr>
          <p:nvPr>
            <p:ph type="body" sz="quarter" idx="4294967295"/>
          </p:nvPr>
        </p:nvSpPr>
        <p:spPr>
          <a:xfrm>
            <a:off x="6108700" y="2154238"/>
            <a:ext cx="6083300" cy="357187"/>
          </a:xfrm>
        </p:spPr>
        <p:txBody>
          <a:bodyPr>
            <a:noAutofit/>
          </a:bodyPr>
          <a:lstStyle/>
          <a:p>
            <a:r>
              <a:rPr lang="en-US" dirty="0"/>
              <a:t>803.329.8971</a:t>
            </a:r>
          </a:p>
        </p:txBody>
      </p:sp>
      <p:sp>
        <p:nvSpPr>
          <p:cNvPr id="8" name="Text Placeholder 7">
            <a:extLst>
              <a:ext uri="{FF2B5EF4-FFF2-40B4-BE49-F238E27FC236}">
                <a16:creationId xmlns:a16="http://schemas.microsoft.com/office/drawing/2014/main" id="{8AC3C54F-C099-0BF0-81C0-8E9F83CF8746}"/>
              </a:ext>
            </a:extLst>
          </p:cNvPr>
          <p:cNvSpPr>
            <a:spLocks noGrp="1"/>
          </p:cNvSpPr>
          <p:nvPr>
            <p:ph type="body" sz="quarter" idx="4294967295"/>
          </p:nvPr>
        </p:nvSpPr>
        <p:spPr>
          <a:xfrm>
            <a:off x="6108700" y="3330575"/>
            <a:ext cx="6083300" cy="357188"/>
          </a:xfrm>
        </p:spPr>
        <p:txBody>
          <a:bodyPr>
            <a:normAutofit fontScale="92500" lnSpcReduction="10000"/>
          </a:bodyPr>
          <a:lstStyle/>
          <a:p>
            <a:r>
              <a:rPr lang="en-US" dirty="0">
                <a:hlinkClick r:id="rId2"/>
              </a:rPr>
              <a:t>chad.echols@frostechols.com</a:t>
            </a:r>
            <a:endParaRPr lang="en-US" dirty="0"/>
          </a:p>
          <a:p>
            <a:endParaRPr lang="en-US" dirty="0"/>
          </a:p>
        </p:txBody>
      </p:sp>
      <p:sp>
        <p:nvSpPr>
          <p:cNvPr id="9" name="Text Placeholder 8">
            <a:extLst>
              <a:ext uri="{FF2B5EF4-FFF2-40B4-BE49-F238E27FC236}">
                <a16:creationId xmlns:a16="http://schemas.microsoft.com/office/drawing/2014/main" id="{DAE3638B-986F-B71A-F752-9C71CC80F1C4}"/>
              </a:ext>
            </a:extLst>
          </p:cNvPr>
          <p:cNvSpPr>
            <a:spLocks noGrp="1"/>
          </p:cNvSpPr>
          <p:nvPr>
            <p:ph type="body" sz="quarter" idx="4294967295"/>
          </p:nvPr>
        </p:nvSpPr>
        <p:spPr>
          <a:xfrm>
            <a:off x="6108700" y="3937000"/>
            <a:ext cx="6083300" cy="357188"/>
          </a:xfrm>
        </p:spPr>
        <p:txBody>
          <a:bodyPr>
            <a:normAutofit lnSpcReduction="10000"/>
          </a:bodyPr>
          <a:lstStyle/>
          <a:p>
            <a:r>
              <a:rPr lang="en-US" dirty="0"/>
              <a:t>Website</a:t>
            </a:r>
          </a:p>
        </p:txBody>
      </p:sp>
      <p:sp>
        <p:nvSpPr>
          <p:cNvPr id="10" name="Text Placeholder 9">
            <a:extLst>
              <a:ext uri="{FF2B5EF4-FFF2-40B4-BE49-F238E27FC236}">
                <a16:creationId xmlns:a16="http://schemas.microsoft.com/office/drawing/2014/main" id="{AF328364-CD39-2B8D-A680-D8A6C14B90C6}"/>
              </a:ext>
            </a:extLst>
          </p:cNvPr>
          <p:cNvSpPr>
            <a:spLocks noGrp="1"/>
          </p:cNvSpPr>
          <p:nvPr>
            <p:ph type="body" sz="quarter" idx="4294967295"/>
          </p:nvPr>
        </p:nvSpPr>
        <p:spPr>
          <a:xfrm>
            <a:off x="6108700" y="4294188"/>
            <a:ext cx="6083300" cy="357187"/>
          </a:xfrm>
        </p:spPr>
        <p:txBody>
          <a:bodyPr>
            <a:normAutofit lnSpcReduction="10000"/>
          </a:bodyPr>
          <a:lstStyle/>
          <a:p>
            <a:r>
              <a:rPr lang="en-US" dirty="0">
                <a:hlinkClick r:id="rId3"/>
              </a:rPr>
              <a:t>frostechols.com</a:t>
            </a:r>
            <a:endParaRPr lang="en-US" dirty="0"/>
          </a:p>
        </p:txBody>
      </p:sp>
      <p:pic>
        <p:nvPicPr>
          <p:cNvPr id="25" name="Picture Placeholder 24" descr="A person in a suit smiling&#10;&#10;Description automatically generated with medium confidence">
            <a:extLst>
              <a:ext uri="{FF2B5EF4-FFF2-40B4-BE49-F238E27FC236}">
                <a16:creationId xmlns:a16="http://schemas.microsoft.com/office/drawing/2014/main" id="{991D3798-C871-9C2E-0990-1667672774B5}"/>
              </a:ext>
            </a:extLst>
          </p:cNvPr>
          <p:cNvPicPr>
            <a:picLocks noGrp="1" noChangeAspect="1"/>
          </p:cNvPicPr>
          <p:nvPr>
            <p:ph type="pic" sz="quarter" idx="4294967295"/>
          </p:nvPr>
        </p:nvPicPr>
        <p:blipFill rotWithShape="1">
          <a:blip r:embed="rId4" cstate="print">
            <a:extLst>
              <a:ext uri="{28A0092B-C50C-407E-A947-70E740481C1C}">
                <a14:useLocalDpi xmlns:a14="http://schemas.microsoft.com/office/drawing/2010/main" val="0"/>
              </a:ext>
            </a:extLst>
          </a:blip>
          <a:srcRect t="4689" b="4689"/>
          <a:stretch/>
        </p:blipFill>
        <p:spPr>
          <a:xfrm>
            <a:off x="231354" y="745332"/>
            <a:ext cx="2486025" cy="2817812"/>
          </a:xfrm>
        </p:spPr>
      </p:pic>
    </p:spTree>
    <p:extLst>
      <p:ext uri="{BB962C8B-B14F-4D97-AF65-F5344CB8AC3E}">
        <p14:creationId xmlns:p14="http://schemas.microsoft.com/office/powerpoint/2010/main" val="294098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0B47-9ABA-686C-1790-5D4320AA3583}"/>
              </a:ext>
            </a:extLst>
          </p:cNvPr>
          <p:cNvSpPr>
            <a:spLocks noGrp="1"/>
          </p:cNvSpPr>
          <p:nvPr>
            <p:ph type="title"/>
          </p:nvPr>
        </p:nvSpPr>
        <p:spPr/>
        <p:txBody>
          <a:bodyPr/>
          <a:lstStyle/>
          <a:p>
            <a:r>
              <a:rPr lang="en-US" dirty="0"/>
              <a:t>Today’s Presentation</a:t>
            </a:r>
          </a:p>
        </p:txBody>
      </p:sp>
      <p:sp>
        <p:nvSpPr>
          <p:cNvPr id="3" name="Content Placeholder 2">
            <a:extLst>
              <a:ext uri="{FF2B5EF4-FFF2-40B4-BE49-F238E27FC236}">
                <a16:creationId xmlns:a16="http://schemas.microsoft.com/office/drawing/2014/main" id="{0A9BD6A2-8EE5-B827-61FC-5A6ED38FBD3E}"/>
              </a:ext>
            </a:extLst>
          </p:cNvPr>
          <p:cNvSpPr>
            <a:spLocks noGrp="1"/>
          </p:cNvSpPr>
          <p:nvPr>
            <p:ph idx="1"/>
          </p:nvPr>
        </p:nvSpPr>
        <p:spPr>
          <a:xfrm>
            <a:off x="1066800" y="1737360"/>
            <a:ext cx="10058400" cy="4023360"/>
          </a:xfrm>
        </p:spPr>
        <p:txBody>
          <a:bodyPr>
            <a:normAutofit fontScale="92500" lnSpcReduction="20000"/>
          </a:bodyPr>
          <a:lstStyle/>
          <a:p>
            <a:endParaRPr lang="en-US" sz="2000" b="1" dirty="0">
              <a:solidFill>
                <a:schemeClr val="tx1"/>
              </a:solidFill>
              <a:latin typeface="Times New Roman" panose="02020603050405020304" pitchFamily="18" charset="0"/>
              <a:cs typeface="Times New Roman" panose="02020603050405020304" pitchFamily="18" charset="0"/>
            </a:endParaRPr>
          </a:p>
          <a:p>
            <a:r>
              <a:rPr lang="en-US" sz="2000" b="1" dirty="0">
                <a:solidFill>
                  <a:schemeClr val="tx1"/>
                </a:solidFill>
                <a:latin typeface="Times New Roman" panose="02020603050405020304" pitchFamily="18" charset="0"/>
                <a:cs typeface="Times New Roman" panose="02020603050405020304" pitchFamily="18" charset="0"/>
              </a:rPr>
              <a:t>Updates on Legal Issues &amp; Trends in Debt Collection</a:t>
            </a:r>
          </a:p>
          <a:p>
            <a:r>
              <a:rPr lang="en-US" sz="2000" dirty="0">
                <a:solidFill>
                  <a:schemeClr val="tx1"/>
                </a:solidFill>
                <a:latin typeface="Times New Roman" panose="02020603050405020304" pitchFamily="18" charset="0"/>
                <a:cs typeface="Times New Roman" panose="02020603050405020304" pitchFamily="18" charset="0"/>
              </a:rPr>
              <a:t>Letters become a challenge</a:t>
            </a:r>
          </a:p>
          <a:p>
            <a:r>
              <a:rPr lang="en-US" sz="2000" dirty="0">
                <a:solidFill>
                  <a:schemeClr val="tx1"/>
                </a:solidFill>
                <a:latin typeface="Times New Roman" panose="02020603050405020304" pitchFamily="18" charset="0"/>
                <a:cs typeface="Times New Roman" panose="02020603050405020304" pitchFamily="18" charset="0"/>
              </a:rPr>
              <a:t>The industry gets some TCPA clarity</a:t>
            </a:r>
          </a:p>
          <a:p>
            <a:r>
              <a:rPr lang="en-US" sz="2000" b="1" dirty="0">
                <a:solidFill>
                  <a:schemeClr val="tx1"/>
                </a:solidFill>
                <a:latin typeface="Times New Roman" panose="02020603050405020304" pitchFamily="18" charset="0"/>
                <a:cs typeface="Times New Roman" panose="02020603050405020304" pitchFamily="18" charset="0"/>
              </a:rPr>
              <a:t>REGULATION F!!!</a:t>
            </a:r>
          </a:p>
          <a:p>
            <a:r>
              <a:rPr lang="en-US" sz="2000" dirty="0">
                <a:solidFill>
                  <a:schemeClr val="tx1"/>
                </a:solidFill>
                <a:latin typeface="Times New Roman" panose="02020603050405020304" pitchFamily="18" charset="0"/>
                <a:cs typeface="Times New Roman" panose="02020603050405020304" pitchFamily="18" charset="0"/>
              </a:rPr>
              <a:t>Student paid collection fees</a:t>
            </a:r>
          </a:p>
          <a:p>
            <a:r>
              <a:rPr lang="en-US" dirty="0">
                <a:solidFill>
                  <a:schemeClr val="tx1"/>
                </a:solidFill>
                <a:latin typeface="Times New Roman" panose="02020603050405020304" pitchFamily="18" charset="0"/>
                <a:cs typeface="Times New Roman" panose="02020603050405020304" pitchFamily="18" charset="0"/>
              </a:rPr>
              <a:t>Visa Rules</a:t>
            </a:r>
          </a:p>
          <a:p>
            <a:r>
              <a:rPr lang="en-US" sz="2000" dirty="0">
                <a:solidFill>
                  <a:schemeClr val="tx1"/>
                </a:solidFill>
                <a:latin typeface="Times New Roman" panose="02020603050405020304" pitchFamily="18" charset="0"/>
                <a:cs typeface="Times New Roman" panose="02020603050405020304" pitchFamily="18" charset="0"/>
              </a:rPr>
              <a:t>California </a:t>
            </a:r>
          </a:p>
          <a:p>
            <a:r>
              <a:rPr lang="en-US" sz="2000" dirty="0" err="1">
                <a:solidFill>
                  <a:schemeClr val="tx1"/>
                </a:solidFill>
                <a:latin typeface="Times New Roman" panose="02020603050405020304" pitchFamily="18" charset="0"/>
                <a:cs typeface="Times New Roman" panose="02020603050405020304" pitchFamily="18" charset="0"/>
              </a:rPr>
              <a:t>Etc</a:t>
            </a:r>
            <a:r>
              <a:rPr lang="en-US" sz="2000" dirty="0">
                <a:solidFill>
                  <a:schemeClr val="tx1"/>
                </a:solidFill>
                <a:latin typeface="Times New Roman" panose="02020603050405020304" pitchFamily="18" charset="0"/>
                <a:cs typeface="Times New Roman" panose="02020603050405020304" pitchFamily="18" charset="0"/>
              </a:rPr>
              <a:t>…</a:t>
            </a:r>
          </a:p>
          <a:p>
            <a:r>
              <a:rPr lang="en-US" sz="2000" dirty="0">
                <a:solidFill>
                  <a:schemeClr val="tx1"/>
                </a:solidFill>
                <a:latin typeface="Times New Roman" panose="02020603050405020304" pitchFamily="18" charset="0"/>
                <a:cs typeface="Times New Roman" panose="02020603050405020304" pitchFamily="18" charset="0"/>
              </a:rPr>
              <a:t>Q&amp;A</a:t>
            </a:r>
          </a:p>
          <a:p>
            <a:endParaRPr lang="en-US" dirty="0"/>
          </a:p>
        </p:txBody>
      </p:sp>
      <p:pic>
        <p:nvPicPr>
          <p:cNvPr id="5" name="Picture 4" descr="A picture containing text&#10;&#10;Description automatically generated">
            <a:extLst>
              <a:ext uri="{FF2B5EF4-FFF2-40B4-BE49-F238E27FC236}">
                <a16:creationId xmlns:a16="http://schemas.microsoft.com/office/drawing/2014/main" id="{C5E10C51-1EF5-38BB-083D-22FD8A1DA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784" y="820304"/>
            <a:ext cx="3710376" cy="5217391"/>
          </a:xfrm>
          <a:prstGeom prst="rect">
            <a:avLst/>
          </a:prstGeom>
        </p:spPr>
      </p:pic>
    </p:spTree>
    <p:extLst>
      <p:ext uri="{BB962C8B-B14F-4D97-AF65-F5344CB8AC3E}">
        <p14:creationId xmlns:p14="http://schemas.microsoft.com/office/powerpoint/2010/main" val="1240218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965EE-93FE-E6FB-E97C-E8CEBD758DD0}"/>
              </a:ext>
            </a:extLst>
          </p:cNvPr>
          <p:cNvSpPr>
            <a:spLocks noGrp="1"/>
          </p:cNvSpPr>
          <p:nvPr>
            <p:ph type="title"/>
          </p:nvPr>
        </p:nvSpPr>
        <p:spPr/>
        <p:txBody>
          <a:bodyPr/>
          <a:lstStyle/>
          <a:p>
            <a:r>
              <a:rPr lang="en-US" dirty="0"/>
              <a:t>Student Debt is a Major Issue Getting Significant Attention </a:t>
            </a:r>
            <a:r>
              <a:rPr lang="en-US" sz="2400" dirty="0"/>
              <a:t>(6 suits -  2 before the US Sup. Ct.)</a:t>
            </a:r>
            <a:endParaRPr lang="en-US" dirty="0"/>
          </a:p>
        </p:txBody>
      </p:sp>
      <p:pic>
        <p:nvPicPr>
          <p:cNvPr id="5" name="Content Placeholder 4" descr="Graphical user interface, text, application&#10;&#10;Description automatically generated">
            <a:extLst>
              <a:ext uri="{FF2B5EF4-FFF2-40B4-BE49-F238E27FC236}">
                <a16:creationId xmlns:a16="http://schemas.microsoft.com/office/drawing/2014/main" id="{1CF6E7FD-BF2D-7808-22D1-B2136C7725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963" y="2172115"/>
            <a:ext cx="10058400" cy="3371021"/>
          </a:xfrm>
        </p:spPr>
      </p:pic>
    </p:spTree>
    <p:extLst>
      <p:ext uri="{BB962C8B-B14F-4D97-AF65-F5344CB8AC3E}">
        <p14:creationId xmlns:p14="http://schemas.microsoft.com/office/powerpoint/2010/main" val="723866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225B-850C-757D-C95A-676D5D105EB5}"/>
              </a:ext>
            </a:extLst>
          </p:cNvPr>
          <p:cNvSpPr>
            <a:spLocks noGrp="1"/>
          </p:cNvSpPr>
          <p:nvPr>
            <p:ph type="title"/>
          </p:nvPr>
        </p:nvSpPr>
        <p:spPr/>
        <p:txBody>
          <a:bodyPr/>
          <a:lstStyle/>
          <a:p>
            <a:r>
              <a:rPr lang="en-US" dirty="0"/>
              <a:t>Get accounts into repayment!</a:t>
            </a:r>
          </a:p>
        </p:txBody>
      </p:sp>
      <p:sp>
        <p:nvSpPr>
          <p:cNvPr id="3" name="Content Placeholder 2">
            <a:extLst>
              <a:ext uri="{FF2B5EF4-FFF2-40B4-BE49-F238E27FC236}">
                <a16:creationId xmlns:a16="http://schemas.microsoft.com/office/drawing/2014/main" id="{22CA7E63-82F2-B6B4-5EBF-E7A7189E114F}"/>
              </a:ext>
            </a:extLst>
          </p:cNvPr>
          <p:cNvSpPr>
            <a:spLocks noGrp="1"/>
          </p:cNvSpPr>
          <p:nvPr>
            <p:ph idx="1"/>
          </p:nvPr>
        </p:nvSpPr>
        <p:spPr/>
        <p:txBody>
          <a:bodyPr/>
          <a:lstStyle/>
          <a:p>
            <a:endParaRPr lang="en-US" sz="2400" dirty="0"/>
          </a:p>
          <a:p>
            <a:r>
              <a:rPr lang="en-US" sz="2400" dirty="0"/>
              <a:t>With payments on large federal loans paused, it is a good time to get consumers into appropriate repayment plans. It is much easier to keep a payment arrangement going than to get one started. </a:t>
            </a:r>
          </a:p>
          <a:p>
            <a:endParaRPr lang="en-US" dirty="0"/>
          </a:p>
        </p:txBody>
      </p:sp>
      <p:pic>
        <p:nvPicPr>
          <p:cNvPr id="5" name="Picture 4" descr="A picture containing text&#10;&#10;Description automatically generated">
            <a:extLst>
              <a:ext uri="{FF2B5EF4-FFF2-40B4-BE49-F238E27FC236}">
                <a16:creationId xmlns:a16="http://schemas.microsoft.com/office/drawing/2014/main" id="{10CEDC54-4FA6-4E52-62D5-99FDD9AB3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372" y="3304309"/>
            <a:ext cx="3746574" cy="2835948"/>
          </a:xfrm>
          <a:prstGeom prst="rect">
            <a:avLst/>
          </a:prstGeom>
        </p:spPr>
      </p:pic>
    </p:spTree>
    <p:extLst>
      <p:ext uri="{BB962C8B-B14F-4D97-AF65-F5344CB8AC3E}">
        <p14:creationId xmlns:p14="http://schemas.microsoft.com/office/powerpoint/2010/main" val="1591158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D463-4256-6E72-F936-B2F26158798C}"/>
              </a:ext>
            </a:extLst>
          </p:cNvPr>
          <p:cNvSpPr>
            <a:spLocks noGrp="1"/>
          </p:cNvSpPr>
          <p:nvPr>
            <p:ph type="title"/>
          </p:nvPr>
        </p:nvSpPr>
        <p:spPr/>
        <p:txBody>
          <a:bodyPr/>
          <a:lstStyle/>
          <a:p>
            <a:r>
              <a:rPr lang="en-US" i="1" dirty="0" err="1"/>
              <a:t>Hunstein</a:t>
            </a:r>
            <a:r>
              <a:rPr lang="en-US" i="1" dirty="0"/>
              <a:t> v. Preferred Collection &amp; Management Services, Inc.</a:t>
            </a:r>
            <a:endParaRPr lang="en-US" dirty="0"/>
          </a:p>
        </p:txBody>
      </p:sp>
      <p:pic>
        <p:nvPicPr>
          <p:cNvPr id="4" name="Content Placeholder 5">
            <a:extLst>
              <a:ext uri="{FF2B5EF4-FFF2-40B4-BE49-F238E27FC236}">
                <a16:creationId xmlns:a16="http://schemas.microsoft.com/office/drawing/2014/main" id="{722F7917-42A9-DFAF-5603-B155E6AF4BA4}"/>
              </a:ext>
            </a:extLst>
          </p:cNvPr>
          <p:cNvPicPr>
            <a:picLocks noGrp="1" noChangeAspect="1"/>
          </p:cNvPicPr>
          <p:nvPr>
            <p:ph idx="1"/>
          </p:nvPr>
        </p:nvPicPr>
        <p:blipFill>
          <a:blip r:embed="rId2"/>
          <a:stretch>
            <a:fillRect/>
          </a:stretch>
        </p:blipFill>
        <p:spPr>
          <a:xfrm>
            <a:off x="3811980" y="1846263"/>
            <a:ext cx="4628365" cy="4022725"/>
          </a:xfrm>
        </p:spPr>
      </p:pic>
    </p:spTree>
    <p:extLst>
      <p:ext uri="{BB962C8B-B14F-4D97-AF65-F5344CB8AC3E}">
        <p14:creationId xmlns:p14="http://schemas.microsoft.com/office/powerpoint/2010/main" val="578006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F024E-3236-2CB3-FDB6-C23EF255E2DA}"/>
              </a:ext>
            </a:extLst>
          </p:cNvPr>
          <p:cNvSpPr>
            <a:spLocks noGrp="1"/>
          </p:cNvSpPr>
          <p:nvPr>
            <p:ph type="title"/>
          </p:nvPr>
        </p:nvSpPr>
        <p:spPr/>
        <p:txBody>
          <a:bodyPr/>
          <a:lstStyle/>
          <a:p>
            <a:r>
              <a:rPr lang="en-US" dirty="0" err="1"/>
              <a:t>Hunstein</a:t>
            </a:r>
            <a:r>
              <a:rPr lang="en-US" dirty="0"/>
              <a:t> Development - </a:t>
            </a:r>
          </a:p>
        </p:txBody>
      </p:sp>
      <p:pic>
        <p:nvPicPr>
          <p:cNvPr id="4" name="Content Placeholder 3">
            <a:extLst>
              <a:ext uri="{FF2B5EF4-FFF2-40B4-BE49-F238E27FC236}">
                <a16:creationId xmlns:a16="http://schemas.microsoft.com/office/drawing/2014/main" id="{8F24772F-7F35-0CFB-AAEB-AB7490FD4C34}"/>
              </a:ext>
            </a:extLst>
          </p:cNvPr>
          <p:cNvPicPr>
            <a:picLocks noGrp="1" noChangeAspect="1"/>
          </p:cNvPicPr>
          <p:nvPr>
            <p:ph idx="1"/>
          </p:nvPr>
        </p:nvPicPr>
        <p:blipFill>
          <a:blip r:embed="rId2"/>
          <a:stretch>
            <a:fillRect/>
          </a:stretch>
        </p:blipFill>
        <p:spPr>
          <a:xfrm>
            <a:off x="4458638" y="1970521"/>
            <a:ext cx="3274723" cy="4127674"/>
          </a:xfrm>
          <a:prstGeom prst="rect">
            <a:avLst/>
          </a:prstGeom>
        </p:spPr>
      </p:pic>
    </p:spTree>
    <p:extLst>
      <p:ext uri="{BB962C8B-B14F-4D97-AF65-F5344CB8AC3E}">
        <p14:creationId xmlns:p14="http://schemas.microsoft.com/office/powerpoint/2010/main" val="44059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CECE-6CBA-4639-C4D7-F7EAA9C9DD88}"/>
              </a:ext>
            </a:extLst>
          </p:cNvPr>
          <p:cNvSpPr>
            <a:spLocks noGrp="1"/>
          </p:cNvSpPr>
          <p:nvPr>
            <p:ph type="title"/>
          </p:nvPr>
        </p:nvSpPr>
        <p:spPr/>
        <p:txBody>
          <a:bodyPr/>
          <a:lstStyle/>
          <a:p>
            <a:r>
              <a:rPr lang="en-US" dirty="0"/>
              <a:t>The CFPB is Looking at All Aspects of Student Debt</a:t>
            </a:r>
          </a:p>
        </p:txBody>
      </p:sp>
      <p:pic>
        <p:nvPicPr>
          <p:cNvPr id="4" name="Content Placeholder 3">
            <a:extLst>
              <a:ext uri="{FF2B5EF4-FFF2-40B4-BE49-F238E27FC236}">
                <a16:creationId xmlns:a16="http://schemas.microsoft.com/office/drawing/2014/main" id="{684957CD-C1E8-5395-258E-53813950DF46}"/>
              </a:ext>
            </a:extLst>
          </p:cNvPr>
          <p:cNvPicPr>
            <a:picLocks noGrp="1" noChangeAspect="1"/>
          </p:cNvPicPr>
          <p:nvPr>
            <p:ph idx="1"/>
          </p:nvPr>
        </p:nvPicPr>
        <p:blipFill>
          <a:blip r:embed="rId2"/>
          <a:stretch>
            <a:fillRect/>
          </a:stretch>
        </p:blipFill>
        <p:spPr>
          <a:xfrm>
            <a:off x="2914996" y="1931324"/>
            <a:ext cx="6422967" cy="3833336"/>
          </a:xfrm>
          <a:prstGeom prst="rect">
            <a:avLst/>
          </a:prstGeom>
        </p:spPr>
      </p:pic>
    </p:spTree>
    <p:extLst>
      <p:ext uri="{BB962C8B-B14F-4D97-AF65-F5344CB8AC3E}">
        <p14:creationId xmlns:p14="http://schemas.microsoft.com/office/powerpoint/2010/main" val="2092287794"/>
      </p:ext>
    </p:extLst>
  </p:cSld>
  <p:clrMapOvr>
    <a:masterClrMapping/>
  </p:clrMapOvr>
</p:sld>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docProps/app.xml><?xml version="1.0" encoding="utf-8"?>
<Properties xmlns="http://schemas.openxmlformats.org/officeDocument/2006/extended-properties" xmlns:vt="http://schemas.openxmlformats.org/officeDocument/2006/docPropsVTypes">
  <Template>Retrospect</Template>
  <TotalTime>349</TotalTime>
  <Words>1112</Words>
  <Application>Microsoft Office PowerPoint</Application>
  <PresentationFormat>Widescreen</PresentationFormat>
  <Paragraphs>107</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Retrospect</vt:lpstr>
      <vt:lpstr>PowerPoint Presentation</vt:lpstr>
      <vt:lpstr>DISCLAIMER</vt:lpstr>
      <vt:lpstr>Being on the Pacific Coast – Mt. Rainier</vt:lpstr>
      <vt:lpstr>Today’s Presentation</vt:lpstr>
      <vt:lpstr>Student Debt is a Major Issue Getting Significant Attention (6 suits -  2 before the US Sup. Ct.)</vt:lpstr>
      <vt:lpstr>Get accounts into repayment!</vt:lpstr>
      <vt:lpstr>Hunstein v. Preferred Collection &amp; Management Services, Inc.</vt:lpstr>
      <vt:lpstr>Hunstein Development - </vt:lpstr>
      <vt:lpstr>The CFPB is Looking at All Aspects of Student Debt</vt:lpstr>
      <vt:lpstr>CFPB and Higher Education</vt:lpstr>
      <vt:lpstr>CFPB and Higher Education</vt:lpstr>
      <vt:lpstr>CFPB Funding Challenged</vt:lpstr>
      <vt:lpstr>Supreme  Court to hear case regarding funding</vt:lpstr>
      <vt:lpstr>Late March development …</vt:lpstr>
      <vt:lpstr>The Telephone Consumer Protection Act</vt:lpstr>
      <vt:lpstr>The Telephone Consumer Protection Act</vt:lpstr>
      <vt:lpstr>The FDCPA Generally </vt:lpstr>
      <vt:lpstr>Visa</vt:lpstr>
      <vt:lpstr>Medical Debt (why does it matter to higher education?)</vt:lpstr>
      <vt:lpstr>Trends in State Transcript Laws</vt:lpstr>
      <vt:lpstr>California looks at banning higher education collections (CA  AB1160)</vt:lpstr>
      <vt:lpstr>California Civ. Code Section 1788.202 </vt:lpstr>
      <vt:lpstr>Regulation F</vt:lpstr>
      <vt:lpstr>Model Validation Notice (MVN)</vt:lpstr>
      <vt:lpstr>Model Validation Notice </vt:lpstr>
      <vt:lpstr>Multiple Communication Channels and Today’s Consumer Experience – What Does Reg F Say?</vt:lpstr>
      <vt:lpstr>Issues with Email and Texting Consumers</vt:lpstr>
      <vt:lpstr>CA Collection Agency License Requirement</vt:lpstr>
      <vt:lpstr>Two Primary Reasons to Understand the Statute of Limitations (SOL):</vt:lpstr>
      <vt:lpstr>New York City SOL Text Requirement Example:</vt:lpstr>
      <vt:lpstr>Fair Credit Reporting Act </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and Trends in the Collection of Student Debt</dc:title>
  <dc:creator>Amie Temple</dc:creator>
  <cp:lastModifiedBy>Brett Cassell</cp:lastModifiedBy>
  <cp:revision>50</cp:revision>
  <dcterms:created xsi:type="dcterms:W3CDTF">2022-11-07T16:32:49Z</dcterms:created>
  <dcterms:modified xsi:type="dcterms:W3CDTF">2023-05-25T16:44:41Z</dcterms:modified>
</cp:coreProperties>
</file>