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305" r:id="rId2"/>
    <p:sldId id="316" r:id="rId3"/>
    <p:sldId id="315" r:id="rId4"/>
    <p:sldId id="292" r:id="rId5"/>
    <p:sldId id="302" r:id="rId6"/>
    <p:sldId id="296" r:id="rId7"/>
    <p:sldId id="307" r:id="rId8"/>
    <p:sldId id="313" r:id="rId9"/>
    <p:sldId id="301" r:id="rId10"/>
    <p:sldId id="300" r:id="rId11"/>
    <p:sldId id="299" r:id="rId12"/>
    <p:sldId id="303" r:id="rId13"/>
    <p:sldId id="309" r:id="rId14"/>
    <p:sldId id="317" r:id="rId15"/>
    <p:sldId id="311" r:id="rId16"/>
    <p:sldId id="310" r:id="rId17"/>
    <p:sldId id="318" r:id="rId18"/>
    <p:sldId id="319" r:id="rId19"/>
    <p:sldId id="320" r:id="rId20"/>
    <p:sldId id="29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9894" autoAdjust="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50094-8B41-4703-9548-D65666100D6C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4CBE1-8966-41BA-8D46-13262D671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692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14188974-7326-458D-986F-DFAF67C936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A523E086-935B-44CB-A191-D12145980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63137B08-F8E1-4E93-938D-45A0ADEF3A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1pPr>
            <a:lvl2pPr marL="762000" indent="-292100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2pPr>
            <a:lvl3pPr marL="11731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3pPr>
            <a:lvl4pPr marL="16430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4pPr>
            <a:lvl5pPr marL="21129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5pPr>
            <a:lvl6pPr marL="2570163" indent="-23336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6pPr>
            <a:lvl7pPr marL="3027363" indent="-23336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7pPr>
            <a:lvl8pPr marL="3484563" indent="-23336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8pPr>
            <a:lvl9pPr marL="3941763" indent="-23336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B4706F6-922F-4D6B-956F-AC8A540946E1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9B3D6E6C-4C08-4DCA-B60F-9373AAFE55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001B32B5-09E8-4EF2-ADAE-B9F972EA1F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1E847DAB-3B64-4A47-AD0B-0EE7DD95AB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1pPr>
            <a:lvl2pPr marL="762000" indent="-292100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2pPr>
            <a:lvl3pPr marL="11731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3pPr>
            <a:lvl4pPr marL="16430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4pPr>
            <a:lvl5pPr marL="21129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5pPr>
            <a:lvl6pPr marL="2570163" indent="-23336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6pPr>
            <a:lvl7pPr marL="3027363" indent="-23336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7pPr>
            <a:lvl8pPr marL="3484563" indent="-23336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8pPr>
            <a:lvl9pPr marL="3941763" indent="-23336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B770B46-2A55-4883-9B0A-5ED2BC580B89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588C69FD-F058-4BCF-BC9C-63E754F1DB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A1E28C58-96C7-49FC-AC47-E30F2D419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3EF71006-1AFC-4C7D-B814-69253C3C20C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1pPr>
            <a:lvl2pPr marL="762000" indent="-292100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2pPr>
            <a:lvl3pPr marL="11731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3pPr>
            <a:lvl4pPr marL="16430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4pPr>
            <a:lvl5pPr marL="21129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5pPr>
            <a:lvl6pPr marL="2570163" indent="-23336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6pPr>
            <a:lvl7pPr marL="3027363" indent="-23336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7pPr>
            <a:lvl8pPr marL="3484563" indent="-23336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8pPr>
            <a:lvl9pPr marL="3941763" indent="-23336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857238-1148-4EC2-A07A-33AE8225FD78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90D5673B-9D69-43DA-B947-8671541E4C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14166DD3-E05B-452C-BB3A-CD791D312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3A0994C9-EB57-4FB2-BAD6-90679B9E3D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1pPr>
            <a:lvl2pPr marL="762000" indent="-292100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2pPr>
            <a:lvl3pPr marL="11731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3pPr>
            <a:lvl4pPr marL="16430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4pPr>
            <a:lvl5pPr marL="21129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5pPr>
            <a:lvl6pPr marL="2570163" indent="-23336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6pPr>
            <a:lvl7pPr marL="3027363" indent="-23336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7pPr>
            <a:lvl8pPr marL="3484563" indent="-23336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8pPr>
            <a:lvl9pPr marL="3941763" indent="-23336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0E433FC-19CE-4FE4-8374-9EBA8A18F150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CA1DBD05-466B-437E-8D1F-C0B2791041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D37020A0-9B83-4314-8318-5F99C998D8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05E3448A-4522-4023-A1C8-FCDB19FF8A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1pPr>
            <a:lvl2pPr marL="762000" indent="-292100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2pPr>
            <a:lvl3pPr marL="11731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3pPr>
            <a:lvl4pPr marL="16430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4pPr>
            <a:lvl5pPr marL="21129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5pPr>
            <a:lvl6pPr marL="2570163" indent="-23336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6pPr>
            <a:lvl7pPr marL="3027363" indent="-23336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7pPr>
            <a:lvl8pPr marL="3484563" indent="-23336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8pPr>
            <a:lvl9pPr marL="3941763" indent="-23336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1ABD37D-EAD0-4A44-BE33-645177E398EA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4EBD2E03-9328-4A9C-8DC5-6963743C79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EC637FD3-7F47-4D8A-8F1F-0D201C572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37453BFF-3F5A-409D-95C2-0A30F245BE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1pPr>
            <a:lvl2pPr marL="762000" indent="-292100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2pPr>
            <a:lvl3pPr marL="11731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3pPr>
            <a:lvl4pPr marL="16430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4pPr>
            <a:lvl5pPr marL="21129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5pPr>
            <a:lvl6pPr marL="2570163" indent="-23336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6pPr>
            <a:lvl7pPr marL="3027363" indent="-23336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7pPr>
            <a:lvl8pPr marL="3484563" indent="-23336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8pPr>
            <a:lvl9pPr marL="3941763" indent="-23336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36CEB5B-1747-4119-B3E0-BBC08E856160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730828BA-8E26-4B3D-80A5-F08364EDB6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1D9A035E-E834-4835-8D19-B1D72D5E9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E55A070E-23C4-4C38-AB1A-C9F5ABA3E2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1pPr>
            <a:lvl2pPr marL="762000" indent="-292100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2pPr>
            <a:lvl3pPr marL="11731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3pPr>
            <a:lvl4pPr marL="16430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4pPr>
            <a:lvl5pPr marL="21129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5pPr>
            <a:lvl6pPr marL="2570163" indent="-23336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6pPr>
            <a:lvl7pPr marL="3027363" indent="-23336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7pPr>
            <a:lvl8pPr marL="3484563" indent="-23336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8pPr>
            <a:lvl9pPr marL="3941763" indent="-23336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2BCA453-414E-4959-9C37-DB288274F551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2171E192-EB39-4573-8CB0-21A17700FD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C31769A1-076C-4D01-86C7-3C9B3AEBE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FF54433C-9243-474F-815E-B548B6D784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1pPr>
            <a:lvl2pPr marL="762000" indent="-292100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2pPr>
            <a:lvl3pPr marL="11731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3pPr>
            <a:lvl4pPr marL="16430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4pPr>
            <a:lvl5pPr marL="2112963" indent="-233363">
              <a:spcBef>
                <a:spcPct val="30000"/>
              </a:spcBef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5pPr>
            <a:lvl6pPr marL="2570163" indent="-23336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6pPr>
            <a:lvl7pPr marL="3027363" indent="-23336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7pPr>
            <a:lvl8pPr marL="3484563" indent="-23336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8pPr>
            <a:lvl9pPr marL="3941763" indent="-233363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anose="020B060302020202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C6A2DE-536B-4DEE-99AC-0206D3AE69C4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952E-5014-484C-9958-09A1013D3B03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98DBF1C-B94A-4C65-8526-A94A1E727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69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952E-5014-484C-9958-09A1013D3B03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98DBF1C-B94A-4C65-8526-A94A1E727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34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952E-5014-484C-9958-09A1013D3B03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98DBF1C-B94A-4C65-8526-A94A1E727F3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7615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952E-5014-484C-9958-09A1013D3B03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8DBF1C-B94A-4C65-8526-A94A1E727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5888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952E-5014-484C-9958-09A1013D3B03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8DBF1C-B94A-4C65-8526-A94A1E727F3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9535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952E-5014-484C-9958-09A1013D3B03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8DBF1C-B94A-4C65-8526-A94A1E727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686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952E-5014-484C-9958-09A1013D3B03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DBF1C-B94A-4C65-8526-A94A1E727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952E-5014-484C-9958-09A1013D3B03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DBF1C-B94A-4C65-8526-A94A1E727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9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952E-5014-484C-9958-09A1013D3B03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DBF1C-B94A-4C65-8526-A94A1E727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99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952E-5014-484C-9958-09A1013D3B03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98DBF1C-B94A-4C65-8526-A94A1E727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79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952E-5014-484C-9958-09A1013D3B03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98DBF1C-B94A-4C65-8526-A94A1E727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37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952E-5014-484C-9958-09A1013D3B03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98DBF1C-B94A-4C65-8526-A94A1E727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712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952E-5014-484C-9958-09A1013D3B03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DBF1C-B94A-4C65-8526-A94A1E727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50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952E-5014-484C-9958-09A1013D3B03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DBF1C-B94A-4C65-8526-A94A1E727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4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952E-5014-484C-9958-09A1013D3B03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DBF1C-B94A-4C65-8526-A94A1E727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47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8952E-5014-484C-9958-09A1013D3B03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98DBF1C-B94A-4C65-8526-A94A1E727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61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8952E-5014-484C-9958-09A1013D3B03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98DBF1C-B94A-4C65-8526-A94A1E727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65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enzu.com/app/signup" TargetMode="External"/><Relationship Id="rId2" Type="http://schemas.openxmlformats.org/officeDocument/2006/relationships/hyperlink" Target="https://www.futureme.org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nkedin.com/pulse/todays-leaders-must-learn-think-like-scientists-amy-edmondson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04F357E5-E071-45A0-B803-A6676FCA0F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Mirror </a:t>
            </a:r>
            <a:r>
              <a:rPr lang="en-US" sz="6000" b="1" dirty="0" err="1"/>
              <a:t>Mirror</a:t>
            </a:r>
            <a:r>
              <a:rPr lang="en-US" sz="6000" b="1"/>
              <a:t> on the Wall</a:t>
            </a:r>
            <a:endParaRPr lang="en-US" sz="6000" b="1" dirty="0"/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865C8AF6-186A-4E38-B274-BDFC1CD9CD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PacWestSFS</a:t>
            </a:r>
            <a:r>
              <a:rPr lang="en-US" dirty="0"/>
              <a:t> – Professional Development</a:t>
            </a:r>
          </a:p>
          <a:p>
            <a:r>
              <a:rPr lang="en-US" dirty="0"/>
              <a:t>The Power of Connection Through Change </a:t>
            </a:r>
          </a:p>
          <a:p>
            <a:r>
              <a:rPr lang="en-US" dirty="0"/>
              <a:t>May, 2023</a:t>
            </a:r>
          </a:p>
        </p:txBody>
      </p:sp>
    </p:spTree>
    <p:extLst>
      <p:ext uri="{BB962C8B-B14F-4D97-AF65-F5344CB8AC3E}">
        <p14:creationId xmlns:p14="http://schemas.microsoft.com/office/powerpoint/2010/main" val="2526913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39E31CEE-4F6E-4E92-AAF5-C92FDC1571A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1524000"/>
            <a:ext cx="7848600" cy="990600"/>
          </a:xfrm>
        </p:spPr>
        <p:txBody>
          <a:bodyPr>
            <a:normAutofit fontScale="90000"/>
          </a:bodyPr>
          <a:lstStyle/>
          <a:p>
            <a:br>
              <a:rPr lang="en-US" altLang="en-US" sz="3200" b="1" u="sng"/>
            </a:br>
            <a:r>
              <a:rPr lang="en-US" altLang="en-US" b="1"/>
              <a:t># 7 – Support Your Teammates</a:t>
            </a:r>
            <a:br>
              <a:rPr lang="en-US" altLang="en-US" sz="3200" b="1" u="sng"/>
            </a:br>
            <a:endParaRPr lang="en-US" altLang="en-US" sz="3200" b="1" u="sng"/>
          </a:p>
        </p:txBody>
      </p:sp>
      <p:sp>
        <p:nvSpPr>
          <p:cNvPr id="18435" name="Subtitle 2">
            <a:extLst>
              <a:ext uri="{FF2B5EF4-FFF2-40B4-BE49-F238E27FC236}">
                <a16:creationId xmlns:a16="http://schemas.microsoft.com/office/drawing/2014/main" id="{EBEEB7CA-4018-4981-898E-DEC9E7D7B0F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52600" y="2590800"/>
            <a:ext cx="8610600" cy="3810000"/>
          </a:xfrm>
        </p:spPr>
        <p:txBody>
          <a:bodyPr rtlCol="0">
            <a:normAutofit/>
          </a:bodyPr>
          <a:lstStyle/>
          <a:p>
            <a:pPr lvl="1">
              <a:defRPr/>
            </a:pPr>
            <a:endParaRPr lang="en-US" altLang="en-US" sz="1200" b="1"/>
          </a:p>
          <a:p>
            <a:pPr lvl="1">
              <a:defRPr/>
            </a:pPr>
            <a:endParaRPr lang="en-US" altLang="en-US" sz="4400" b="1"/>
          </a:p>
        </p:txBody>
      </p:sp>
      <p:pic>
        <p:nvPicPr>
          <p:cNvPr id="22532" name="Content Placeholder 3">
            <a:extLst>
              <a:ext uri="{FF2B5EF4-FFF2-40B4-BE49-F238E27FC236}">
                <a16:creationId xmlns:a16="http://schemas.microsoft.com/office/drawing/2014/main" id="{CFDE9938-80DD-445E-ADD7-11EF68BF0E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75" y="2234154"/>
            <a:ext cx="6705600" cy="4430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9422CCD0-8B54-45B6-A1E3-48BEEF75357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1524000"/>
            <a:ext cx="7848600" cy="990600"/>
          </a:xfrm>
        </p:spPr>
        <p:txBody>
          <a:bodyPr>
            <a:normAutofit fontScale="90000"/>
          </a:bodyPr>
          <a:lstStyle/>
          <a:p>
            <a:br>
              <a:rPr lang="en-US" altLang="en-US" sz="3200" b="1" u="sng" dirty="0"/>
            </a:br>
            <a:r>
              <a:rPr lang="en-US" altLang="en-US" b="1" dirty="0"/>
              <a:t># 8 – Authentic/Genuine &amp; Consistent  </a:t>
            </a:r>
            <a:br>
              <a:rPr lang="en-US" altLang="en-US" sz="3200" b="1" u="sng" dirty="0"/>
            </a:br>
            <a:endParaRPr lang="en-US" altLang="en-US" sz="3200" b="1" u="sng" dirty="0"/>
          </a:p>
        </p:txBody>
      </p:sp>
      <p:sp>
        <p:nvSpPr>
          <p:cNvPr id="20483" name="Subtitle 2">
            <a:extLst>
              <a:ext uri="{FF2B5EF4-FFF2-40B4-BE49-F238E27FC236}">
                <a16:creationId xmlns:a16="http://schemas.microsoft.com/office/drawing/2014/main" id="{BD04E603-505E-47F9-BCFB-430A84729A4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-2971800" y="3048001"/>
            <a:ext cx="19173825" cy="4924425"/>
          </a:xfrm>
        </p:spPr>
        <p:txBody>
          <a:bodyPr rtlCol="0">
            <a:normAutofit/>
          </a:bodyPr>
          <a:lstStyle/>
          <a:p>
            <a:pPr lvl="1">
              <a:defRPr/>
            </a:pPr>
            <a:endParaRPr lang="en-US" altLang="en-US" sz="1200" b="1"/>
          </a:p>
          <a:p>
            <a:pPr lvl="1">
              <a:defRPr/>
            </a:pPr>
            <a:endParaRPr lang="en-US" altLang="en-US" sz="1200" b="1"/>
          </a:p>
          <a:p>
            <a:pPr lvl="1">
              <a:defRPr/>
            </a:pPr>
            <a:endParaRPr lang="en-US" altLang="en-US" sz="1200" b="1"/>
          </a:p>
        </p:txBody>
      </p:sp>
      <p:pic>
        <p:nvPicPr>
          <p:cNvPr id="24580" name="Picture 7">
            <a:extLst>
              <a:ext uri="{FF2B5EF4-FFF2-40B4-BE49-F238E27FC236}">
                <a16:creationId xmlns:a16="http://schemas.microsoft.com/office/drawing/2014/main" id="{F481A053-F412-453B-AE0A-B09BCB47BB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165600" y="2514600"/>
            <a:ext cx="4775199" cy="4118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8C457883-7AA8-4D4E-919C-A87104E65C3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133600" y="1524000"/>
            <a:ext cx="7848600" cy="990600"/>
          </a:xfrm>
        </p:spPr>
        <p:txBody>
          <a:bodyPr/>
          <a:lstStyle/>
          <a:p>
            <a:r>
              <a:rPr lang="en-US" altLang="en-US" b="1" dirty="0"/>
              <a:t># 9 - Fit &amp; Match </a:t>
            </a:r>
          </a:p>
        </p:txBody>
      </p:sp>
      <p:sp>
        <p:nvSpPr>
          <p:cNvPr id="22531" name="Subtitle 2">
            <a:extLst>
              <a:ext uri="{FF2B5EF4-FFF2-40B4-BE49-F238E27FC236}">
                <a16:creationId xmlns:a16="http://schemas.microsoft.com/office/drawing/2014/main" id="{787E1922-6476-47DB-9A9C-2295DF4E438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52600" y="2590800"/>
            <a:ext cx="8610600" cy="3810000"/>
          </a:xfrm>
        </p:spPr>
        <p:txBody>
          <a:bodyPr rtlCol="0">
            <a:normAutofit/>
          </a:bodyPr>
          <a:lstStyle/>
          <a:p>
            <a:pPr lvl="1">
              <a:defRPr/>
            </a:pPr>
            <a:endParaRPr lang="en-US" altLang="en-US" sz="3200" b="1"/>
          </a:p>
          <a:p>
            <a:pPr lvl="1">
              <a:defRPr/>
            </a:pPr>
            <a:endParaRPr lang="en-US" altLang="en-US" sz="3200" b="1"/>
          </a:p>
          <a:p>
            <a:pPr lvl="1">
              <a:defRPr/>
            </a:pPr>
            <a:r>
              <a:rPr lang="en-US" altLang="en-US" sz="4400" b="1"/>
              <a:t>Fit &amp; Match</a:t>
            </a:r>
          </a:p>
          <a:p>
            <a:pPr lvl="1">
              <a:defRPr/>
            </a:pPr>
            <a:endParaRPr lang="en-US" altLang="en-US" sz="3200" b="1"/>
          </a:p>
        </p:txBody>
      </p:sp>
      <p:pic>
        <p:nvPicPr>
          <p:cNvPr id="26628" name="Content Placeholder 3">
            <a:extLst>
              <a:ext uri="{FF2B5EF4-FFF2-40B4-BE49-F238E27FC236}">
                <a16:creationId xmlns:a16="http://schemas.microsoft.com/office/drawing/2014/main" id="{A81F9706-9EEA-4215-A92C-0FE02E9EE6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380664" y="2711196"/>
            <a:ext cx="6781800" cy="3797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6EE00267-79C8-420C-BEDF-E0D0376DDC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914400"/>
            <a:ext cx="7772400" cy="1143000"/>
          </a:xfrm>
        </p:spPr>
        <p:txBody>
          <a:bodyPr/>
          <a:lstStyle/>
          <a:p>
            <a:r>
              <a:rPr lang="en-US" altLang="en-US" sz="4800" b="1"/>
              <a:t>#10 - “Work Out” </a:t>
            </a:r>
          </a:p>
        </p:txBody>
      </p:sp>
      <p:pic>
        <p:nvPicPr>
          <p:cNvPr id="28675" name="Content Placeholder 3">
            <a:extLst>
              <a:ext uri="{FF2B5EF4-FFF2-40B4-BE49-F238E27FC236}">
                <a16:creationId xmlns:a16="http://schemas.microsoft.com/office/drawing/2014/main" id="{88FEACE7-2A82-48BB-891C-2599EE8301A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76746" y="2381054"/>
            <a:ext cx="4876800" cy="33528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CFE0A-A21A-7C39-1F7B-FFEE7FF64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/>
              <a:t>Interesting Perspective – </a:t>
            </a:r>
            <a:br>
              <a:rPr lang="en-US" sz="4400" b="1" dirty="0"/>
            </a:br>
            <a:r>
              <a:rPr lang="en-US" sz="4400" b="1" dirty="0"/>
              <a:t>a la Adam Grant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A5FF856-298C-E15C-B917-7DF156A072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765" y="2133599"/>
            <a:ext cx="5145273" cy="3912093"/>
          </a:xfrm>
        </p:spPr>
      </p:pic>
    </p:spTree>
    <p:extLst>
      <p:ext uri="{BB962C8B-B14F-4D97-AF65-F5344CB8AC3E}">
        <p14:creationId xmlns:p14="http://schemas.microsoft.com/office/powerpoint/2010/main" val="929720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6EE00267-79C8-420C-BEDF-E0D0376DDC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914400"/>
            <a:ext cx="7772400" cy="1143000"/>
          </a:xfrm>
        </p:spPr>
        <p:txBody>
          <a:bodyPr/>
          <a:lstStyle/>
          <a:p>
            <a:r>
              <a:rPr lang="en-US" altLang="en-US" sz="4800" b="1" dirty="0"/>
              <a:t>Your Challenge 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0C9DEA3-8818-4677-B68E-425F9BBD80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594" y="2136774"/>
            <a:ext cx="6951216" cy="4317291"/>
          </a:xfrm>
        </p:spPr>
      </p:pic>
    </p:spTree>
    <p:extLst>
      <p:ext uri="{BB962C8B-B14F-4D97-AF65-F5344CB8AC3E}">
        <p14:creationId xmlns:p14="http://schemas.microsoft.com/office/powerpoint/2010/main" val="4137138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6EE00267-79C8-420C-BEDF-E0D0376DDC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914400"/>
            <a:ext cx="7772400" cy="1143000"/>
          </a:xfrm>
        </p:spPr>
        <p:txBody>
          <a:bodyPr/>
          <a:lstStyle/>
          <a:p>
            <a:r>
              <a:rPr lang="en-US" altLang="en-US" sz="4800" b="1" dirty="0"/>
              <a:t>Your Challenge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DF5F7-7A9E-4EBD-AEB6-6167753F4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>
                <a:solidFill>
                  <a:srgbClr val="C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Letter to yourself</a:t>
            </a:r>
          </a:p>
          <a:p>
            <a:r>
              <a:rPr lang="en-US" sz="3200" dirty="0">
                <a:solidFill>
                  <a:srgbClr val="C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https://www.futureme.org/</a:t>
            </a:r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dirty="0" err="1">
                <a:solidFill>
                  <a:srgbClr val="C00000"/>
                </a:solidFill>
              </a:rPr>
              <a:t>Penzu</a:t>
            </a:r>
            <a:r>
              <a:rPr lang="en-US" sz="3200" dirty="0">
                <a:solidFill>
                  <a:srgbClr val="C00000"/>
                </a:solidFill>
              </a:rPr>
              <a:t> – Journal -- </a:t>
            </a:r>
            <a:r>
              <a:rPr lang="en-US" sz="3200" dirty="0">
                <a:solidFill>
                  <a:srgbClr val="C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https://penzu.com/app/signup</a:t>
            </a:r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dirty="0">
                <a:solidFill>
                  <a:srgbClr val="C00000"/>
                </a:solidFill>
              </a:rPr>
              <a:t>C/O </a:t>
            </a:r>
            <a:r>
              <a:rPr lang="en-US" sz="3200" dirty="0" err="1">
                <a:solidFill>
                  <a:srgbClr val="C00000"/>
                </a:solidFill>
              </a:rPr>
              <a:t>DMFennig</a:t>
            </a:r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dirty="0">
                <a:solidFill>
                  <a:srgbClr val="C00000"/>
                </a:solidFill>
              </a:rPr>
              <a:t>1068 Dogwood Forest Drive, NE</a:t>
            </a:r>
          </a:p>
          <a:p>
            <a:r>
              <a:rPr lang="en-US" sz="3200" dirty="0">
                <a:solidFill>
                  <a:srgbClr val="C00000"/>
                </a:solidFill>
              </a:rPr>
              <a:t>Marietta, GA 30068</a:t>
            </a:r>
          </a:p>
        </p:txBody>
      </p:sp>
    </p:spTree>
    <p:extLst>
      <p:ext uri="{BB962C8B-B14F-4D97-AF65-F5344CB8AC3E}">
        <p14:creationId xmlns:p14="http://schemas.microsoft.com/office/powerpoint/2010/main" val="158220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4B03F-8ACE-2355-A6FB-0F9967954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51C63-DF76-1A8B-77C7-468441BD5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Journaling Prompts 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Link for Year End Thoughts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https://dayoneapp.com/blog/end-of-year-journaling-prompts/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https://www.fastcompany.com/90824133/forget-resolutions-write-new-year-letter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Think Like A Scientist Amy Edmonson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u="sng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https://www.linkedin.com/pulse/todays-leaders-must-learn-think-like-scientists-amy-edmondson/</a:t>
            </a:r>
            <a:endParaRPr lang="en-US" sz="2000" dirty="0"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Higher Ed Dead End Jobs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https://www.chronicle.com/article/higher-ed-is-a-land-of-dead-end-jobs?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https://www.highereddive.com/news/7-higher-education-trends-to-watch-in-2023/639131/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2120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F020B-3F95-5CB8-0584-D94B6EEE3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What’s Next?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9181EC7-3120-217F-4830-8A14E1C758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441" y="2133599"/>
            <a:ext cx="5397623" cy="4249445"/>
          </a:xfrm>
        </p:spPr>
      </p:pic>
    </p:spTree>
    <p:extLst>
      <p:ext uri="{BB962C8B-B14F-4D97-AF65-F5344CB8AC3E}">
        <p14:creationId xmlns:p14="http://schemas.microsoft.com/office/powerpoint/2010/main" val="23078384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A756E-E713-25A4-5B44-39005A31E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Final Thought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099ADEA-1FC7-6168-ACFB-50ABC73545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404" y="2133600"/>
            <a:ext cx="5703018" cy="3778250"/>
          </a:xfrm>
        </p:spPr>
      </p:pic>
    </p:spTree>
    <p:extLst>
      <p:ext uri="{BB962C8B-B14F-4D97-AF65-F5344CB8AC3E}">
        <p14:creationId xmlns:p14="http://schemas.microsoft.com/office/powerpoint/2010/main" val="2181692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4EA77-5389-45FC-706F-3C9FAAEFD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Continue Curiosity in 2023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B1748CD-954B-8A91-96AA-56308DE724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16062" y="1828800"/>
            <a:ext cx="6072326" cy="4527612"/>
          </a:xfrm>
        </p:spPr>
      </p:pic>
    </p:spTree>
    <p:extLst>
      <p:ext uri="{BB962C8B-B14F-4D97-AF65-F5344CB8AC3E}">
        <p14:creationId xmlns:p14="http://schemas.microsoft.com/office/powerpoint/2010/main" val="1329951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589213" y="2703871"/>
            <a:ext cx="8915399" cy="2073508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+mn-lt"/>
              </a:rPr>
              <a:t>It has been my pleasure…</a:t>
            </a:r>
            <a:br>
              <a:rPr lang="en-US" sz="2400" b="1" dirty="0">
                <a:latin typeface="+mn-lt"/>
              </a:rPr>
            </a:br>
            <a:r>
              <a:rPr lang="en-US" sz="2400" b="1" dirty="0">
                <a:latin typeface="+mn-lt"/>
              </a:rPr>
              <a:t>Diane Fennig, </a:t>
            </a:r>
            <a:r>
              <a:rPr lang="en-US" sz="2400" b="1">
                <a:latin typeface="+mn-lt"/>
              </a:rPr>
              <a:t>Senior Consultant</a:t>
            </a:r>
            <a:br>
              <a:rPr lang="en-US" sz="2400" b="1" dirty="0">
                <a:latin typeface="+mn-lt"/>
              </a:rPr>
            </a:br>
            <a:r>
              <a:rPr lang="en-US" sz="2400" b="1" dirty="0">
                <a:latin typeface="+mn-lt"/>
              </a:rPr>
              <a:t>Diane_Fennig@ajg.com</a:t>
            </a:r>
            <a:br>
              <a:rPr lang="en-US" sz="2400" b="1" dirty="0">
                <a:latin typeface="+mn-lt"/>
              </a:rPr>
            </a:br>
            <a:r>
              <a:rPr lang="en-US" sz="2400" b="1" dirty="0">
                <a:latin typeface="+mn-lt"/>
              </a:rPr>
              <a:t>678.234.1196</a:t>
            </a:r>
            <a:br>
              <a:rPr lang="en-US" sz="2400" b="1" dirty="0">
                <a:latin typeface="+mn-lt"/>
              </a:rPr>
            </a:br>
            <a:r>
              <a:rPr lang="en-US" sz="2400" b="1" dirty="0">
                <a:latin typeface="+mn-lt"/>
              </a:rPr>
              <a:t>www.linkedin.com/in/dianefennig</a:t>
            </a:r>
            <a:br>
              <a:rPr lang="en-US" sz="2400" b="1" dirty="0">
                <a:latin typeface="+mn-lt"/>
              </a:rPr>
            </a:br>
            <a:r>
              <a:rPr lang="en-US" sz="2400" b="1" dirty="0">
                <a:latin typeface="+mn-lt"/>
              </a:rPr>
              <a:t>@fansoffennig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589213" y="5152829"/>
            <a:ext cx="8915399" cy="750833"/>
          </a:xfrm>
        </p:spPr>
        <p:txBody>
          <a:bodyPr/>
          <a:lstStyle/>
          <a:p>
            <a:r>
              <a:rPr lang="en-US" i="1" dirty="0">
                <a:solidFill>
                  <a:schemeClr val="tx1"/>
                </a:solidFill>
              </a:rPr>
              <a:t>We make a difference in your business…by doing things differently in ours.</a:t>
            </a:r>
          </a:p>
        </p:txBody>
      </p:sp>
      <p:sp>
        <p:nvSpPr>
          <p:cNvPr id="2" name="AutoShape 2" descr="Gallagher Logo">
            <a:extLst>
              <a:ext uri="{FF2B5EF4-FFF2-40B4-BE49-F238E27FC236}">
                <a16:creationId xmlns:a16="http://schemas.microsoft.com/office/drawing/2014/main" id="{8A644FEA-F2BD-44AC-AA10-4CDD66580E27}"/>
              </a:ext>
            </a:extLst>
          </p:cNvPr>
          <p:cNvSpPr>
            <a:spLocks noChangeAspect="1" noChangeArrowheads="1"/>
          </p:cNvSpPr>
          <p:nvPr/>
        </p:nvSpPr>
        <p:spPr bwMode="auto">
          <a:xfrm rot="21418576"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B410CD-7FF3-4E92-A5E6-076DD13D5E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7250" y="1598378"/>
            <a:ext cx="2857500" cy="730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767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52089-49CF-DD4A-3016-299464370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Best / Worst Advice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E37234B-5DFA-C863-A2BC-9AA5153BC1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877" y="2139519"/>
            <a:ext cx="7617040" cy="3586578"/>
          </a:xfrm>
        </p:spPr>
      </p:pic>
    </p:spTree>
    <p:extLst>
      <p:ext uri="{BB962C8B-B14F-4D97-AF65-F5344CB8AC3E}">
        <p14:creationId xmlns:p14="http://schemas.microsoft.com/office/powerpoint/2010/main" val="1184451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49E27284-030D-46BD-80C1-740BD422FDE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1524000"/>
            <a:ext cx="7848600" cy="990600"/>
          </a:xfrm>
        </p:spPr>
        <p:txBody>
          <a:bodyPr/>
          <a:lstStyle/>
          <a:p>
            <a:r>
              <a:rPr lang="en-US" altLang="en-US" sz="4800" b="1" dirty="0"/>
              <a:t>#1 Define Your Direction </a:t>
            </a:r>
          </a:p>
        </p:txBody>
      </p:sp>
      <p:sp>
        <p:nvSpPr>
          <p:cNvPr id="6147" name="Subtitle 2">
            <a:extLst>
              <a:ext uri="{FF2B5EF4-FFF2-40B4-BE49-F238E27FC236}">
                <a16:creationId xmlns:a16="http://schemas.microsoft.com/office/drawing/2014/main" id="{F1F10E48-01B9-48D0-B065-2B8EBAC8093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52600" y="2590800"/>
            <a:ext cx="8610600" cy="3810000"/>
          </a:xfrm>
        </p:spPr>
        <p:txBody>
          <a:bodyPr rtlCol="0">
            <a:normAutofit/>
          </a:bodyPr>
          <a:lstStyle/>
          <a:p>
            <a:pPr lvl="1">
              <a:defRPr/>
            </a:pPr>
            <a:endParaRPr lang="en-US" altLang="en-US" sz="3200" b="1"/>
          </a:p>
          <a:p>
            <a:pPr lvl="1">
              <a:defRPr/>
            </a:pPr>
            <a:endParaRPr lang="en-US" altLang="en-US" sz="3200" b="1"/>
          </a:p>
        </p:txBody>
      </p:sp>
      <p:pic>
        <p:nvPicPr>
          <p:cNvPr id="10244" name="Content Placeholder 3">
            <a:extLst>
              <a:ext uri="{FF2B5EF4-FFF2-40B4-BE49-F238E27FC236}">
                <a16:creationId xmlns:a16="http://schemas.microsoft.com/office/drawing/2014/main" id="{C5A9503E-9988-459F-82A9-A1DCAC0EB2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743200"/>
            <a:ext cx="62484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41ED65EB-DB83-493A-87AD-69C3B9A480A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1524000"/>
            <a:ext cx="7848600" cy="990600"/>
          </a:xfrm>
        </p:spPr>
        <p:txBody>
          <a:bodyPr/>
          <a:lstStyle/>
          <a:p>
            <a:r>
              <a:rPr lang="en-US" altLang="en-US" sz="4000" b="1" dirty="0"/>
              <a:t># 2 – Is Education the Answer?</a:t>
            </a:r>
          </a:p>
        </p:txBody>
      </p:sp>
      <p:sp>
        <p:nvSpPr>
          <p:cNvPr id="8195" name="Subtitle 2">
            <a:extLst>
              <a:ext uri="{FF2B5EF4-FFF2-40B4-BE49-F238E27FC236}">
                <a16:creationId xmlns:a16="http://schemas.microsoft.com/office/drawing/2014/main" id="{AC8138F1-7BB1-47D5-A846-D0C29164480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00200" y="2590800"/>
            <a:ext cx="8610600" cy="3810000"/>
          </a:xfrm>
        </p:spPr>
        <p:txBody>
          <a:bodyPr rtlCol="0">
            <a:normAutofit/>
          </a:bodyPr>
          <a:lstStyle/>
          <a:p>
            <a:pPr lvl="1">
              <a:defRPr/>
            </a:pPr>
            <a:endParaRPr lang="en-US" altLang="en-US" sz="3200" b="1" dirty="0"/>
          </a:p>
          <a:p>
            <a:pPr lvl="1">
              <a:defRPr/>
            </a:pPr>
            <a:endParaRPr lang="en-US" altLang="en-US" sz="4400" b="1" dirty="0"/>
          </a:p>
          <a:p>
            <a:pPr lvl="1">
              <a:defRPr/>
            </a:pPr>
            <a:endParaRPr lang="en-US" altLang="en-US" sz="4400" b="1" dirty="0"/>
          </a:p>
        </p:txBody>
      </p:sp>
      <p:pic>
        <p:nvPicPr>
          <p:cNvPr id="12292" name="Content Placeholder 3">
            <a:extLst>
              <a:ext uri="{FF2B5EF4-FFF2-40B4-BE49-F238E27FC236}">
                <a16:creationId xmlns:a16="http://schemas.microsoft.com/office/drawing/2014/main" id="{88C1BA72-28CA-4EBD-9B08-3A63C5460E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124200"/>
            <a:ext cx="67056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Content Placeholder 3">
            <a:extLst>
              <a:ext uri="{FF2B5EF4-FFF2-40B4-BE49-F238E27FC236}">
                <a16:creationId xmlns:a16="http://schemas.microsoft.com/office/drawing/2014/main" id="{772C1DE1-B036-4F1D-9BFE-B0BE0A6B42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276600"/>
            <a:ext cx="67056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66842B2B-3DBC-4323-9DAA-EAAD3B67A80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438400" y="2133600"/>
            <a:ext cx="7848600" cy="838200"/>
          </a:xfrm>
        </p:spPr>
        <p:txBody>
          <a:bodyPr>
            <a:normAutofit fontScale="90000"/>
          </a:bodyPr>
          <a:lstStyle/>
          <a:p>
            <a:pPr marL="342900" indent="-342900"/>
            <a:r>
              <a:rPr lang="en-US" altLang="en-US" sz="4800" b="1" dirty="0"/>
              <a:t># 3 - Enlist a team of Mentors, Champions, &amp; </a:t>
            </a:r>
            <a:br>
              <a:rPr lang="en-US" altLang="en-US" sz="4800" b="1" dirty="0"/>
            </a:br>
            <a:r>
              <a:rPr lang="en-US" altLang="en-US" sz="4800" b="1" dirty="0"/>
              <a:t>Sponsors</a:t>
            </a:r>
            <a:br>
              <a:rPr lang="en-US" altLang="en-US" b="1" dirty="0"/>
            </a:br>
            <a:br>
              <a:rPr lang="en-US" altLang="en-US" sz="3200" b="1" u="sng" dirty="0"/>
            </a:br>
            <a:endParaRPr lang="en-US" altLang="en-US" sz="3200" b="1" u="sng" dirty="0"/>
          </a:p>
        </p:txBody>
      </p:sp>
      <p:sp>
        <p:nvSpPr>
          <p:cNvPr id="10243" name="Subtitle 2">
            <a:extLst>
              <a:ext uri="{FF2B5EF4-FFF2-40B4-BE49-F238E27FC236}">
                <a16:creationId xmlns:a16="http://schemas.microsoft.com/office/drawing/2014/main" id="{B50D3FFF-5C11-4FB1-8150-7EBC4D929D5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52600" y="2590800"/>
            <a:ext cx="8610600" cy="3810000"/>
          </a:xfrm>
        </p:spPr>
        <p:txBody>
          <a:bodyPr rtlCol="0">
            <a:normAutofit/>
          </a:bodyPr>
          <a:lstStyle/>
          <a:p>
            <a:pPr lvl="1">
              <a:defRPr/>
            </a:pPr>
            <a:endParaRPr lang="en-US" altLang="en-US" sz="1200" b="1"/>
          </a:p>
          <a:p>
            <a:pPr lvl="1">
              <a:defRPr/>
            </a:pPr>
            <a:endParaRPr lang="en-US" altLang="en-US" sz="1200" b="1"/>
          </a:p>
          <a:p>
            <a:pPr lvl="1">
              <a:defRPr/>
            </a:pPr>
            <a:endParaRPr lang="en-US" altLang="en-US" sz="3200" b="1"/>
          </a:p>
        </p:txBody>
      </p:sp>
      <p:pic>
        <p:nvPicPr>
          <p:cNvPr id="14340" name="Content Placeholder 3">
            <a:extLst>
              <a:ext uri="{FF2B5EF4-FFF2-40B4-BE49-F238E27FC236}">
                <a16:creationId xmlns:a16="http://schemas.microsoft.com/office/drawing/2014/main" id="{DF3C05D8-FB54-4771-8C28-F615E35F99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819400"/>
            <a:ext cx="6705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Content Placeholder 3">
            <a:extLst>
              <a:ext uri="{FF2B5EF4-FFF2-40B4-BE49-F238E27FC236}">
                <a16:creationId xmlns:a16="http://schemas.microsoft.com/office/drawing/2014/main" id="{F0B74B5D-3432-4629-B497-8C59EF4B4A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971800"/>
            <a:ext cx="6705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9D25A4DC-726E-4DDB-9E7F-421550A14F7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1524000"/>
            <a:ext cx="7848600" cy="990600"/>
          </a:xfrm>
        </p:spPr>
        <p:txBody>
          <a:bodyPr>
            <a:normAutofit fontScale="90000"/>
          </a:bodyPr>
          <a:lstStyle/>
          <a:p>
            <a:pPr marL="342900" indent="-342900"/>
            <a:br>
              <a:rPr lang="en-US" altLang="en-US" sz="3200" b="1" u="sng" dirty="0"/>
            </a:br>
            <a:r>
              <a:rPr lang="en-US" altLang="en-US" b="1" dirty="0"/>
              <a:t># 4 - Raise Your Hand</a:t>
            </a:r>
          </a:p>
        </p:txBody>
      </p:sp>
      <p:sp>
        <p:nvSpPr>
          <p:cNvPr id="12291" name="Subtitle 2">
            <a:extLst>
              <a:ext uri="{FF2B5EF4-FFF2-40B4-BE49-F238E27FC236}">
                <a16:creationId xmlns:a16="http://schemas.microsoft.com/office/drawing/2014/main" id="{95611CE7-8ADE-432B-B1B5-C8E6F50BCE8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52600" y="2590800"/>
            <a:ext cx="8610600" cy="3810000"/>
          </a:xfrm>
        </p:spPr>
        <p:txBody>
          <a:bodyPr rtlCol="0">
            <a:normAutofit/>
          </a:bodyPr>
          <a:lstStyle/>
          <a:p>
            <a:pPr lvl="1">
              <a:defRPr/>
            </a:pPr>
            <a:endParaRPr lang="en-US" altLang="en-US" sz="1200" b="1"/>
          </a:p>
          <a:p>
            <a:pPr lvl="1">
              <a:defRPr/>
            </a:pPr>
            <a:endParaRPr lang="en-US" altLang="en-US" b="1"/>
          </a:p>
          <a:p>
            <a:pPr lvl="1">
              <a:defRPr/>
            </a:pPr>
            <a:endParaRPr lang="en-US" altLang="en-US" b="1"/>
          </a:p>
        </p:txBody>
      </p:sp>
      <p:pic>
        <p:nvPicPr>
          <p:cNvPr id="16388" name="Content Placeholder 3">
            <a:extLst>
              <a:ext uri="{FF2B5EF4-FFF2-40B4-BE49-F238E27FC236}">
                <a16:creationId xmlns:a16="http://schemas.microsoft.com/office/drawing/2014/main" id="{22785FDC-675C-4CAB-ACB6-B9F8A49F34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819400"/>
            <a:ext cx="6477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6EE00267-79C8-420C-BEDF-E0D0376DDC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914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 sz="5400" b="1" dirty="0"/>
              <a:t>#5 Define &amp; Craft Your Network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ABE575A-3AF5-45EE-9FF2-B4E563DD97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506" y="2432114"/>
            <a:ext cx="7239072" cy="3817857"/>
          </a:xfrm>
        </p:spPr>
      </p:pic>
    </p:spTree>
    <p:extLst>
      <p:ext uri="{BB962C8B-B14F-4D97-AF65-F5344CB8AC3E}">
        <p14:creationId xmlns:p14="http://schemas.microsoft.com/office/powerpoint/2010/main" val="2201736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D1E6288E-397E-4F12-8B04-F4640D522A4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-452487"/>
            <a:ext cx="7848600" cy="4015819"/>
          </a:xfrm>
        </p:spPr>
        <p:txBody>
          <a:bodyPr>
            <a:normAutofit fontScale="90000"/>
          </a:bodyPr>
          <a:lstStyle/>
          <a:p>
            <a:pPr marL="342900" indent="-342900"/>
            <a:br>
              <a:rPr lang="en-US" altLang="en-US" sz="3200" b="1" u="sng" dirty="0"/>
            </a:br>
            <a:r>
              <a:rPr lang="en-US" altLang="en-US" b="1" dirty="0"/>
              <a:t># 6 - Make Gracious Introductions-Become the Mentor</a:t>
            </a:r>
            <a:br>
              <a:rPr lang="en-US" altLang="en-US" b="1" dirty="0"/>
            </a:br>
            <a:br>
              <a:rPr lang="en-US" altLang="en-US" sz="3200" b="1" u="sng" dirty="0"/>
            </a:br>
            <a:endParaRPr lang="en-US" altLang="en-US" sz="3200" b="1" u="sng" dirty="0"/>
          </a:p>
        </p:txBody>
      </p:sp>
      <p:sp>
        <p:nvSpPr>
          <p:cNvPr id="16387" name="Subtitle 2">
            <a:extLst>
              <a:ext uri="{FF2B5EF4-FFF2-40B4-BE49-F238E27FC236}">
                <a16:creationId xmlns:a16="http://schemas.microsoft.com/office/drawing/2014/main" id="{01B16163-D2D5-49F1-A78F-EEEFF1FEEE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52600" y="2590800"/>
            <a:ext cx="8610600" cy="3810000"/>
          </a:xfrm>
        </p:spPr>
        <p:txBody>
          <a:bodyPr rtlCol="0">
            <a:normAutofit/>
          </a:bodyPr>
          <a:lstStyle/>
          <a:p>
            <a:pPr lvl="1">
              <a:defRPr/>
            </a:pPr>
            <a:endParaRPr lang="en-US" altLang="en-US" sz="1200" b="1"/>
          </a:p>
          <a:p>
            <a:pPr lvl="1">
              <a:defRPr/>
            </a:pPr>
            <a:endParaRPr lang="en-US" altLang="en-US" b="1"/>
          </a:p>
          <a:p>
            <a:pPr lvl="1">
              <a:defRPr/>
            </a:pPr>
            <a:endParaRPr lang="en-US" altLang="en-US" b="1"/>
          </a:p>
        </p:txBody>
      </p:sp>
      <p:pic>
        <p:nvPicPr>
          <p:cNvPr id="20484" name="Picture 1">
            <a:extLst>
              <a:ext uri="{FF2B5EF4-FFF2-40B4-BE49-F238E27FC236}">
                <a16:creationId xmlns:a16="http://schemas.microsoft.com/office/drawing/2014/main" id="{E5927153-5DC0-4846-8209-D46244C06B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701926"/>
            <a:ext cx="43434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HCG Color Brand">
      <a:dk1>
        <a:sysClr val="windowText" lastClr="000000"/>
      </a:dk1>
      <a:lt1>
        <a:sysClr val="window" lastClr="FFFFFF"/>
      </a:lt1>
      <a:dk2>
        <a:srgbClr val="9F7828"/>
      </a:dk2>
      <a:lt2>
        <a:srgbClr val="F9F4E4"/>
      </a:lt2>
      <a:accent1>
        <a:srgbClr val="7E3319"/>
      </a:accent1>
      <a:accent2>
        <a:srgbClr val="47491A"/>
      </a:accent2>
      <a:accent3>
        <a:srgbClr val="002231"/>
      </a:accent3>
      <a:accent4>
        <a:srgbClr val="6A7035"/>
      </a:accent4>
      <a:accent5>
        <a:srgbClr val="003F52"/>
      </a:accent5>
      <a:accent6>
        <a:srgbClr val="DCB067"/>
      </a:accent6>
      <a:hlink>
        <a:srgbClr val="F9F4E4"/>
      </a:hlink>
      <a:folHlink>
        <a:srgbClr val="9F782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44929</TotalTime>
  <Words>305</Words>
  <Application>Microsoft Office PowerPoint</Application>
  <PresentationFormat>Widescreen</PresentationFormat>
  <Paragraphs>54</Paragraphs>
  <Slides>20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Century Gothic</vt:lpstr>
      <vt:lpstr>Trebuchet MS</vt:lpstr>
      <vt:lpstr>Wingdings 3</vt:lpstr>
      <vt:lpstr>Wisp</vt:lpstr>
      <vt:lpstr>Mirror Mirror on the Wall</vt:lpstr>
      <vt:lpstr>Continue Curiosity in 2023</vt:lpstr>
      <vt:lpstr>Best / Worst Advice</vt:lpstr>
      <vt:lpstr>#1 Define Your Direction </vt:lpstr>
      <vt:lpstr># 2 – Is Education the Answer?</vt:lpstr>
      <vt:lpstr># 3 - Enlist a team of Mentors, Champions, &amp;  Sponsors  </vt:lpstr>
      <vt:lpstr> # 4 - Raise Your Hand</vt:lpstr>
      <vt:lpstr>#5 Define &amp; Craft Your Network</vt:lpstr>
      <vt:lpstr> # 6 - Make Gracious Introductions-Become the Mentor  </vt:lpstr>
      <vt:lpstr> # 7 – Support Your Teammates </vt:lpstr>
      <vt:lpstr> # 8 – Authentic/Genuine &amp; Consistent   </vt:lpstr>
      <vt:lpstr># 9 - Fit &amp; Match </vt:lpstr>
      <vt:lpstr>#10 - “Work Out” </vt:lpstr>
      <vt:lpstr>Interesting Perspective –  a la Adam Grant</vt:lpstr>
      <vt:lpstr>Your Challenge  </vt:lpstr>
      <vt:lpstr>Your Challenge  </vt:lpstr>
      <vt:lpstr>Resources</vt:lpstr>
      <vt:lpstr>What’s Next?</vt:lpstr>
      <vt:lpstr>Final Thought</vt:lpstr>
      <vt:lpstr>It has been my pleasure… Diane Fennig, Senior Consultant Diane_Fennig@ajg.com 678.234.1196 www.linkedin.com/in/dianefennig @fansoffennig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Review</dc:title>
  <dc:creator>Alex Petrini</dc:creator>
  <cp:lastModifiedBy>Brett Cassell</cp:lastModifiedBy>
  <cp:revision>71</cp:revision>
  <dcterms:created xsi:type="dcterms:W3CDTF">2018-11-26T17:49:58Z</dcterms:created>
  <dcterms:modified xsi:type="dcterms:W3CDTF">2023-05-25T20:56:29Z</dcterms:modified>
</cp:coreProperties>
</file>