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5" r:id="rId6"/>
    <p:sldId id="257" r:id="rId7"/>
    <p:sldId id="258" r:id="rId8"/>
    <p:sldId id="268" r:id="rId9"/>
    <p:sldId id="267" r:id="rId10"/>
    <p:sldId id="266" r:id="rId11"/>
    <p:sldId id="271" r:id="rId12"/>
    <p:sldId id="275" r:id="rId13"/>
    <p:sldId id="276" r:id="rId14"/>
    <p:sldId id="277" r:id="rId15"/>
    <p:sldId id="263" r:id="rId16"/>
    <p:sldId id="274" r:id="rId17"/>
    <p:sldId id="279" r:id="rId18"/>
    <p:sldId id="284" r:id="rId19"/>
    <p:sldId id="265" r:id="rId20"/>
    <p:sldId id="282" r:id="rId21"/>
    <p:sldId id="283" r:id="rId22"/>
    <p:sldId id="273" r:id="rId23"/>
    <p:sldId id="280" r:id="rId24"/>
    <p:sldId id="27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FAE5B-2E70-4919-A4D9-AEC88F8C6BF4}" v="1" dt="2023-04-25T18:32:02.442"/>
    <p1510:client id="{0B53CD64-0F31-4E58-ACA0-4367B6187B75}" v="581" dt="2023-04-27T17:59:13.814"/>
    <p1510:client id="{1187F928-2908-4123-BBE0-2E7345947F26}" v="49" dt="2023-04-25T18:59:13.742"/>
    <p1510:client id="{12373165-1E2A-43CA-A0EB-84D3C6B10305}" v="14" dt="2023-04-25T19:57:10.507"/>
    <p1510:client id="{1F31B51E-B0AA-4C84-9EBE-A05EC468355A}" v="136" dt="2023-04-26T19:49:34.488"/>
    <p1510:client id="{3C693063-4898-453E-85EC-61AD07BF6C0F}" v="61" dt="2023-04-27T15:42:11.032"/>
    <p1510:client id="{3DCEE032-014F-4F20-8A68-6B80EBE5AE4A}" v="68" dt="2023-04-27T16:54:57.004"/>
    <p1510:client id="{471A6E80-39FB-490C-ABF4-663D17B409CF}" v="23" dt="2023-04-27T18:09:04.644"/>
    <p1510:client id="{59F3FD3E-84C4-4BB1-BA71-E2AF659133A5}" v="88" dt="2023-04-27T15:02:58.625"/>
    <p1510:client id="{72BBAEA9-B7B6-440D-A677-32ADCDAD554E}" v="1" dt="2023-04-25T20:46:34.691"/>
    <p1510:client id="{7AFAC6B3-EA88-44E8-9DE3-F98C65E6422D}" v="6" dt="2023-04-25T18:50:29.743"/>
    <p1510:client id="{93326FF2-C6BE-4F1F-84D9-608522234469}" v="36" dt="2023-04-26T18:56:06.904"/>
    <p1510:client id="{9BCF2F56-094E-4B7F-8760-B5C83D622F1A}" v="229" dt="2023-04-26T22:33:34.409"/>
    <p1510:client id="{AB5A15C4-1267-435A-9944-5975468451F1}" v="108" dt="2023-04-27T02:58:25.586"/>
    <p1510:client id="{B7F89BA4-8BBE-4CEC-860B-B5C8B53D4287}" v="273" dt="2023-04-25T19:36:08.134"/>
    <p1510:client id="{BA385E6D-4460-4B0C-B755-1FDF108244E2}" v="102" dt="2023-04-25T17:48:27.608"/>
    <p1510:client id="{BB0B8C09-F83B-4429-9164-4D226DAD192F}" v="101" dt="2023-04-25T18:15:11.559"/>
    <p1510:client id="{C8321F5D-329A-4EB5-A284-8E328D0AD6A3}" v="2" dt="2023-04-26T15:18:58.424"/>
    <p1510:client id="{D3045C5B-FBD9-4C36-A7BB-A311EC2EDC4E}" v="12" dt="2023-04-25T18:49:02.805"/>
    <p1510:client id="{D7A8DF7E-7885-43D8-BA03-98EE7D5F3CF0}" v="129" dt="2023-04-25T17:57:41.443"/>
    <p1510:client id="{FF492863-C35D-4495-8B84-3C0D4EB28BBF}" v="19" dt="2023-04-26T18:47:16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06982-5079-43BF-85FD-9F993C9E0F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9DBA34-09E0-4579-B492-0F888836F3FC}">
      <dgm:prSet/>
      <dgm:spPr/>
      <dgm:t>
        <a:bodyPr/>
        <a:lstStyle/>
        <a:p>
          <a:r>
            <a:rPr lang="en-US" dirty="0"/>
            <a:t>Websites</a:t>
          </a:r>
        </a:p>
      </dgm:t>
    </dgm:pt>
    <dgm:pt modelId="{E00DF985-A26E-4094-8F03-D53B91A28BCF}" type="parTrans" cxnId="{DF6F5A87-5F1C-4E15-821D-91ABD575C5D6}">
      <dgm:prSet/>
      <dgm:spPr/>
      <dgm:t>
        <a:bodyPr/>
        <a:lstStyle/>
        <a:p>
          <a:endParaRPr lang="en-US"/>
        </a:p>
      </dgm:t>
    </dgm:pt>
    <dgm:pt modelId="{DC1A1DA6-D4A0-47D1-9A9D-BDCBF15D422D}" type="sibTrans" cxnId="{DF6F5A87-5F1C-4E15-821D-91ABD575C5D6}">
      <dgm:prSet/>
      <dgm:spPr/>
      <dgm:t>
        <a:bodyPr/>
        <a:lstStyle/>
        <a:p>
          <a:endParaRPr lang="en-US"/>
        </a:p>
      </dgm:t>
    </dgm:pt>
    <dgm:pt modelId="{F5A9F2B4-A509-4C01-9587-3C8A812ACAA9}">
      <dgm:prSet/>
      <dgm:spPr/>
      <dgm:t>
        <a:bodyPr/>
        <a:lstStyle/>
        <a:p>
          <a:r>
            <a:rPr lang="en-US"/>
            <a:t>Desk phones</a:t>
          </a:r>
        </a:p>
      </dgm:t>
    </dgm:pt>
    <dgm:pt modelId="{52AE0398-2AA5-4C6D-A137-8693F13E0940}" type="parTrans" cxnId="{B7E59F8E-EC11-47E2-8491-EE8A4F829253}">
      <dgm:prSet/>
      <dgm:spPr/>
      <dgm:t>
        <a:bodyPr/>
        <a:lstStyle/>
        <a:p>
          <a:endParaRPr lang="en-US"/>
        </a:p>
      </dgm:t>
    </dgm:pt>
    <dgm:pt modelId="{D7174BDC-2750-474F-92AE-F03AC6A6FE7D}" type="sibTrans" cxnId="{B7E59F8E-EC11-47E2-8491-EE8A4F829253}">
      <dgm:prSet/>
      <dgm:spPr/>
      <dgm:t>
        <a:bodyPr/>
        <a:lstStyle/>
        <a:p>
          <a:endParaRPr lang="en-US"/>
        </a:p>
      </dgm:t>
    </dgm:pt>
    <dgm:pt modelId="{304E545F-4C96-4626-9FE2-61EDFCF23007}">
      <dgm:prSet/>
      <dgm:spPr/>
      <dgm:t>
        <a:bodyPr/>
        <a:lstStyle/>
        <a:p>
          <a:r>
            <a:rPr lang="en-US"/>
            <a:t>Walk in traffic</a:t>
          </a:r>
        </a:p>
      </dgm:t>
    </dgm:pt>
    <dgm:pt modelId="{AF48003E-DF16-4D75-B94F-3AA066DA1783}" type="parTrans" cxnId="{BA6F8F12-8413-47E7-BC91-E36077C65C33}">
      <dgm:prSet/>
      <dgm:spPr/>
      <dgm:t>
        <a:bodyPr/>
        <a:lstStyle/>
        <a:p>
          <a:endParaRPr lang="en-US"/>
        </a:p>
      </dgm:t>
    </dgm:pt>
    <dgm:pt modelId="{9CC0B168-323D-4F16-BA14-5FD7B6F100D1}" type="sibTrans" cxnId="{BA6F8F12-8413-47E7-BC91-E36077C65C33}">
      <dgm:prSet/>
      <dgm:spPr/>
      <dgm:t>
        <a:bodyPr/>
        <a:lstStyle/>
        <a:p>
          <a:endParaRPr lang="en-US"/>
        </a:p>
      </dgm:t>
    </dgm:pt>
    <dgm:pt modelId="{7B5123E6-431A-4D54-BB86-F84FF6D3BB12}">
      <dgm:prSet/>
      <dgm:spPr/>
      <dgm:t>
        <a:bodyPr/>
        <a:lstStyle/>
        <a:p>
          <a:r>
            <a:rPr lang="en-US"/>
            <a:t>Emails</a:t>
          </a:r>
        </a:p>
      </dgm:t>
    </dgm:pt>
    <dgm:pt modelId="{3626FFFB-A2BA-433A-A0F8-9E3F5D873F6F}" type="parTrans" cxnId="{75F58FC6-720B-4C6E-873F-5953C0FA7F44}">
      <dgm:prSet/>
      <dgm:spPr/>
      <dgm:t>
        <a:bodyPr/>
        <a:lstStyle/>
        <a:p>
          <a:endParaRPr lang="en-US"/>
        </a:p>
      </dgm:t>
    </dgm:pt>
    <dgm:pt modelId="{D2D34D13-3A8D-47E3-A29D-0B246C8BC1AF}" type="sibTrans" cxnId="{75F58FC6-720B-4C6E-873F-5953C0FA7F44}">
      <dgm:prSet/>
      <dgm:spPr/>
      <dgm:t>
        <a:bodyPr/>
        <a:lstStyle/>
        <a:p>
          <a:endParaRPr lang="en-US"/>
        </a:p>
      </dgm:t>
    </dgm:pt>
    <dgm:pt modelId="{E3A24F9C-16C7-4E5E-BA16-4C83079888AA}" type="pres">
      <dgm:prSet presAssocID="{83106982-5079-43BF-85FD-9F993C9E0F22}" presName="root" presStyleCnt="0">
        <dgm:presLayoutVars>
          <dgm:dir/>
          <dgm:resizeHandles val="exact"/>
        </dgm:presLayoutVars>
      </dgm:prSet>
      <dgm:spPr/>
    </dgm:pt>
    <dgm:pt modelId="{23EB22D5-B69F-4E23-8809-8D782D0B15F3}" type="pres">
      <dgm:prSet presAssocID="{D09DBA34-09E0-4579-B492-0F888836F3FC}" presName="compNode" presStyleCnt="0"/>
      <dgm:spPr/>
    </dgm:pt>
    <dgm:pt modelId="{68FD7A67-5147-4664-898F-A7FE73FDCBB7}" type="pres">
      <dgm:prSet presAssocID="{D09DBA34-09E0-4579-B492-0F888836F3FC}" presName="bgRect" presStyleLbl="bgShp" presStyleIdx="0" presStyleCnt="4"/>
      <dgm:spPr/>
    </dgm:pt>
    <dgm:pt modelId="{E16FF2E0-0762-4018-A78E-8B1A7E202424}" type="pres">
      <dgm:prSet presAssocID="{D09DBA34-09E0-4579-B492-0F888836F3FC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67F342C0-D088-454A-934D-D2673D2A89CB}" type="pres">
      <dgm:prSet presAssocID="{D09DBA34-09E0-4579-B492-0F888836F3FC}" presName="spaceRect" presStyleCnt="0"/>
      <dgm:spPr/>
    </dgm:pt>
    <dgm:pt modelId="{2C1AE192-CB91-4DA6-B9E1-8C6FE70EB0F5}" type="pres">
      <dgm:prSet presAssocID="{D09DBA34-09E0-4579-B492-0F888836F3FC}" presName="parTx" presStyleLbl="revTx" presStyleIdx="0" presStyleCnt="4">
        <dgm:presLayoutVars>
          <dgm:chMax val="0"/>
          <dgm:chPref val="0"/>
        </dgm:presLayoutVars>
      </dgm:prSet>
      <dgm:spPr/>
    </dgm:pt>
    <dgm:pt modelId="{AC09B21A-2418-4506-87F6-F36E6D3254D3}" type="pres">
      <dgm:prSet presAssocID="{DC1A1DA6-D4A0-47D1-9A9D-BDCBF15D422D}" presName="sibTrans" presStyleCnt="0"/>
      <dgm:spPr/>
    </dgm:pt>
    <dgm:pt modelId="{0E49A473-2728-4E47-ABAC-498CB35802F1}" type="pres">
      <dgm:prSet presAssocID="{F5A9F2B4-A509-4C01-9587-3C8A812ACAA9}" presName="compNode" presStyleCnt="0"/>
      <dgm:spPr/>
    </dgm:pt>
    <dgm:pt modelId="{71D3280C-7DDD-4B29-B3AE-EE5DB4987570}" type="pres">
      <dgm:prSet presAssocID="{F5A9F2B4-A509-4C01-9587-3C8A812ACAA9}" presName="bgRect" presStyleLbl="bgShp" presStyleIdx="1" presStyleCnt="4"/>
      <dgm:spPr/>
    </dgm:pt>
    <dgm:pt modelId="{0D821665-21A4-444A-A373-81889F7922B4}" type="pres">
      <dgm:prSet presAssocID="{F5A9F2B4-A509-4C01-9587-3C8A812ACA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DAED6692-BF79-4E15-B1E5-C4F442CEFC28}" type="pres">
      <dgm:prSet presAssocID="{F5A9F2B4-A509-4C01-9587-3C8A812ACAA9}" presName="spaceRect" presStyleCnt="0"/>
      <dgm:spPr/>
    </dgm:pt>
    <dgm:pt modelId="{A845036D-B6B3-4118-8D78-345CC1D3A50A}" type="pres">
      <dgm:prSet presAssocID="{F5A9F2B4-A509-4C01-9587-3C8A812ACAA9}" presName="parTx" presStyleLbl="revTx" presStyleIdx="1" presStyleCnt="4">
        <dgm:presLayoutVars>
          <dgm:chMax val="0"/>
          <dgm:chPref val="0"/>
        </dgm:presLayoutVars>
      </dgm:prSet>
      <dgm:spPr/>
    </dgm:pt>
    <dgm:pt modelId="{522E504C-C0CD-4E2C-BA62-084C00A51532}" type="pres">
      <dgm:prSet presAssocID="{D7174BDC-2750-474F-92AE-F03AC6A6FE7D}" presName="sibTrans" presStyleCnt="0"/>
      <dgm:spPr/>
    </dgm:pt>
    <dgm:pt modelId="{CE103B6B-0A00-4924-8F1B-2BD97541C2BC}" type="pres">
      <dgm:prSet presAssocID="{304E545F-4C96-4626-9FE2-61EDFCF23007}" presName="compNode" presStyleCnt="0"/>
      <dgm:spPr/>
    </dgm:pt>
    <dgm:pt modelId="{0AA6671D-A4AA-42EE-B953-0E38F1BAD80E}" type="pres">
      <dgm:prSet presAssocID="{304E545F-4C96-4626-9FE2-61EDFCF23007}" presName="bgRect" presStyleLbl="bgShp" presStyleIdx="2" presStyleCnt="4"/>
      <dgm:spPr/>
    </dgm:pt>
    <dgm:pt modelId="{F0EF1524-1E4D-436F-9546-A6EC4E0AF381}" type="pres">
      <dgm:prSet presAssocID="{304E545F-4C96-4626-9FE2-61EDFCF230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7D97F846-A269-4E27-9BDD-E78D87C317A8}" type="pres">
      <dgm:prSet presAssocID="{304E545F-4C96-4626-9FE2-61EDFCF23007}" presName="spaceRect" presStyleCnt="0"/>
      <dgm:spPr/>
    </dgm:pt>
    <dgm:pt modelId="{0CC5D114-F500-48FE-8512-DD92806ADF1E}" type="pres">
      <dgm:prSet presAssocID="{304E545F-4C96-4626-9FE2-61EDFCF23007}" presName="parTx" presStyleLbl="revTx" presStyleIdx="2" presStyleCnt="4">
        <dgm:presLayoutVars>
          <dgm:chMax val="0"/>
          <dgm:chPref val="0"/>
        </dgm:presLayoutVars>
      </dgm:prSet>
      <dgm:spPr/>
    </dgm:pt>
    <dgm:pt modelId="{F2A2424A-5AA6-44E8-AC52-4FA901261785}" type="pres">
      <dgm:prSet presAssocID="{9CC0B168-323D-4F16-BA14-5FD7B6F100D1}" presName="sibTrans" presStyleCnt="0"/>
      <dgm:spPr/>
    </dgm:pt>
    <dgm:pt modelId="{EEA1A8DF-6CA0-44B1-82C1-00EB1640D01B}" type="pres">
      <dgm:prSet presAssocID="{7B5123E6-431A-4D54-BB86-F84FF6D3BB12}" presName="compNode" presStyleCnt="0"/>
      <dgm:spPr/>
    </dgm:pt>
    <dgm:pt modelId="{AB8A9E8E-48FA-4FEA-87A5-6088EB4DB5DA}" type="pres">
      <dgm:prSet presAssocID="{7B5123E6-431A-4D54-BB86-F84FF6D3BB12}" presName="bgRect" presStyleLbl="bgShp" presStyleIdx="3" presStyleCnt="4"/>
      <dgm:spPr/>
    </dgm:pt>
    <dgm:pt modelId="{D1C41F4F-7397-4594-A03B-2B4B71529499}" type="pres">
      <dgm:prSet presAssocID="{7B5123E6-431A-4D54-BB86-F84FF6D3BB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1E51C0C-9937-4B0D-A82B-4FF5E8AA32C9}" type="pres">
      <dgm:prSet presAssocID="{7B5123E6-431A-4D54-BB86-F84FF6D3BB12}" presName="spaceRect" presStyleCnt="0"/>
      <dgm:spPr/>
    </dgm:pt>
    <dgm:pt modelId="{69137098-9223-4E08-A7AA-317A92965805}" type="pres">
      <dgm:prSet presAssocID="{7B5123E6-431A-4D54-BB86-F84FF6D3BB1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A6F8F12-8413-47E7-BC91-E36077C65C33}" srcId="{83106982-5079-43BF-85FD-9F993C9E0F22}" destId="{304E545F-4C96-4626-9FE2-61EDFCF23007}" srcOrd="2" destOrd="0" parTransId="{AF48003E-DF16-4D75-B94F-3AA066DA1783}" sibTransId="{9CC0B168-323D-4F16-BA14-5FD7B6F100D1}"/>
    <dgm:cxn modelId="{E2F70221-143D-47B3-975B-FCBA89EA1D9B}" type="presOf" srcId="{7B5123E6-431A-4D54-BB86-F84FF6D3BB12}" destId="{69137098-9223-4E08-A7AA-317A92965805}" srcOrd="0" destOrd="0" presId="urn:microsoft.com/office/officeart/2018/2/layout/IconVerticalSolidList"/>
    <dgm:cxn modelId="{A38D8435-38D7-40C8-A401-03B93CC2BC81}" type="presOf" srcId="{304E545F-4C96-4626-9FE2-61EDFCF23007}" destId="{0CC5D114-F500-48FE-8512-DD92806ADF1E}" srcOrd="0" destOrd="0" presId="urn:microsoft.com/office/officeart/2018/2/layout/IconVerticalSolidList"/>
    <dgm:cxn modelId="{BBCFD93D-C1AD-411C-8C83-9D76C11252E3}" type="presOf" srcId="{83106982-5079-43BF-85FD-9F993C9E0F22}" destId="{E3A24F9C-16C7-4E5E-BA16-4C83079888AA}" srcOrd="0" destOrd="0" presId="urn:microsoft.com/office/officeart/2018/2/layout/IconVerticalSolidList"/>
    <dgm:cxn modelId="{DF6F5A87-5F1C-4E15-821D-91ABD575C5D6}" srcId="{83106982-5079-43BF-85FD-9F993C9E0F22}" destId="{D09DBA34-09E0-4579-B492-0F888836F3FC}" srcOrd="0" destOrd="0" parTransId="{E00DF985-A26E-4094-8F03-D53B91A28BCF}" sibTransId="{DC1A1DA6-D4A0-47D1-9A9D-BDCBF15D422D}"/>
    <dgm:cxn modelId="{B7E59F8E-EC11-47E2-8491-EE8A4F829253}" srcId="{83106982-5079-43BF-85FD-9F993C9E0F22}" destId="{F5A9F2B4-A509-4C01-9587-3C8A812ACAA9}" srcOrd="1" destOrd="0" parTransId="{52AE0398-2AA5-4C6D-A137-8693F13E0940}" sibTransId="{D7174BDC-2750-474F-92AE-F03AC6A6FE7D}"/>
    <dgm:cxn modelId="{75F58FC6-720B-4C6E-873F-5953C0FA7F44}" srcId="{83106982-5079-43BF-85FD-9F993C9E0F22}" destId="{7B5123E6-431A-4D54-BB86-F84FF6D3BB12}" srcOrd="3" destOrd="0" parTransId="{3626FFFB-A2BA-433A-A0F8-9E3F5D873F6F}" sibTransId="{D2D34D13-3A8D-47E3-A29D-0B246C8BC1AF}"/>
    <dgm:cxn modelId="{21B27ADB-2922-4194-A102-A3DBAB9D95C1}" type="presOf" srcId="{D09DBA34-09E0-4579-B492-0F888836F3FC}" destId="{2C1AE192-CB91-4DA6-B9E1-8C6FE70EB0F5}" srcOrd="0" destOrd="0" presId="urn:microsoft.com/office/officeart/2018/2/layout/IconVerticalSolidList"/>
    <dgm:cxn modelId="{5E5140F7-765C-4C3B-A29B-D06DF7B836C0}" type="presOf" srcId="{F5A9F2B4-A509-4C01-9587-3C8A812ACAA9}" destId="{A845036D-B6B3-4118-8D78-345CC1D3A50A}" srcOrd="0" destOrd="0" presId="urn:microsoft.com/office/officeart/2018/2/layout/IconVerticalSolidList"/>
    <dgm:cxn modelId="{C3BBDC1D-BD53-4F14-B20B-B7D06B3E2186}" type="presParOf" srcId="{E3A24F9C-16C7-4E5E-BA16-4C83079888AA}" destId="{23EB22D5-B69F-4E23-8809-8D782D0B15F3}" srcOrd="0" destOrd="0" presId="urn:microsoft.com/office/officeart/2018/2/layout/IconVerticalSolidList"/>
    <dgm:cxn modelId="{CB665C9F-69CF-430A-B10C-29F25705B685}" type="presParOf" srcId="{23EB22D5-B69F-4E23-8809-8D782D0B15F3}" destId="{68FD7A67-5147-4664-898F-A7FE73FDCBB7}" srcOrd="0" destOrd="0" presId="urn:microsoft.com/office/officeart/2018/2/layout/IconVerticalSolidList"/>
    <dgm:cxn modelId="{EEDCC8C4-0F2B-4BA3-B71D-43DE3DD4C6B1}" type="presParOf" srcId="{23EB22D5-B69F-4E23-8809-8D782D0B15F3}" destId="{E16FF2E0-0762-4018-A78E-8B1A7E202424}" srcOrd="1" destOrd="0" presId="urn:microsoft.com/office/officeart/2018/2/layout/IconVerticalSolidList"/>
    <dgm:cxn modelId="{899FB920-19FF-434B-AA74-87BBBB6B6E22}" type="presParOf" srcId="{23EB22D5-B69F-4E23-8809-8D782D0B15F3}" destId="{67F342C0-D088-454A-934D-D2673D2A89CB}" srcOrd="2" destOrd="0" presId="urn:microsoft.com/office/officeart/2018/2/layout/IconVerticalSolidList"/>
    <dgm:cxn modelId="{EFE32621-B5C6-4DB5-99CF-098E5108EA17}" type="presParOf" srcId="{23EB22D5-B69F-4E23-8809-8D782D0B15F3}" destId="{2C1AE192-CB91-4DA6-B9E1-8C6FE70EB0F5}" srcOrd="3" destOrd="0" presId="urn:microsoft.com/office/officeart/2018/2/layout/IconVerticalSolidList"/>
    <dgm:cxn modelId="{22247903-08D6-4F1B-AC2B-9640D3D29794}" type="presParOf" srcId="{E3A24F9C-16C7-4E5E-BA16-4C83079888AA}" destId="{AC09B21A-2418-4506-87F6-F36E6D3254D3}" srcOrd="1" destOrd="0" presId="urn:microsoft.com/office/officeart/2018/2/layout/IconVerticalSolidList"/>
    <dgm:cxn modelId="{A8C48C0A-CD75-4669-A0E6-3698085282FE}" type="presParOf" srcId="{E3A24F9C-16C7-4E5E-BA16-4C83079888AA}" destId="{0E49A473-2728-4E47-ABAC-498CB35802F1}" srcOrd="2" destOrd="0" presId="urn:microsoft.com/office/officeart/2018/2/layout/IconVerticalSolidList"/>
    <dgm:cxn modelId="{23A92715-B8BD-4D9E-80A5-A8C5C69BB855}" type="presParOf" srcId="{0E49A473-2728-4E47-ABAC-498CB35802F1}" destId="{71D3280C-7DDD-4B29-B3AE-EE5DB4987570}" srcOrd="0" destOrd="0" presId="urn:microsoft.com/office/officeart/2018/2/layout/IconVerticalSolidList"/>
    <dgm:cxn modelId="{9307AC62-21B8-478B-8B8A-23BFE0B7F78E}" type="presParOf" srcId="{0E49A473-2728-4E47-ABAC-498CB35802F1}" destId="{0D821665-21A4-444A-A373-81889F7922B4}" srcOrd="1" destOrd="0" presId="urn:microsoft.com/office/officeart/2018/2/layout/IconVerticalSolidList"/>
    <dgm:cxn modelId="{F7B70700-904D-475F-9F78-118904A21985}" type="presParOf" srcId="{0E49A473-2728-4E47-ABAC-498CB35802F1}" destId="{DAED6692-BF79-4E15-B1E5-C4F442CEFC28}" srcOrd="2" destOrd="0" presId="urn:microsoft.com/office/officeart/2018/2/layout/IconVerticalSolidList"/>
    <dgm:cxn modelId="{15239F86-8782-44A9-BFCF-B8C8AB4FCAAB}" type="presParOf" srcId="{0E49A473-2728-4E47-ABAC-498CB35802F1}" destId="{A845036D-B6B3-4118-8D78-345CC1D3A50A}" srcOrd="3" destOrd="0" presId="urn:microsoft.com/office/officeart/2018/2/layout/IconVerticalSolidList"/>
    <dgm:cxn modelId="{B42C991C-8084-4CF3-A011-31055EE30AAD}" type="presParOf" srcId="{E3A24F9C-16C7-4E5E-BA16-4C83079888AA}" destId="{522E504C-C0CD-4E2C-BA62-084C00A51532}" srcOrd="3" destOrd="0" presId="urn:microsoft.com/office/officeart/2018/2/layout/IconVerticalSolidList"/>
    <dgm:cxn modelId="{905AE946-DC52-490E-B7F9-9FC215B2BA1C}" type="presParOf" srcId="{E3A24F9C-16C7-4E5E-BA16-4C83079888AA}" destId="{CE103B6B-0A00-4924-8F1B-2BD97541C2BC}" srcOrd="4" destOrd="0" presId="urn:microsoft.com/office/officeart/2018/2/layout/IconVerticalSolidList"/>
    <dgm:cxn modelId="{CC793456-7626-4DE5-BEE7-5BB39AE15C8F}" type="presParOf" srcId="{CE103B6B-0A00-4924-8F1B-2BD97541C2BC}" destId="{0AA6671D-A4AA-42EE-B953-0E38F1BAD80E}" srcOrd="0" destOrd="0" presId="urn:microsoft.com/office/officeart/2018/2/layout/IconVerticalSolidList"/>
    <dgm:cxn modelId="{A406F88D-3937-4322-8F3B-056E737F7DF9}" type="presParOf" srcId="{CE103B6B-0A00-4924-8F1B-2BD97541C2BC}" destId="{F0EF1524-1E4D-436F-9546-A6EC4E0AF381}" srcOrd="1" destOrd="0" presId="urn:microsoft.com/office/officeart/2018/2/layout/IconVerticalSolidList"/>
    <dgm:cxn modelId="{01D36F1C-197D-4FBA-8606-CE62A97BDDBA}" type="presParOf" srcId="{CE103B6B-0A00-4924-8F1B-2BD97541C2BC}" destId="{7D97F846-A269-4E27-9BDD-E78D87C317A8}" srcOrd="2" destOrd="0" presId="urn:microsoft.com/office/officeart/2018/2/layout/IconVerticalSolidList"/>
    <dgm:cxn modelId="{40F2C8C9-BCF4-49A3-9984-AC99D7EC0607}" type="presParOf" srcId="{CE103B6B-0A00-4924-8F1B-2BD97541C2BC}" destId="{0CC5D114-F500-48FE-8512-DD92806ADF1E}" srcOrd="3" destOrd="0" presId="urn:microsoft.com/office/officeart/2018/2/layout/IconVerticalSolidList"/>
    <dgm:cxn modelId="{FF67D041-10B5-4E27-A78B-06F61C0998DB}" type="presParOf" srcId="{E3A24F9C-16C7-4E5E-BA16-4C83079888AA}" destId="{F2A2424A-5AA6-44E8-AC52-4FA901261785}" srcOrd="5" destOrd="0" presId="urn:microsoft.com/office/officeart/2018/2/layout/IconVerticalSolidList"/>
    <dgm:cxn modelId="{BD01DDA2-B8E5-43C0-B662-20FF26AEB814}" type="presParOf" srcId="{E3A24F9C-16C7-4E5E-BA16-4C83079888AA}" destId="{EEA1A8DF-6CA0-44B1-82C1-00EB1640D01B}" srcOrd="6" destOrd="0" presId="urn:microsoft.com/office/officeart/2018/2/layout/IconVerticalSolidList"/>
    <dgm:cxn modelId="{7F6EB342-A33C-41C1-816A-F5DB5FFCE8FD}" type="presParOf" srcId="{EEA1A8DF-6CA0-44B1-82C1-00EB1640D01B}" destId="{AB8A9E8E-48FA-4FEA-87A5-6088EB4DB5DA}" srcOrd="0" destOrd="0" presId="urn:microsoft.com/office/officeart/2018/2/layout/IconVerticalSolidList"/>
    <dgm:cxn modelId="{0BEAD817-23F5-4E56-A86D-584675F71058}" type="presParOf" srcId="{EEA1A8DF-6CA0-44B1-82C1-00EB1640D01B}" destId="{D1C41F4F-7397-4594-A03B-2B4B71529499}" srcOrd="1" destOrd="0" presId="urn:microsoft.com/office/officeart/2018/2/layout/IconVerticalSolidList"/>
    <dgm:cxn modelId="{DCF6C851-45CF-412A-9CB7-6A838F7EB59A}" type="presParOf" srcId="{EEA1A8DF-6CA0-44B1-82C1-00EB1640D01B}" destId="{31E51C0C-9937-4B0D-A82B-4FF5E8AA32C9}" srcOrd="2" destOrd="0" presId="urn:microsoft.com/office/officeart/2018/2/layout/IconVerticalSolidList"/>
    <dgm:cxn modelId="{71643D42-27FA-481B-8252-9C9C5CCBD333}" type="presParOf" srcId="{EEA1A8DF-6CA0-44B1-82C1-00EB1640D01B}" destId="{69137098-9223-4E08-A7AA-317A929658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D7A67-5147-4664-898F-A7FE73FDCBB7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FF2E0-0762-4018-A78E-8B1A7E202424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AE192-CB91-4DA6-B9E1-8C6FE70EB0F5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Websites</a:t>
          </a:r>
        </a:p>
      </dsp:txBody>
      <dsp:txXfrm>
        <a:off x="1357965" y="2319"/>
        <a:ext cx="4887299" cy="1175727"/>
      </dsp:txXfrm>
    </dsp:sp>
    <dsp:sp modelId="{71D3280C-7DDD-4B29-B3AE-EE5DB4987570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1665-21A4-444A-A373-81889F7922B4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5036D-B6B3-4118-8D78-345CC1D3A50A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Desk phones</a:t>
          </a:r>
        </a:p>
      </dsp:txBody>
      <dsp:txXfrm>
        <a:off x="1357965" y="1471979"/>
        <a:ext cx="4887299" cy="1175727"/>
      </dsp:txXfrm>
    </dsp:sp>
    <dsp:sp modelId="{0AA6671D-A4AA-42EE-B953-0E38F1BAD80E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F1524-1E4D-436F-9546-A6EC4E0AF381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5D114-F500-48FE-8512-DD92806ADF1E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Walk in traffic</a:t>
          </a:r>
        </a:p>
      </dsp:txBody>
      <dsp:txXfrm>
        <a:off x="1357965" y="2941639"/>
        <a:ext cx="4887299" cy="1175727"/>
      </dsp:txXfrm>
    </dsp:sp>
    <dsp:sp modelId="{AB8A9E8E-48FA-4FEA-87A5-6088EB4DB5DA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41F4F-7397-4594-A03B-2B4B71529499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37098-9223-4E08-A7AA-317A92965805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Emails</a:t>
          </a:r>
        </a:p>
      </dsp:txBody>
      <dsp:txXfrm>
        <a:off x="1357965" y="4411299"/>
        <a:ext cx="4887299" cy="1175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3BAA-0F8F-9D19-7AA9-9D5464095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1342" y="1122363"/>
            <a:ext cx="5526657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A930-40C5-6B96-6138-19350F69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342" y="3602038"/>
            <a:ext cx="5526658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7D9F-8DE4-5980-8E55-D148A9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3A5C28-4D6B-9124-92D7-A4FC1E3C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1640"/>
            <a:ext cx="2832657" cy="2472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1C9D80-95FD-8116-2D85-374F906E17E7}"/>
              </a:ext>
            </a:extLst>
          </p:cNvPr>
          <p:cNvSpPr/>
          <p:nvPr userDrawn="1"/>
        </p:nvSpPr>
        <p:spPr>
          <a:xfrm>
            <a:off x="12019472" y="0"/>
            <a:ext cx="17252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3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10CB-DD7D-7282-CB6B-9909A839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E192B-708E-3786-6097-8CA99A7BA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B330A-9270-800B-E53F-5D04682C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46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2A442FC-0A3E-4EAC-F665-69D44B0A2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D7748-0BBD-1D54-4E11-EF4C547D0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C1E9E-5357-2D04-8400-5CB813367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CA23F-62B3-F666-4E78-A3B73A1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15B028C-0F3D-A477-1F21-4E3939225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0864-C3C6-5969-3DB8-4D8C815A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CECB0-A910-938D-E475-1E0A1A2E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32F5-CA0A-5548-124A-0A7D769A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76E73B1-9361-6F70-9C86-BA291F625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1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2818-1F33-D6E8-EBDC-75B91DA0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8D2FD-328A-EE3A-C665-B9128827B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64EF7-9B5F-7A3B-A6B6-FE57C0AE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60896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AB67DD7-150E-FFBC-5DD2-2DFEF6E7B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ED5C-31C0-1BD4-403A-ABC04275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A3BBF-F730-6F39-B1E2-79E7CB170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A2424-26FF-674B-5DF1-091B69515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CD7E-9E62-F662-00D6-6AE03C83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9337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BA35797-1C42-8587-31B0-BD577E425C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D1B5-225C-831C-14E5-4E8393E0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DACB-5348-EA51-3F9E-971D379BB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701D1-C073-C0DB-D328-EA1D94E3D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8D5B5-227D-AEF0-43FC-55275EDDA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DBCDD-4643-4CC1-0405-56B708578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49A85-3FBD-49C3-F8EA-067F81EB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2" y="616134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187EF84-BDB3-C11F-8986-30FA0A47D4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D8D3-B0B9-F62E-A658-648071A6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D99CB-5B47-0D12-0333-DE3D4C6E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D53B746-EFCA-0265-97F5-F27153078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476F8-5FE4-5F04-C8C4-96B33383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4721" y="5991225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259A718-F3B9-7052-CBCE-6B8953EF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0" y="5991225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4E78-897E-8885-6262-12FE510C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3E39-B069-0527-737B-FC40EE51F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3C210-E668-B0E3-19E7-BEC894F74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AFCF3-F9FF-187D-60A7-93AB3D7B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88" y="6135717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5FFA068-C49B-D586-72C6-3BB17F389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DBE1-E72C-130C-C71F-68AB3080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CE7BE-0FE2-A2F4-B859-97B43BC04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FF36B-E829-8FE5-6295-6F7334122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971-EB40-53B2-B275-AEB0ECC9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2188" y="6168649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674AC0C-E5CB-6AB9-E86B-17DF23A06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982347"/>
            <a:ext cx="805620" cy="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86366-48A9-2C8C-9284-48512B53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6A8FE-9504-6A0C-8F66-B3C6C09D5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7FB14-D039-9D06-3BAB-474AF13EC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5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E26A-F454-469C-BB39-88B23273E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F58C-DB4A-ED10-65D0-DDF795A653A7}"/>
              </a:ext>
            </a:extLst>
          </p:cNvPr>
          <p:cNvSpPr/>
          <p:nvPr userDrawn="1"/>
        </p:nvSpPr>
        <p:spPr>
          <a:xfrm>
            <a:off x="0" y="0"/>
            <a:ext cx="13062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adams@ucsd.edu" TargetMode="External"/><Relationship Id="rId2" Type="http://schemas.openxmlformats.org/officeDocument/2006/relationships/hyperlink" Target="mailto:lovlvera@ucsd.e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A9E55F-729A-4FCE-9FE3-BAE7A7BE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A663DAF0-039C-F8C5-6D05-A472CB1F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934992"/>
            <a:ext cx="4082017" cy="2413573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2537419B-9EDA-A0BA-384E-1FB3BB96C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509433"/>
            <a:ext cx="4082018" cy="98989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462B9B4-A230-4FCE-AD96-E79B8B45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0"/>
            <a:ext cx="6743700" cy="6865473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639D6-18AE-067F-D978-48653E25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8578" y="728330"/>
            <a:ext cx="4423144" cy="2781103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>
                    <a:alpha val="60000"/>
                  </a:schemeClr>
                </a:solidFill>
              </a:rPr>
              <a:t>Providing Customer Excellence in a Hybrid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E900A-1DF5-E21E-87D2-22D4B4244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578" y="3919069"/>
            <a:ext cx="4423144" cy="1912889"/>
          </a:xfrm>
        </p:spPr>
        <p:txBody>
          <a:bodyPr anchor="t">
            <a:norm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University of California San Diego</a:t>
            </a:r>
          </a:p>
          <a:p>
            <a:r>
              <a:rPr lang="en-US" sz="1400">
                <a:solidFill>
                  <a:schemeClr val="bg1"/>
                </a:solidFill>
              </a:rPr>
              <a:t>Veronica Olvera-Salce: Operations Analyst, UCSD Student Financial Solutions</a:t>
            </a:r>
          </a:p>
          <a:p>
            <a:r>
              <a:rPr lang="en-US" sz="1400">
                <a:solidFill>
                  <a:schemeClr val="bg1"/>
                </a:solidFill>
              </a:rPr>
              <a:t>Mark Adams: Supervisor, Student Account and Client Services, UCSD Student Financial Solutions</a:t>
            </a:r>
          </a:p>
        </p:txBody>
      </p:sp>
    </p:spTree>
    <p:extLst>
      <p:ext uri="{BB962C8B-B14F-4D97-AF65-F5344CB8AC3E}">
        <p14:creationId xmlns:p14="http://schemas.microsoft.com/office/powerpoint/2010/main" val="367913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9" y="597333"/>
            <a:ext cx="2678315" cy="11531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CB58E8B-9873-A7D1-C17B-581BE0E9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89" y="1535340"/>
            <a:ext cx="2351315" cy="61595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Incoming Case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98388F-6B65-0B1E-C9C3-B2DFAA87F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394" y="1559380"/>
            <a:ext cx="7699924" cy="4087584"/>
          </a:xfrm>
          <a:prstGeom prst="rect">
            <a:avLst/>
          </a:prstGeom>
        </p:spPr>
      </p:pic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D0E329AA-E683-5342-094B-6B42AB268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7" y="5284973"/>
            <a:ext cx="1835728" cy="4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8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9" y="597333"/>
            <a:ext cx="2678315" cy="11531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CB58E8B-9873-A7D1-C17B-581BE0E9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89" y="1535340"/>
            <a:ext cx="2351315" cy="615950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Dashboards</a:t>
            </a:r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5DA07728-E4F2-8BE5-BCD6-D814D2822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7" y="3018806"/>
            <a:ext cx="5138983" cy="3062435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FFCC1B7-75A9-F4A2-B52B-DD98499C3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44" y="1034717"/>
            <a:ext cx="5479787" cy="3183992"/>
          </a:xfrm>
          <a:prstGeom prst="rect">
            <a:avLst/>
          </a:prstGeom>
        </p:spPr>
      </p:pic>
      <p:pic>
        <p:nvPicPr>
          <p:cNvPr id="10" name="Picture 6" descr="Logo&#10;&#10;Description automatically generated">
            <a:extLst>
              <a:ext uri="{FF2B5EF4-FFF2-40B4-BE49-F238E27FC236}">
                <a16:creationId xmlns:a16="http://schemas.microsoft.com/office/drawing/2014/main" id="{153EB254-2142-74CB-4694-3C1B84CD7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472" y="5631337"/>
            <a:ext cx="2001982" cy="4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3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FC042-46AC-D4AF-EA64-32F26318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+mj-lt"/>
                <a:cs typeface="Calibri Light"/>
              </a:rPr>
              <a:t>Introducing </a:t>
            </a:r>
            <a:r>
              <a:rPr lang="en-US" sz="2200" err="1">
                <a:solidFill>
                  <a:srgbClr val="FFFFFF"/>
                </a:solidFill>
                <a:latin typeface="+mj-lt"/>
                <a:cs typeface="Calibri Light"/>
              </a:rPr>
              <a:t>TalkDesk</a:t>
            </a:r>
            <a:endParaRPr lang="en-US" sz="2200" kern="120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DA7504-0724-F0F9-767A-CA3262D53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29" y="5299345"/>
            <a:ext cx="3702503" cy="1474808"/>
          </a:xfrm>
          <a:prstGeom prst="rect">
            <a:avLst/>
          </a:prstGeom>
        </p:spPr>
      </p:pic>
      <p:pic>
        <p:nvPicPr>
          <p:cNvPr id="9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9F3FA2-FCCE-57A9-55FC-3D93112EF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51" y="77108"/>
            <a:ext cx="4167748" cy="6619050"/>
          </a:xfrm>
          <a:prstGeom prst="rect">
            <a:avLst/>
          </a:prstGeom>
        </p:spPr>
      </p:pic>
      <p:pic>
        <p:nvPicPr>
          <p:cNvPr id="11" name="Picture 8" descr="Icon&#10;&#10;Description automatically generated">
            <a:extLst>
              <a:ext uri="{FF2B5EF4-FFF2-40B4-BE49-F238E27FC236}">
                <a16:creationId xmlns:a16="http://schemas.microsoft.com/office/drawing/2014/main" id="{6FF754BB-D0FF-5CFB-EDB7-CEFB68B67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125" y="78681"/>
            <a:ext cx="1571625" cy="1724025"/>
          </a:xfrm>
          <a:prstGeom prst="rect">
            <a:avLst/>
          </a:prstGeom>
        </p:spPr>
      </p:pic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3872EF74-81E3-21AF-40D9-A6A94C01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27" y="158792"/>
            <a:ext cx="1773382" cy="4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53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FC042-46AC-D4AF-EA64-32F26318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the volume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85B70E-2489-E760-6D27-AAA338107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8880" y="961812"/>
            <a:ext cx="6087638" cy="4930987"/>
          </a:xfrm>
          <a:prstGeom prst="rect">
            <a:avLst/>
          </a:prstGeom>
        </p:spPr>
      </p:pic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FFDE3655-28A6-AA02-787E-5BC67BA0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" y="158792"/>
            <a:ext cx="1787237" cy="4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1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FC042-46AC-D4AF-EA64-32F26318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45" y="3984267"/>
            <a:ext cx="2878688" cy="2757975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+mj-lt"/>
                <a:cs typeface="+mj-cs"/>
              </a:rPr>
              <a:t>Zoom and Virtual Advising</a:t>
            </a:r>
          </a:p>
        </p:txBody>
      </p:sp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FD36E6BB-FE46-0E8E-7863-DB6099F1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7" y="1689297"/>
            <a:ext cx="3147413" cy="177041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D72F74C-73C5-658E-7F2E-E8A1DDD3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50" y="1018772"/>
            <a:ext cx="5920579" cy="4535669"/>
          </a:xfrm>
          <a:prstGeom prst="rect">
            <a:avLst/>
          </a:prstGeom>
        </p:spPr>
      </p:pic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3872EF74-81E3-21AF-40D9-A6A94C01E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7" y="158792"/>
            <a:ext cx="1773382" cy="4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FC042-46AC-D4AF-EA64-32F26318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59" y="3180854"/>
            <a:ext cx="3640687" cy="3561388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  <a:cs typeface="Calibri Light"/>
              </a:rPr>
              <a:t>Webinars,</a:t>
            </a:r>
            <a:br>
              <a:rPr lang="en-US" dirty="0">
                <a:solidFill>
                  <a:srgbClr val="FFFFFF"/>
                </a:solidFill>
                <a:latin typeface="+mj-lt"/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latin typeface="+mj-lt"/>
                <a:cs typeface="Calibri Light"/>
              </a:rPr>
              <a:t>Website</a:t>
            </a:r>
            <a:br>
              <a:rPr lang="en-US" dirty="0">
                <a:latin typeface="+mj-lt"/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latin typeface="+mj-lt"/>
                <a:cs typeface="Calibri Light"/>
              </a:rPr>
              <a:t>Chatbot</a:t>
            </a:r>
            <a:br>
              <a:rPr lang="en-US" dirty="0">
                <a:latin typeface="+mj-lt"/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latin typeface="+mj-lt"/>
                <a:cs typeface="Calibri Light"/>
              </a:rPr>
              <a:t>&amp;</a:t>
            </a:r>
            <a:br>
              <a:rPr lang="en-US" dirty="0">
                <a:latin typeface="+mj-lt"/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latin typeface="+mj-lt"/>
                <a:cs typeface="Calibri Light"/>
              </a:rPr>
              <a:t>Knowledge Based Articles</a:t>
            </a: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3872EF74-81E3-21AF-40D9-A6A94C01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" y="158792"/>
            <a:ext cx="1773382" cy="430560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A2BF35-9114-5D1D-697E-886C50B3E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205" y="2077072"/>
            <a:ext cx="3637721" cy="1693378"/>
          </a:xfrm>
          <a:prstGeom prst="rect">
            <a:avLst/>
          </a:prstGeom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862494-3D27-C355-9F05-D80BB4EF5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683" y="585945"/>
            <a:ext cx="7431156" cy="1304610"/>
          </a:xfrm>
          <a:prstGeom prst="rect">
            <a:avLst/>
          </a:prstGeom>
        </p:spPr>
      </p:pic>
      <p:pic>
        <p:nvPicPr>
          <p:cNvPr id="9" name="Picture 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4A97B07-C907-A843-BA82-FDE5775A0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227" y="4169099"/>
            <a:ext cx="2287657" cy="1832844"/>
          </a:xfrm>
          <a:prstGeom prst="rect">
            <a:avLst/>
          </a:prstGeom>
        </p:spPr>
      </p:pic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BE3C7C-4B2B-918B-BB93-93066B299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183" y="4231585"/>
            <a:ext cx="5277678" cy="19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3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94F23-B2AB-A99B-2A6F-DDCC75C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93" y="1180711"/>
            <a:ext cx="1245674" cy="471103"/>
          </a:xfrm>
        </p:spPr>
        <p:txBody>
          <a:bodyPr>
            <a:normAutofit/>
          </a:bodyPr>
          <a:lstStyle/>
          <a:p>
            <a:pPr defTabSz="658368"/>
            <a:r>
              <a:rPr lang="en-US" sz="2592" kern="1200">
                <a:solidFill>
                  <a:schemeClr val="tx1"/>
                </a:solidFill>
                <a:latin typeface="Arial"/>
                <a:ea typeface="+mj-ea"/>
                <a:cs typeface="Arial"/>
              </a:rPr>
              <a:t>Metrics</a:t>
            </a:r>
            <a:endParaRPr 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E3036-0ADC-A790-6D32-DF721440A6DA}"/>
              </a:ext>
            </a:extLst>
          </p:cNvPr>
          <p:cNvSpPr txBox="1"/>
          <p:nvPr/>
        </p:nvSpPr>
        <p:spPr>
          <a:xfrm>
            <a:off x="1070021" y="1601509"/>
            <a:ext cx="3567791" cy="29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US" sz="1296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Analyzing the data to meet our needs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927F8550-ECF2-7FAD-D741-852BA55B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55" y="2547740"/>
            <a:ext cx="4461491" cy="3669069"/>
          </a:xfrm>
          <a:prstGeom prst="rect">
            <a:avLst/>
          </a:prstGeom>
        </p:spPr>
      </p:pic>
      <p:pic>
        <p:nvPicPr>
          <p:cNvPr id="5" name="Picture 7" descr="A picture containing text, compact disk, vector graphics&#10;&#10;Description automatically generated">
            <a:extLst>
              <a:ext uri="{FF2B5EF4-FFF2-40B4-BE49-F238E27FC236}">
                <a16:creationId xmlns:a16="http://schemas.microsoft.com/office/drawing/2014/main" id="{889189DB-A706-7B06-3B7D-7495340B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594" y="732138"/>
            <a:ext cx="4856735" cy="3488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0056D-31AC-E60E-158B-D454E100D15C}"/>
              </a:ext>
            </a:extLst>
          </p:cNvPr>
          <p:cNvSpPr txBox="1"/>
          <p:nvPr/>
        </p:nvSpPr>
        <p:spPr>
          <a:xfrm>
            <a:off x="1072588" y="2085453"/>
            <a:ext cx="325414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58368"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Calibri"/>
              </a:rPr>
              <a:t>Volume and Case Load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10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94F23-B2AB-A99B-2A6F-DDCC75C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36" y="1120230"/>
            <a:ext cx="1199733" cy="453729"/>
          </a:xfrm>
        </p:spPr>
        <p:txBody>
          <a:bodyPr>
            <a:normAutofit/>
          </a:bodyPr>
          <a:lstStyle/>
          <a:p>
            <a:pPr defTabSz="640080"/>
            <a:r>
              <a:rPr lang="en-US" sz="2400" kern="1200" dirty="0">
                <a:latin typeface="Arial"/>
                <a:ea typeface="+mj-ea"/>
                <a:cs typeface="Arial"/>
              </a:rPr>
              <a:t>Metrics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E3036-0ADC-A790-6D32-DF721440A6DA}"/>
              </a:ext>
            </a:extLst>
          </p:cNvPr>
          <p:cNvSpPr txBox="1"/>
          <p:nvPr/>
        </p:nvSpPr>
        <p:spPr>
          <a:xfrm>
            <a:off x="907801" y="1569367"/>
            <a:ext cx="343620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26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Analyzing the data to meet our needs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3163C4A-60F7-FE29-F538-52EC9DFC3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668" y="3527781"/>
            <a:ext cx="4177773" cy="2517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FF6B2-DEB7-6516-0322-C28B25A0A6E4}"/>
              </a:ext>
            </a:extLst>
          </p:cNvPr>
          <p:cNvSpPr txBox="1"/>
          <p:nvPr/>
        </p:nvSpPr>
        <p:spPr>
          <a:xfrm>
            <a:off x="908059" y="2101000"/>
            <a:ext cx="382409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Calibri"/>
              </a:rPr>
              <a:t>Monthly and Daily volume</a:t>
            </a:r>
            <a:endParaRPr lang="en-US" sz="2000" kern="1200" dirty="0">
              <a:latin typeface="+mn-lt"/>
              <a:cs typeface="Calibri"/>
            </a:endParaRPr>
          </a:p>
          <a:p>
            <a:pPr defTabSz="640080">
              <a:spcAft>
                <a:spcPts val="600"/>
              </a:spcAft>
            </a:pPr>
            <a:r>
              <a:rPr lang="en-US" sz="2000" kern="1200" dirty="0">
                <a:latin typeface="+mn-lt"/>
                <a:ea typeface="+mn-ea"/>
                <a:cs typeface="Calibri"/>
              </a:rPr>
              <a:t>Time on case per contact method</a:t>
            </a:r>
            <a:endParaRPr lang="en-US" sz="2000" dirty="0">
              <a:cs typeface="Calibri"/>
            </a:endParaRPr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E5727EC7-4C9E-AFC6-DCC1-BB940A80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39" y="3528997"/>
            <a:ext cx="4159525" cy="2657509"/>
          </a:xfrm>
          <a:prstGeom prst="rect">
            <a:avLst/>
          </a:prstGeom>
        </p:spPr>
      </p:pic>
      <p:pic>
        <p:nvPicPr>
          <p:cNvPr id="9" name="Picture 9" descr="Chart&#10;&#10;Description automatically generated">
            <a:extLst>
              <a:ext uri="{FF2B5EF4-FFF2-40B4-BE49-F238E27FC236}">
                <a16:creationId xmlns:a16="http://schemas.microsoft.com/office/drawing/2014/main" id="{6E0CCB71-7EF2-FAC6-4227-E2A50268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230" y="1201463"/>
            <a:ext cx="6788285" cy="16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94F23-B2AB-A99B-2A6F-DDCC75C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46" y="1120230"/>
            <a:ext cx="1199733" cy="453729"/>
          </a:xfrm>
        </p:spPr>
        <p:txBody>
          <a:bodyPr>
            <a:normAutofit/>
          </a:bodyPr>
          <a:lstStyle/>
          <a:p>
            <a:pPr defTabSz="640080"/>
            <a:r>
              <a:rPr lang="en-US" sz="2400" kern="1200" dirty="0">
                <a:latin typeface="Arial"/>
                <a:ea typeface="+mj-ea"/>
                <a:cs typeface="Arial"/>
              </a:rPr>
              <a:t>Metrics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1E3036-0ADC-A790-6D32-DF721440A6DA}"/>
              </a:ext>
            </a:extLst>
          </p:cNvPr>
          <p:cNvSpPr txBox="1"/>
          <p:nvPr/>
        </p:nvSpPr>
        <p:spPr>
          <a:xfrm>
            <a:off x="998910" y="1602498"/>
            <a:ext cx="3436209" cy="2862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126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Analyzing the data to meet our needs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FF6B2-DEB7-6516-0322-C28B25A0A6E4}"/>
              </a:ext>
            </a:extLst>
          </p:cNvPr>
          <p:cNvSpPr txBox="1"/>
          <p:nvPr/>
        </p:nvSpPr>
        <p:spPr>
          <a:xfrm>
            <a:off x="999168" y="1852521"/>
            <a:ext cx="2879879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40080">
              <a:spcAft>
                <a:spcPts val="600"/>
              </a:spcAft>
            </a:pPr>
            <a:r>
              <a:rPr lang="en-US" sz="2000" dirty="0">
                <a:cs typeface="Calibri"/>
              </a:rPr>
              <a:t>Service Level Agreements</a:t>
            </a:r>
          </a:p>
          <a:p>
            <a:pPr defTabSz="640080">
              <a:spcAft>
                <a:spcPts val="600"/>
              </a:spcAft>
            </a:pPr>
            <a:r>
              <a:rPr lang="en-US" sz="2000" dirty="0">
                <a:cs typeface="Calibri"/>
              </a:rPr>
              <a:t>                   and</a:t>
            </a:r>
          </a:p>
          <a:p>
            <a:pPr defTabSz="640080">
              <a:spcAft>
                <a:spcPts val="600"/>
              </a:spcAft>
            </a:pPr>
            <a:r>
              <a:rPr lang="en-US" sz="2000" dirty="0">
                <a:cs typeface="Calibri"/>
              </a:rPr>
              <a:t>Case Survey Responses</a:t>
            </a:r>
            <a:endParaRPr lang="en-US" sz="2000">
              <a:cs typeface="Calibri"/>
            </a:endParaRPr>
          </a:p>
        </p:txBody>
      </p:sp>
      <p:pic>
        <p:nvPicPr>
          <p:cNvPr id="7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49554207-15B3-64EA-95C8-50D22008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4" y="3047929"/>
            <a:ext cx="4333460" cy="3164100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EB5CB99C-E061-CDD6-77C2-379DF62F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117" y="4224250"/>
            <a:ext cx="4623352" cy="1059934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2F63B7-52C5-BABC-DD1D-052EAA8C9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91" y="1390830"/>
            <a:ext cx="6089373" cy="26517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5368C74-EF45-4870-C93E-B3D18BDF9FE8}"/>
              </a:ext>
            </a:extLst>
          </p:cNvPr>
          <p:cNvSpPr/>
          <p:nvPr/>
        </p:nvSpPr>
        <p:spPr>
          <a:xfrm>
            <a:off x="5988325" y="637761"/>
            <a:ext cx="1424608" cy="753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DEBBF-279A-87E1-33FB-372AA7E82432}"/>
              </a:ext>
            </a:extLst>
          </p:cNvPr>
          <p:cNvSpPr txBox="1"/>
          <p:nvPr/>
        </p:nvSpPr>
        <p:spPr>
          <a:xfrm>
            <a:off x="5814391" y="695739"/>
            <a:ext cx="16316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Calibri"/>
              </a:rPr>
              <a:t>    96.7%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cs typeface="Calibri"/>
              </a:rPr>
              <a:t>   Positive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3B1B99-468A-341E-D4D0-92D194F92903}"/>
              </a:ext>
            </a:extLst>
          </p:cNvPr>
          <p:cNvSpPr/>
          <p:nvPr/>
        </p:nvSpPr>
        <p:spPr>
          <a:xfrm>
            <a:off x="8713303" y="637761"/>
            <a:ext cx="1424608" cy="753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C2B7A-7652-B613-5FE1-A6A12BB6CEDF}"/>
              </a:ext>
            </a:extLst>
          </p:cNvPr>
          <p:cNvSpPr txBox="1"/>
          <p:nvPr/>
        </p:nvSpPr>
        <p:spPr>
          <a:xfrm>
            <a:off x="8953500" y="695739"/>
            <a:ext cx="1292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   4.71</a:t>
            </a: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05209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A5665-F47D-FCF7-4750-BB429863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>
                <a:latin typeface="Arial"/>
                <a:cs typeface="Arial"/>
              </a:rPr>
              <a:t>Ensuring Staff Productivity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2D51-C731-6318-0142-6DAF0498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700" b="1">
              <a:latin typeface="Arial"/>
              <a:cs typeface="Arial"/>
            </a:endParaRPr>
          </a:p>
          <a:p>
            <a:r>
              <a:rPr lang="en-US" sz="1700">
                <a:latin typeface="Arial"/>
                <a:cs typeface="Arial"/>
              </a:rPr>
              <a:t>Weekly Huddles ( all staff meetings)</a:t>
            </a:r>
          </a:p>
          <a:p>
            <a:r>
              <a:rPr lang="en-US" sz="1700">
                <a:latin typeface="Arial"/>
                <a:cs typeface="Arial"/>
              </a:rPr>
              <a:t>Meeting with our individual units for a recap on new or existing projects</a:t>
            </a:r>
          </a:p>
          <a:p>
            <a:r>
              <a:rPr lang="en-US" sz="1700">
                <a:latin typeface="Arial"/>
                <a:cs typeface="Arial"/>
              </a:rPr>
              <a:t>Having consistent one on one's with supervisors.</a:t>
            </a:r>
            <a:endParaRPr lang="en-US" sz="1700"/>
          </a:p>
          <a:p>
            <a:r>
              <a:rPr lang="en-US" sz="1700">
                <a:latin typeface="Arial"/>
                <a:cs typeface="Arial"/>
              </a:rPr>
              <a:t>Using Microsoft teams was a lifeline for all, here we can send a message to process partners, our student's, and coworkers.</a:t>
            </a: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0" indent="0">
              <a:buNone/>
            </a:pPr>
            <a:endParaRPr lang="en-US" sz="170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70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70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700">
              <a:latin typeface="Arial"/>
              <a:cs typeface="Arial"/>
            </a:endParaRPr>
          </a:p>
        </p:txBody>
      </p:sp>
      <p:pic>
        <p:nvPicPr>
          <p:cNvPr id="35" name="Picture 34" descr="Light bulb on yellow background with sketched light beams and cord">
            <a:extLst>
              <a:ext uri="{FF2B5EF4-FFF2-40B4-BE49-F238E27FC236}">
                <a16:creationId xmlns:a16="http://schemas.microsoft.com/office/drawing/2014/main" id="{E3B19F3D-0C11-E1E9-277F-E0A9752F3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9" r="3" b="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319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9406D-9C07-5314-EC49-7B2CD8F3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latin typeface="+mj-lt"/>
                <a:cs typeface="+mj-cs"/>
              </a:rPr>
              <a:t>Customer Service. 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61288-DB72-B832-506D-9495B9FC5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  <a:cs typeface="+mn-cs"/>
              </a:rPr>
              <a:t>What it means to Student Financial Solutions.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D18519C3-AF56-0CCC-683E-887A9CAB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41" y="5961222"/>
            <a:ext cx="1215737" cy="7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2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AE275-543B-7A7E-2DF8-7D93D9FB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latin typeface="+mj-lt"/>
                <a:cs typeface="+mj-cs"/>
              </a:rPr>
              <a:t>Microsoft Teams</a:t>
            </a:r>
          </a:p>
        </p:txBody>
      </p:sp>
      <p:pic>
        <p:nvPicPr>
          <p:cNvPr id="16" name="Picture 1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D9CCA2D-3F11-26C0-C6C7-12C1BD56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88" y="1296661"/>
            <a:ext cx="6108680" cy="2322286"/>
          </a:xfrm>
          <a:prstGeom prst="rect">
            <a:avLst/>
          </a:prstGeom>
        </p:spPr>
      </p:pic>
      <p:pic>
        <p:nvPicPr>
          <p:cNvPr id="38" name="Picture 25" descr="Computer script on a screen">
            <a:extLst>
              <a:ext uri="{FF2B5EF4-FFF2-40B4-BE49-F238E27FC236}">
                <a16:creationId xmlns:a16="http://schemas.microsoft.com/office/drawing/2014/main" id="{4CD1C679-2147-84E6-D666-1C0E26780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898" b="-4"/>
          <a:stretch/>
        </p:blipFill>
        <p:spPr>
          <a:xfrm>
            <a:off x="6984348" y="671201"/>
            <a:ext cx="3554094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30C0765-5A38-4A34-880C-9CC4C2E1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A5665-F47D-FCF7-4750-BB429863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3" y="381935"/>
            <a:ext cx="5908006" cy="2344840"/>
          </a:xfrm>
        </p:spPr>
        <p:txBody>
          <a:bodyPr anchor="b">
            <a:normAutofit/>
          </a:bodyPr>
          <a:lstStyle/>
          <a:p>
            <a:r>
              <a:rPr lang="en-US" sz="5600">
                <a:latin typeface="Arial"/>
                <a:cs typeface="Arial"/>
              </a:rPr>
              <a:t>Keeping up Morale</a:t>
            </a:r>
            <a:endParaRPr lang="en-US" sz="5600"/>
          </a:p>
        </p:txBody>
      </p:sp>
      <p:sp>
        <p:nvSpPr>
          <p:cNvPr id="27" name="!!plus graphic">
            <a:extLst>
              <a:ext uri="{FF2B5EF4-FFF2-40B4-BE49-F238E27FC236}">
                <a16:creationId xmlns:a16="http://schemas.microsoft.com/office/drawing/2014/main" id="{B7DA268A-F88C-4936-8401-97C8C9861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3023" y="133796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2D51-C731-6318-0142-6DAF0498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3" y="3096039"/>
            <a:ext cx="5908007" cy="2888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000" b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Online Celebrations</a:t>
            </a:r>
            <a:endParaRPr lang="en-US" sz="1000" b="1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Birthday's</a:t>
            </a:r>
            <a:endParaRPr lang="en-US" sz="1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Retirement's</a:t>
            </a:r>
            <a:endParaRPr lang="en-US" sz="1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Holiday's</a:t>
            </a:r>
            <a:endParaRPr lang="en-US" sz="1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000" b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Lunch time socials</a:t>
            </a:r>
          </a:p>
          <a:p>
            <a:pPr marL="0" indent="0">
              <a:buNone/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Crosswords</a:t>
            </a:r>
          </a:p>
          <a:p>
            <a:pPr marL="0" indent="0">
              <a:buNone/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Trivia games</a:t>
            </a:r>
          </a:p>
          <a:p>
            <a:pPr marL="0" indent="0">
              <a:buNone/>
            </a:pPr>
            <a:r>
              <a:rPr lang="en-US" sz="1000" b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Weekly check ins with staff</a:t>
            </a:r>
          </a:p>
          <a:p>
            <a:pPr marL="0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Moving forward we continued our social events to monthly, having different units organize an event . (</a:t>
            </a:r>
            <a:r>
              <a:rPr lang="en-US" sz="1000" err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i.e</a:t>
            </a: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000" err="1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Basebal</a:t>
            </a:r>
            <a:r>
              <a:rPr lang="en-US" sz="1000">
                <a:solidFill>
                  <a:schemeClr val="tx1">
                    <a:alpha val="80000"/>
                  </a:schemeClr>
                </a:solidFill>
                <a:latin typeface="Arial"/>
                <a:cs typeface="Arial"/>
              </a:rPr>
              <a:t> games, revisiting our campus, happy hour)</a:t>
            </a:r>
          </a:p>
          <a:p>
            <a:pPr marL="0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000">
              <a:solidFill>
                <a:schemeClr val="tx1">
                  <a:alpha val="8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Picture 4" descr="Colourful boardgame">
            <a:extLst>
              <a:ext uri="{FF2B5EF4-FFF2-40B4-BE49-F238E27FC236}">
                <a16:creationId xmlns:a16="http://schemas.microsoft.com/office/drawing/2014/main" id="{7954F40A-EA45-37CA-EE1C-CA909B111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04" r="16696"/>
          <a:stretch/>
        </p:blipFill>
        <p:spPr>
          <a:xfrm>
            <a:off x="6974603" y="1484755"/>
            <a:ext cx="4002501" cy="4002501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29" name="!!dot graphic">
            <a:extLst>
              <a:ext uri="{FF2B5EF4-FFF2-40B4-BE49-F238E27FC236}">
                <a16:creationId xmlns:a16="http://schemas.microsoft.com/office/drawing/2014/main" id="{2E48EAB8-CD1C-4BF5-A92C-BA11919E6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1803" y="156726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!!circle graphic">
            <a:extLst>
              <a:ext uri="{FF2B5EF4-FFF2-40B4-BE49-F238E27FC236}">
                <a16:creationId xmlns:a16="http://schemas.microsoft.com/office/drawing/2014/main" id="{F66F957D-AE64-4187-90D7-B24F1CC27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67483" y="208240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5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4F23-B2AB-A99B-2A6F-DDCC75C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935295"/>
          </a:xfrm>
        </p:spPr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Thank you!</a:t>
            </a:r>
            <a:br>
              <a:rPr lang="en-US" sz="3200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Veronica Olvera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Student Account Advisor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UCSD Student Financial Solutions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 err="1">
                <a:latin typeface="Arial"/>
                <a:cs typeface="Arial"/>
                <a:hlinkClick r:id="rId2"/>
              </a:rPr>
              <a:t>lovlvera@ucsd.ed</a:t>
            </a:r>
            <a:br>
              <a:rPr lang="en-US" sz="2000" dirty="0">
                <a:latin typeface="Arial"/>
                <a:cs typeface="Arial"/>
              </a:rPr>
            </a:b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Mark Adams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Supervisor, Student Account and Client Services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UCSD Student Financial Solutions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  <a:hlinkClick r:id="rId3"/>
              </a:rPr>
              <a:t>maadams@ucsd.edu</a:t>
            </a:r>
            <a:br>
              <a:rPr lang="en-US" sz="2000" dirty="0">
                <a:latin typeface="Arial"/>
                <a:cs typeface="Arial"/>
              </a:rPr>
            </a:b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SBS.ucsd.edu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0775EDD1-955D-1A65-F8EF-73CE5BAAC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18" y="5389819"/>
            <a:ext cx="24003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0700A-B624-9BA1-2455-0F06B0C3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200"/>
              <a:t>Business Model Pre-Pandemic</a:t>
            </a:r>
            <a:br>
              <a:rPr lang="en-US" sz="6200"/>
            </a:br>
            <a:endParaRPr lang="en-US" sz="62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C33FA59A-923F-2F90-3827-017CC769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5" y="5531109"/>
            <a:ext cx="1809603" cy="1070714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1540F5-F7F5-428E-ECA0-399A03462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759442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49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9406D-9C07-5314-EC49-7B2CD8F3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Adapting to COVID-19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61288-DB72-B832-506D-9495B9FC5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need to build a remote working environment</a:t>
            </a:r>
          </a:p>
          <a:p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D18519C3-AF56-0CCC-683E-887A9CAB9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41" y="5961222"/>
            <a:ext cx="1215737" cy="7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4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Options for staffing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during a pandemic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Fully remote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Partial hybrid (1 remote day a week)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Hybrid (2 or more remote days a week)</a:t>
            </a:r>
          </a:p>
          <a:p>
            <a:pPr lvl="1"/>
            <a:r>
              <a:rPr lang="en-US" sz="2800" dirty="0">
                <a:solidFill>
                  <a:schemeClr val="tx2"/>
                </a:solidFill>
                <a:latin typeface="Arial"/>
                <a:cs typeface="Arial"/>
              </a:rPr>
              <a:t>On Site every day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99306A15-0FF4-E321-7556-DACDD901C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21" y="2356534"/>
            <a:ext cx="3661831" cy="21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C23D1530-51FD-A603-E525-85999E1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1748" b="3666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F0700A-B624-9BA1-2455-0F06B0C3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4"/>
            <a:ext cx="5257801" cy="5181523"/>
          </a:xfrm>
        </p:spPr>
        <p:txBody>
          <a:bodyPr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COVID-19 Closure</a:t>
            </a:r>
            <a:br>
              <a:rPr lang="en-US" sz="8000">
                <a:solidFill>
                  <a:srgbClr val="FFFFFF"/>
                </a:solidFill>
              </a:rPr>
            </a:br>
            <a:endParaRPr lang="en-US" sz="800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639C2-5C91-4662-327B-8A64348C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What are our immediate needs?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Serving our customer base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Outreach and communication with our process partners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Ensuring daily processes continue with interruption</a:t>
            </a:r>
          </a:p>
          <a:p>
            <a:r>
              <a:rPr lang="en-US" sz="2000">
                <a:solidFill>
                  <a:srgbClr val="FFFFFF"/>
                </a:solidFill>
              </a:rPr>
              <a:t>How to ensure staff productivity?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Communication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Supervision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Accountability</a:t>
            </a:r>
          </a:p>
          <a:p>
            <a:r>
              <a:rPr lang="en-US" sz="2000">
                <a:solidFill>
                  <a:srgbClr val="FFFFFF"/>
                </a:solidFill>
              </a:rPr>
              <a:t>Keeping up morale!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Increased outreach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Group activities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Callouts and Kudos</a:t>
            </a:r>
          </a:p>
        </p:txBody>
      </p:sp>
    </p:spTree>
    <p:extLst>
      <p:ext uri="{BB962C8B-B14F-4D97-AF65-F5344CB8AC3E}">
        <p14:creationId xmlns:p14="http://schemas.microsoft.com/office/powerpoint/2010/main" val="313824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B05154-8F60-7143-0F2C-AEB065952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9" t="9090" r="18459" b="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9406D-9C07-5314-EC49-7B2CD8F3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latin typeface="+mj-lt"/>
                <a:cs typeface="+mj-cs"/>
              </a:rPr>
              <a:t>Serving our Customers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61288-DB72-B832-506D-9495B9FC5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Service Now</a:t>
            </a:r>
          </a:p>
          <a:p>
            <a:r>
              <a:rPr lang="en-US" sz="2000" b="1" dirty="0" err="1">
                <a:solidFill>
                  <a:schemeClr val="tx1"/>
                </a:solidFill>
                <a:latin typeface="+mn-lt"/>
                <a:cs typeface="+mn-cs"/>
              </a:rPr>
              <a:t>TalkDesk</a:t>
            </a:r>
            <a:endParaRPr lang="en-US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Virtual Advising</a:t>
            </a:r>
          </a:p>
          <a:p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Webinars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6" descr="Logo&#10;&#10;Description automatically generated">
            <a:extLst>
              <a:ext uri="{FF2B5EF4-FFF2-40B4-BE49-F238E27FC236}">
                <a16:creationId xmlns:a16="http://schemas.microsoft.com/office/drawing/2014/main" id="{4D579FA0-BF42-5C3B-5466-EC0CB313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51" y="139036"/>
            <a:ext cx="1818923" cy="4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3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140" y="1588147"/>
            <a:ext cx="4734931" cy="3897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383" y="5026458"/>
            <a:ext cx="2678315" cy="11531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1D20A6-30B7-B6DA-86E4-410748D6298B}"/>
              </a:ext>
            </a:extLst>
          </p:cNvPr>
          <p:cNvSpPr txBox="1"/>
          <p:nvPr/>
        </p:nvSpPr>
        <p:spPr>
          <a:xfrm>
            <a:off x="794930" y="-264959"/>
            <a:ext cx="5203990" cy="23496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Servicenow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A11519D2-28B3-8E74-D5F7-9292964F8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93" y="5713567"/>
            <a:ext cx="1790701" cy="4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6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42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6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9" y="617744"/>
            <a:ext cx="2678315" cy="11531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39FB04-7C35-8180-5AC8-728BFFAA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45" y="1838056"/>
            <a:ext cx="6882418" cy="3941168"/>
          </a:xfrm>
          <a:prstGeom prst="rect">
            <a:avLst/>
          </a:prstGeom>
        </p:spPr>
      </p:pic>
      <p:pic>
        <p:nvPicPr>
          <p:cNvPr id="3" name="Picture 6" descr="Logo&#10;&#10;Description automatically generated">
            <a:extLst>
              <a:ext uri="{FF2B5EF4-FFF2-40B4-BE49-F238E27FC236}">
                <a16:creationId xmlns:a16="http://schemas.microsoft.com/office/drawing/2014/main" id="{D725DBF3-9D1C-1886-96C4-B621A7C89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448" y="5706511"/>
            <a:ext cx="1600200" cy="3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9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2BrandingColors">
      <a:dk1>
        <a:srgbClr val="0C647B"/>
      </a:dk1>
      <a:lt1>
        <a:sysClr val="window" lastClr="FFFFFF"/>
      </a:lt1>
      <a:dk2>
        <a:srgbClr val="107D64"/>
      </a:dk2>
      <a:lt2>
        <a:srgbClr val="B9CDD5"/>
      </a:lt2>
      <a:accent1>
        <a:srgbClr val="FFCC2E"/>
      </a:accent1>
      <a:accent2>
        <a:srgbClr val="23D3C1"/>
      </a:accent2>
      <a:accent3>
        <a:srgbClr val="B9CDD5"/>
      </a:accent3>
      <a:accent4>
        <a:srgbClr val="6E787C"/>
      </a:accent4>
      <a:accent5>
        <a:srgbClr val="555C67"/>
      </a:accent5>
      <a:accent6>
        <a:srgbClr val="0C647B"/>
      </a:accent6>
      <a:hlink>
        <a:srgbClr val="107D64"/>
      </a:hlink>
      <a:folHlink>
        <a:srgbClr val="23D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CFC68047C7145B8BFEB7DB642E09C" ma:contentTypeVersion="2" ma:contentTypeDescription="Create a new document." ma:contentTypeScope="" ma:versionID="c70d70e33f1cd61db8ad7e79c537791e">
  <xsd:schema xmlns:xsd="http://www.w3.org/2001/XMLSchema" xmlns:xs="http://www.w3.org/2001/XMLSchema" xmlns:p="http://schemas.microsoft.com/office/2006/metadata/properties" xmlns:ns2="369503e4-e372-44de-8282-4f5b156f65f1" targetNamespace="http://schemas.microsoft.com/office/2006/metadata/properties" ma:root="true" ma:fieldsID="84bf2d6dad3869708c29835fb836f266" ns2:_="">
    <xsd:import namespace="369503e4-e372-44de-8282-4f5b156f65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503e4-e372-44de-8282-4f5b156f6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FAE805-B490-4600-B38E-B150184ED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503e4-e372-44de-8282-4f5b156f6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32B364-8DEC-4CBD-A20E-EDAB2764A3B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7ed043e-3a7b-4d88-96c0-4c600832e43e"/>
    <ds:schemaRef ds:uri="http://purl.org/dc/terms/"/>
    <ds:schemaRef ds:uri="5d6430c0-6b8d-4bae-b2f4-3a4f74bf257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63E34B-2299-482B-928D-ABB0911131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</TotalTime>
  <Words>399</Words>
  <Application>Microsoft Office PowerPoint</Application>
  <PresentationFormat>Widescreen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Providing Customer Excellence in a Hybrid Environment</vt:lpstr>
      <vt:lpstr>Customer Service. </vt:lpstr>
      <vt:lpstr>Business Model Pre-Pandemic </vt:lpstr>
      <vt:lpstr>Adapting to COVID-19</vt:lpstr>
      <vt:lpstr>Options for staffing during a pandemic</vt:lpstr>
      <vt:lpstr>COVID-19 Closure </vt:lpstr>
      <vt:lpstr>Serving our Customers</vt:lpstr>
      <vt:lpstr>PowerPoint Presentation</vt:lpstr>
      <vt:lpstr>PowerPoint Presentation</vt:lpstr>
      <vt:lpstr>Incoming Case</vt:lpstr>
      <vt:lpstr>Dashboards</vt:lpstr>
      <vt:lpstr>Introducing TalkDesk</vt:lpstr>
      <vt:lpstr>Understanding the volume</vt:lpstr>
      <vt:lpstr>Zoom and Virtual Advising</vt:lpstr>
      <vt:lpstr>Webinars, Website Chatbot &amp; Knowledge Based Articles</vt:lpstr>
      <vt:lpstr>Metrics</vt:lpstr>
      <vt:lpstr>Metrics</vt:lpstr>
      <vt:lpstr>Metrics</vt:lpstr>
      <vt:lpstr>Ensuring Staff Productivity</vt:lpstr>
      <vt:lpstr>Microsoft Teams</vt:lpstr>
      <vt:lpstr>Keeping up Morale</vt:lpstr>
      <vt:lpstr>Thank you!  Veronica Olvera Student Account Advisor UCSD Student Financial Solutions lovlvera@ucsd.ed  Mark Adams Supervisor, Student Account and Client Services UCSD Student Financial Solutions maadams@ucsd.edu  SBS.ucsd.edu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Tadu Yimam</dc:creator>
  <cp:lastModifiedBy>Brett Cassell</cp:lastModifiedBy>
  <cp:revision>479</cp:revision>
  <dcterms:created xsi:type="dcterms:W3CDTF">2022-10-11T21:44:53Z</dcterms:created>
  <dcterms:modified xsi:type="dcterms:W3CDTF">2023-05-25T20:27:19Z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0x010100A66CFC68047C7145B8BFEB7DB642E09C</vt:lpwstr>
  </property>
</Properties>
</file>