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SemiBold" panose="020B07060308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ad915de3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3ad915de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3abe25973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23abe2597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3ad915de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3ad915de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3ad915de3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3ad915de38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23ad915de3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ca5d7ad5e_0_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10ca5d7ad5e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cab57d7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10cab57d7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6d6d49d3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46d6d49d34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46d6d49d34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394c738e6f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394c738e6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94c738e6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394c738e6f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394c738e6f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394c738e6f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394c738e6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abe25973f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3abe25973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94c738e6f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394c738e6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abe2597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3abe2597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155266" y="1492778"/>
            <a:ext cx="5596132" cy="270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Open Sans"/>
              <a:buNone/>
              <a:defRPr sz="62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155267" y="4784531"/>
            <a:ext cx="5131858" cy="36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  <a:defRPr sz="22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6257925" y="4412803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shots – 4">
  <p:cSld name="Headshots –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872156" y="548941"/>
            <a:ext cx="10421278" cy="7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985653" y="1880820"/>
            <a:ext cx="2328130" cy="2168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3"/>
          </p:nvPr>
        </p:nvSpPr>
        <p:spPr>
          <a:xfrm>
            <a:off x="3619522" y="1880820"/>
            <a:ext cx="2328130" cy="2168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4"/>
          </p:nvPr>
        </p:nvSpPr>
        <p:spPr>
          <a:xfrm>
            <a:off x="6273270" y="1880820"/>
            <a:ext cx="2328130" cy="2168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>
            <a:spLocks noGrp="1"/>
          </p:cNvSpPr>
          <p:nvPr>
            <p:ph type="pic" idx="5"/>
          </p:nvPr>
        </p:nvSpPr>
        <p:spPr>
          <a:xfrm>
            <a:off x="8917079" y="1880820"/>
            <a:ext cx="2328130" cy="2168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7" name="Google Shape;67;p11"/>
          <p:cNvCxnSpPr/>
          <p:nvPr/>
        </p:nvCxnSpPr>
        <p:spPr>
          <a:xfrm>
            <a:off x="998069" y="5180785"/>
            <a:ext cx="604608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83201" y="4322111"/>
            <a:ext cx="2430581" cy="63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947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  <a:defRPr sz="1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6"/>
          </p:nvPr>
        </p:nvSpPr>
        <p:spPr>
          <a:xfrm>
            <a:off x="889956" y="5410615"/>
            <a:ext cx="2430581" cy="6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" name="Google Shape;70;p11"/>
          <p:cNvCxnSpPr/>
          <p:nvPr/>
        </p:nvCxnSpPr>
        <p:spPr>
          <a:xfrm>
            <a:off x="3626941" y="5180785"/>
            <a:ext cx="604608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1"/>
          <p:cNvSpPr txBox="1">
            <a:spLocks noGrp="1"/>
          </p:cNvSpPr>
          <p:nvPr>
            <p:ph type="body" idx="7"/>
          </p:nvPr>
        </p:nvSpPr>
        <p:spPr>
          <a:xfrm>
            <a:off x="3512073" y="4322111"/>
            <a:ext cx="2448217" cy="63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947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  <a:defRPr sz="1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8"/>
          </p:nvPr>
        </p:nvSpPr>
        <p:spPr>
          <a:xfrm>
            <a:off x="3518828" y="5410615"/>
            <a:ext cx="2448217" cy="6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3" name="Google Shape;73;p11"/>
          <p:cNvCxnSpPr/>
          <p:nvPr/>
        </p:nvCxnSpPr>
        <p:spPr>
          <a:xfrm>
            <a:off x="6274667" y="5180785"/>
            <a:ext cx="604608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11"/>
          <p:cNvSpPr txBox="1">
            <a:spLocks noGrp="1"/>
          </p:cNvSpPr>
          <p:nvPr>
            <p:ph type="body" idx="9"/>
          </p:nvPr>
        </p:nvSpPr>
        <p:spPr>
          <a:xfrm>
            <a:off x="6159800" y="4322111"/>
            <a:ext cx="2441600" cy="63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947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  <a:defRPr sz="1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3"/>
          </p:nvPr>
        </p:nvSpPr>
        <p:spPr>
          <a:xfrm>
            <a:off x="6166555" y="5410615"/>
            <a:ext cx="2441600" cy="6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" name="Google Shape;76;p11"/>
          <p:cNvCxnSpPr/>
          <p:nvPr/>
        </p:nvCxnSpPr>
        <p:spPr>
          <a:xfrm>
            <a:off x="8934232" y="5180785"/>
            <a:ext cx="604608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p11"/>
          <p:cNvSpPr txBox="1">
            <a:spLocks noGrp="1"/>
          </p:cNvSpPr>
          <p:nvPr>
            <p:ph type="body" idx="14"/>
          </p:nvPr>
        </p:nvSpPr>
        <p:spPr>
          <a:xfrm>
            <a:off x="8819364" y="4322111"/>
            <a:ext cx="2441599" cy="63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947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  <a:defRPr sz="1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5"/>
          </p:nvPr>
        </p:nvSpPr>
        <p:spPr>
          <a:xfrm>
            <a:off x="8826119" y="5410615"/>
            <a:ext cx="2441599" cy="6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shots – 3">
  <p:cSld name="Headshots –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2298066" y="1880820"/>
            <a:ext cx="2328130" cy="2168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>
            <a:spLocks noGrp="1"/>
          </p:cNvSpPr>
          <p:nvPr>
            <p:ph type="pic" idx="3"/>
          </p:nvPr>
        </p:nvSpPr>
        <p:spPr>
          <a:xfrm>
            <a:off x="4931935" y="1880820"/>
            <a:ext cx="2328130" cy="2168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>
            <a:spLocks noGrp="1"/>
          </p:cNvSpPr>
          <p:nvPr>
            <p:ph type="pic" idx="4"/>
          </p:nvPr>
        </p:nvSpPr>
        <p:spPr>
          <a:xfrm>
            <a:off x="7585683" y="1880820"/>
            <a:ext cx="2328130" cy="2168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4" name="Google Shape;84;p12"/>
          <p:cNvCxnSpPr/>
          <p:nvPr/>
        </p:nvCxnSpPr>
        <p:spPr>
          <a:xfrm>
            <a:off x="2310482" y="5180785"/>
            <a:ext cx="604608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2195614" y="4322111"/>
            <a:ext cx="2430581" cy="63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947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  <a:defRPr sz="1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5"/>
          </p:nvPr>
        </p:nvSpPr>
        <p:spPr>
          <a:xfrm>
            <a:off x="2202369" y="5410615"/>
            <a:ext cx="2430581" cy="6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7" name="Google Shape;87;p12"/>
          <p:cNvCxnSpPr/>
          <p:nvPr/>
        </p:nvCxnSpPr>
        <p:spPr>
          <a:xfrm>
            <a:off x="4939354" y="5180785"/>
            <a:ext cx="604608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2"/>
          <p:cNvSpPr txBox="1">
            <a:spLocks noGrp="1"/>
          </p:cNvSpPr>
          <p:nvPr>
            <p:ph type="body" idx="6"/>
          </p:nvPr>
        </p:nvSpPr>
        <p:spPr>
          <a:xfrm>
            <a:off x="4824486" y="4322111"/>
            <a:ext cx="2448217" cy="63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947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  <a:defRPr sz="1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7"/>
          </p:nvPr>
        </p:nvSpPr>
        <p:spPr>
          <a:xfrm>
            <a:off x="4831241" y="5410615"/>
            <a:ext cx="2448217" cy="6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" name="Google Shape;90;p12"/>
          <p:cNvCxnSpPr/>
          <p:nvPr/>
        </p:nvCxnSpPr>
        <p:spPr>
          <a:xfrm>
            <a:off x="7587080" y="5180785"/>
            <a:ext cx="604608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2"/>
          <p:cNvSpPr txBox="1">
            <a:spLocks noGrp="1"/>
          </p:cNvSpPr>
          <p:nvPr>
            <p:ph type="body" idx="8"/>
          </p:nvPr>
        </p:nvSpPr>
        <p:spPr>
          <a:xfrm>
            <a:off x="7472213" y="4322111"/>
            <a:ext cx="2441600" cy="63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947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  <a:defRPr sz="1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9"/>
          </p:nvPr>
        </p:nvSpPr>
        <p:spPr>
          <a:xfrm>
            <a:off x="7478968" y="5410615"/>
            <a:ext cx="2441600" cy="6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872156" y="548941"/>
            <a:ext cx="10421278" cy="7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shots – 2">
  <p:cSld name="Headshots –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3"/>
          <p:cNvSpPr>
            <a:spLocks noGrp="1"/>
          </p:cNvSpPr>
          <p:nvPr>
            <p:ph type="pic" idx="2"/>
          </p:nvPr>
        </p:nvSpPr>
        <p:spPr>
          <a:xfrm>
            <a:off x="3767870" y="2084287"/>
            <a:ext cx="2328130" cy="2168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>
            <a:spLocks noGrp="1"/>
          </p:cNvSpPr>
          <p:nvPr>
            <p:ph type="pic" idx="3"/>
          </p:nvPr>
        </p:nvSpPr>
        <p:spPr>
          <a:xfrm>
            <a:off x="6401739" y="2084287"/>
            <a:ext cx="2328130" cy="2168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8" name="Google Shape;98;p13"/>
          <p:cNvCxnSpPr/>
          <p:nvPr/>
        </p:nvCxnSpPr>
        <p:spPr>
          <a:xfrm>
            <a:off x="3780286" y="5384252"/>
            <a:ext cx="604608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3665418" y="4525578"/>
            <a:ext cx="2430581" cy="63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947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  <a:defRPr sz="1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4"/>
          </p:nvPr>
        </p:nvSpPr>
        <p:spPr>
          <a:xfrm>
            <a:off x="3672173" y="5614082"/>
            <a:ext cx="2430581" cy="6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1" name="Google Shape;101;p13"/>
          <p:cNvCxnSpPr/>
          <p:nvPr/>
        </p:nvCxnSpPr>
        <p:spPr>
          <a:xfrm>
            <a:off x="6409158" y="5384252"/>
            <a:ext cx="604608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13"/>
          <p:cNvSpPr txBox="1">
            <a:spLocks noGrp="1"/>
          </p:cNvSpPr>
          <p:nvPr>
            <p:ph type="body" idx="5"/>
          </p:nvPr>
        </p:nvSpPr>
        <p:spPr>
          <a:xfrm>
            <a:off x="6294290" y="4525578"/>
            <a:ext cx="2448217" cy="63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9473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  <a:defRPr sz="19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6"/>
          </p:nvPr>
        </p:nvSpPr>
        <p:spPr>
          <a:xfrm>
            <a:off x="6301045" y="5614082"/>
            <a:ext cx="2448217" cy="69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872156" y="548941"/>
            <a:ext cx="10421278" cy="7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shot w/ Bio">
  <p:cSld name="Headshot w/ Bi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872158" y="810539"/>
            <a:ext cx="5223842" cy="134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964185" y="3032899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4"/>
          <p:cNvSpPr>
            <a:spLocks noGrp="1"/>
          </p:cNvSpPr>
          <p:nvPr>
            <p:ph type="pic" idx="2"/>
          </p:nvPr>
        </p:nvSpPr>
        <p:spPr>
          <a:xfrm>
            <a:off x="7445829" y="-20"/>
            <a:ext cx="4746172" cy="68580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870569" y="3292453"/>
            <a:ext cx="5225432" cy="264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3"/>
          </p:nvPr>
        </p:nvSpPr>
        <p:spPr>
          <a:xfrm>
            <a:off x="870568" y="2364171"/>
            <a:ext cx="5225432" cy="39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Google Shape;113;p15"/>
          <p:cNvCxnSpPr/>
          <p:nvPr/>
        </p:nvCxnSpPr>
        <p:spPr>
          <a:xfrm>
            <a:off x="995364" y="2910876"/>
            <a:ext cx="0" cy="330867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849855" y="3456248"/>
            <a:ext cx="1813875" cy="33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BB30"/>
              </a:buClr>
              <a:buSzPts val="2000"/>
              <a:buFont typeface="Open Sans SemiBold"/>
              <a:buNone/>
              <a:defRPr sz="20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0" y="3083165"/>
            <a:ext cx="12268199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3181989" y="2910876"/>
            <a:ext cx="0" cy="330867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15"/>
          <p:cNvCxnSpPr/>
          <p:nvPr/>
        </p:nvCxnSpPr>
        <p:spPr>
          <a:xfrm>
            <a:off x="5363662" y="2910876"/>
            <a:ext cx="0" cy="330867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5"/>
          <p:cNvCxnSpPr/>
          <p:nvPr/>
        </p:nvCxnSpPr>
        <p:spPr>
          <a:xfrm>
            <a:off x="7548404" y="2910876"/>
            <a:ext cx="0" cy="330867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15"/>
          <p:cNvCxnSpPr/>
          <p:nvPr/>
        </p:nvCxnSpPr>
        <p:spPr>
          <a:xfrm>
            <a:off x="9733145" y="2910876"/>
            <a:ext cx="0" cy="330867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849855" y="3914387"/>
            <a:ext cx="1813875" cy="19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3035494" y="3456248"/>
            <a:ext cx="1813875" cy="33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BB30"/>
              </a:buClr>
              <a:buSzPts val="2000"/>
              <a:buFont typeface="Open Sans SemiBold"/>
              <a:buNone/>
              <a:defRPr sz="20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4"/>
          </p:nvPr>
        </p:nvSpPr>
        <p:spPr>
          <a:xfrm>
            <a:off x="3035494" y="3914387"/>
            <a:ext cx="1813875" cy="19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5"/>
          </p:nvPr>
        </p:nvSpPr>
        <p:spPr>
          <a:xfrm>
            <a:off x="5198831" y="3456248"/>
            <a:ext cx="1813875" cy="33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BB30"/>
              </a:buClr>
              <a:buSzPts val="2000"/>
              <a:buFont typeface="Open Sans SemiBold"/>
              <a:buNone/>
              <a:defRPr sz="20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6"/>
          </p:nvPr>
        </p:nvSpPr>
        <p:spPr>
          <a:xfrm>
            <a:off x="5198831" y="3914387"/>
            <a:ext cx="1813875" cy="19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7"/>
          </p:nvPr>
        </p:nvSpPr>
        <p:spPr>
          <a:xfrm>
            <a:off x="7406772" y="3456248"/>
            <a:ext cx="1813875" cy="33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BB30"/>
              </a:buClr>
              <a:buSzPts val="2000"/>
              <a:buFont typeface="Open Sans SemiBold"/>
              <a:buNone/>
              <a:defRPr sz="20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8"/>
          </p:nvPr>
        </p:nvSpPr>
        <p:spPr>
          <a:xfrm>
            <a:off x="7406772" y="3914387"/>
            <a:ext cx="1813875" cy="19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9"/>
          </p:nvPr>
        </p:nvSpPr>
        <p:spPr>
          <a:xfrm>
            <a:off x="9592411" y="3456248"/>
            <a:ext cx="1813875" cy="33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BB30"/>
              </a:buClr>
              <a:buSzPts val="2000"/>
              <a:buFont typeface="Open Sans SemiBold"/>
              <a:buNone/>
              <a:defRPr sz="20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13"/>
          </p:nvPr>
        </p:nvSpPr>
        <p:spPr>
          <a:xfrm>
            <a:off x="9592411" y="3914387"/>
            <a:ext cx="1813875" cy="19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872156" y="548941"/>
            <a:ext cx="10421278" cy="7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xed Page 1">
  <p:cSld name="Mixed Page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872157" y="2832573"/>
            <a:ext cx="28277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DBB30"/>
                </a:solidFill>
                <a:latin typeface="Open Sans"/>
                <a:ea typeface="Open Sans"/>
                <a:cs typeface="Open Sans"/>
                <a:sym typeface="Open Sans"/>
              </a:rPr>
              <a:t>XX%</a:t>
            </a:r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872157" y="3786405"/>
            <a:ext cx="2734644" cy="203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sz="15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3983347" y="2832573"/>
            <a:ext cx="27346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DBB30"/>
                </a:solidFill>
                <a:latin typeface="Open Sans"/>
                <a:ea typeface="Open Sans"/>
                <a:cs typeface="Open Sans"/>
                <a:sym typeface="Open Sans"/>
              </a:rPr>
              <a:t>WORD</a:t>
            </a:r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2"/>
          </p:nvPr>
        </p:nvSpPr>
        <p:spPr>
          <a:xfrm>
            <a:off x="3983347" y="3786405"/>
            <a:ext cx="2734644" cy="203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sz="15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7072235" y="2832573"/>
            <a:ext cx="27346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DBB30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3"/>
          </p:nvPr>
        </p:nvSpPr>
        <p:spPr>
          <a:xfrm>
            <a:off x="7072235" y="3786405"/>
            <a:ext cx="2734644" cy="203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sz="15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872158" y="843863"/>
            <a:ext cx="5845834" cy="74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0" name="Google Shape;140;p16"/>
          <p:cNvCxnSpPr/>
          <p:nvPr/>
        </p:nvCxnSpPr>
        <p:spPr>
          <a:xfrm>
            <a:off x="964185" y="1832220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xed Page 2">
  <p:cSld name="Mixed Page 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>
            <a:spLocks noGrp="1"/>
          </p:cNvSpPr>
          <p:nvPr>
            <p:ph type="pic" idx="2"/>
          </p:nvPr>
        </p:nvSpPr>
        <p:spPr>
          <a:xfrm>
            <a:off x="7445829" y="-20"/>
            <a:ext cx="4746172" cy="68580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872157" y="2832573"/>
            <a:ext cx="28277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DBB30"/>
                </a:solidFill>
                <a:latin typeface="Open Sans"/>
                <a:ea typeface="Open Sans"/>
                <a:cs typeface="Open Sans"/>
                <a:sym typeface="Open Sans"/>
              </a:rPr>
              <a:t>XX%</a:t>
            </a: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872157" y="3786405"/>
            <a:ext cx="2734644" cy="203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sz="15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3983347" y="2832573"/>
            <a:ext cx="27346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DBB30"/>
                </a:solidFill>
                <a:latin typeface="Open Sans"/>
                <a:ea typeface="Open Sans"/>
                <a:cs typeface="Open Sans"/>
                <a:sym typeface="Open Sans"/>
              </a:rPr>
              <a:t>WORD</a:t>
            </a:r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3"/>
          </p:nvPr>
        </p:nvSpPr>
        <p:spPr>
          <a:xfrm>
            <a:off x="3983347" y="3786405"/>
            <a:ext cx="2734644" cy="203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sz="15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872158" y="843863"/>
            <a:ext cx="5845834" cy="74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9" name="Google Shape;149;p17"/>
          <p:cNvCxnSpPr/>
          <p:nvPr/>
        </p:nvCxnSpPr>
        <p:spPr>
          <a:xfrm>
            <a:off x="964185" y="1832220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xed Page 3">
  <p:cSld name="Mixed Pag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/>
          <p:nvPr/>
        </p:nvSpPr>
        <p:spPr>
          <a:xfrm>
            <a:off x="8229600" y="-44605"/>
            <a:ext cx="3962400" cy="69472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8866649" y="1054448"/>
            <a:ext cx="28277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DBB30"/>
                </a:solidFill>
                <a:latin typeface="Open Sans"/>
                <a:ea typeface="Open Sans"/>
                <a:cs typeface="Open Sans"/>
                <a:sym typeface="Open Sans"/>
              </a:rPr>
              <a:t>XX%</a:t>
            </a:r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8866649" y="2041650"/>
            <a:ext cx="2734644" cy="122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500"/>
              <a:buFont typeface="Open Sans"/>
              <a:buNone/>
              <a:defRPr sz="1500" b="0" i="0">
                <a:solidFill>
                  <a:srgbClr val="1716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8866649" y="3492848"/>
            <a:ext cx="28277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DBB30"/>
                </a:solidFill>
                <a:latin typeface="Open Sans"/>
                <a:ea typeface="Open Sans"/>
                <a:cs typeface="Open Sans"/>
                <a:sym typeface="Open Sans"/>
              </a:rPr>
              <a:t>XX%</a:t>
            </a:r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2"/>
          </p:nvPr>
        </p:nvSpPr>
        <p:spPr>
          <a:xfrm>
            <a:off x="8866649" y="4480049"/>
            <a:ext cx="2734644" cy="158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500"/>
              <a:buFont typeface="Open Sans"/>
              <a:buNone/>
              <a:defRPr sz="1500" b="0" i="0">
                <a:solidFill>
                  <a:srgbClr val="1716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7" name="Google Shape;157;p18"/>
          <p:cNvCxnSpPr/>
          <p:nvPr/>
        </p:nvCxnSpPr>
        <p:spPr>
          <a:xfrm>
            <a:off x="964185" y="1832220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18"/>
          <p:cNvSpPr txBox="1">
            <a:spLocks noGrp="1"/>
          </p:cNvSpPr>
          <p:nvPr>
            <p:ph type="body" idx="3"/>
          </p:nvPr>
        </p:nvSpPr>
        <p:spPr>
          <a:xfrm>
            <a:off x="870568" y="2159427"/>
            <a:ext cx="6281345" cy="3762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872157" y="843863"/>
            <a:ext cx="6279755" cy="74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 – 9">
  <p:cSld name="Logos –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/>
          <p:nvPr/>
        </p:nvSpPr>
        <p:spPr>
          <a:xfrm>
            <a:off x="4330701" y="-55756"/>
            <a:ext cx="7861300" cy="69472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19"/>
          <p:cNvSpPr>
            <a:spLocks noGrp="1"/>
          </p:cNvSpPr>
          <p:nvPr>
            <p:ph type="pic" idx="2"/>
          </p:nvPr>
        </p:nvSpPr>
        <p:spPr>
          <a:xfrm>
            <a:off x="7170601" y="620386"/>
            <a:ext cx="2124166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9"/>
          <p:cNvSpPr>
            <a:spLocks noGrp="1"/>
          </p:cNvSpPr>
          <p:nvPr>
            <p:ph type="pic" idx="3"/>
          </p:nvPr>
        </p:nvSpPr>
        <p:spPr>
          <a:xfrm>
            <a:off x="9623334" y="620386"/>
            <a:ext cx="2124166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>
            <a:spLocks noGrp="1"/>
          </p:cNvSpPr>
          <p:nvPr>
            <p:ph type="pic" idx="4"/>
          </p:nvPr>
        </p:nvSpPr>
        <p:spPr>
          <a:xfrm>
            <a:off x="7170601" y="2606370"/>
            <a:ext cx="2124166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19"/>
          <p:cNvSpPr>
            <a:spLocks noGrp="1"/>
          </p:cNvSpPr>
          <p:nvPr>
            <p:ph type="pic" idx="5"/>
          </p:nvPr>
        </p:nvSpPr>
        <p:spPr>
          <a:xfrm>
            <a:off x="9623334" y="2606370"/>
            <a:ext cx="2124166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19"/>
          <p:cNvSpPr>
            <a:spLocks noGrp="1"/>
          </p:cNvSpPr>
          <p:nvPr>
            <p:ph type="pic" idx="6"/>
          </p:nvPr>
        </p:nvSpPr>
        <p:spPr>
          <a:xfrm>
            <a:off x="7170601" y="4567124"/>
            <a:ext cx="2124166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9"/>
          <p:cNvSpPr>
            <a:spLocks noGrp="1"/>
          </p:cNvSpPr>
          <p:nvPr>
            <p:ph type="pic" idx="7"/>
          </p:nvPr>
        </p:nvSpPr>
        <p:spPr>
          <a:xfrm>
            <a:off x="9623334" y="4567124"/>
            <a:ext cx="2124166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9"/>
          <p:cNvSpPr>
            <a:spLocks noGrp="1"/>
          </p:cNvSpPr>
          <p:nvPr>
            <p:ph type="pic" idx="8"/>
          </p:nvPr>
        </p:nvSpPr>
        <p:spPr>
          <a:xfrm>
            <a:off x="4717868" y="620386"/>
            <a:ext cx="2124166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19"/>
          <p:cNvSpPr>
            <a:spLocks noGrp="1"/>
          </p:cNvSpPr>
          <p:nvPr>
            <p:ph type="pic" idx="9"/>
          </p:nvPr>
        </p:nvSpPr>
        <p:spPr>
          <a:xfrm>
            <a:off x="4717868" y="2606370"/>
            <a:ext cx="2124166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>
            <a:spLocks noGrp="1"/>
          </p:cNvSpPr>
          <p:nvPr>
            <p:ph type="pic" idx="13"/>
          </p:nvPr>
        </p:nvSpPr>
        <p:spPr>
          <a:xfrm>
            <a:off x="4717868" y="4567124"/>
            <a:ext cx="2124166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872158" y="748008"/>
            <a:ext cx="3014042" cy="153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3" name="Google Shape;173;p19"/>
          <p:cNvCxnSpPr/>
          <p:nvPr/>
        </p:nvCxnSpPr>
        <p:spPr>
          <a:xfrm>
            <a:off x="964185" y="2523243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 – 12">
  <p:cSld name="Logos – 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/>
          <p:nvPr/>
        </p:nvSpPr>
        <p:spPr>
          <a:xfrm>
            <a:off x="4330700" y="-31424"/>
            <a:ext cx="7861300" cy="69472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0"/>
          <p:cNvSpPr>
            <a:spLocks noGrp="1"/>
          </p:cNvSpPr>
          <p:nvPr>
            <p:ph type="pic" idx="2"/>
          </p:nvPr>
        </p:nvSpPr>
        <p:spPr>
          <a:xfrm>
            <a:off x="8401158" y="606318"/>
            <a:ext cx="1564408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>
            <a:spLocks noGrp="1"/>
          </p:cNvSpPr>
          <p:nvPr>
            <p:ph type="pic" idx="3"/>
          </p:nvPr>
        </p:nvSpPr>
        <p:spPr>
          <a:xfrm>
            <a:off x="10294799" y="606318"/>
            <a:ext cx="1564408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0"/>
          <p:cNvSpPr>
            <a:spLocks noGrp="1"/>
          </p:cNvSpPr>
          <p:nvPr>
            <p:ph type="pic" idx="4"/>
          </p:nvPr>
        </p:nvSpPr>
        <p:spPr>
          <a:xfrm>
            <a:off x="8405847" y="2592304"/>
            <a:ext cx="1555030" cy="165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0"/>
          <p:cNvSpPr>
            <a:spLocks noGrp="1"/>
          </p:cNvSpPr>
          <p:nvPr>
            <p:ph type="pic" idx="5"/>
          </p:nvPr>
        </p:nvSpPr>
        <p:spPr>
          <a:xfrm>
            <a:off x="10294799" y="2592304"/>
            <a:ext cx="1564407" cy="165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0"/>
          <p:cNvSpPr>
            <a:spLocks noGrp="1"/>
          </p:cNvSpPr>
          <p:nvPr>
            <p:ph type="pic" idx="6"/>
          </p:nvPr>
        </p:nvSpPr>
        <p:spPr>
          <a:xfrm>
            <a:off x="8401158" y="4578290"/>
            <a:ext cx="1559719" cy="16274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0"/>
          <p:cNvSpPr>
            <a:spLocks noGrp="1"/>
          </p:cNvSpPr>
          <p:nvPr>
            <p:ph type="pic" idx="7"/>
          </p:nvPr>
        </p:nvSpPr>
        <p:spPr>
          <a:xfrm>
            <a:off x="10294799" y="4578290"/>
            <a:ext cx="1559719" cy="16274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0"/>
          <p:cNvSpPr>
            <a:spLocks noGrp="1"/>
          </p:cNvSpPr>
          <p:nvPr>
            <p:ph type="pic" idx="8"/>
          </p:nvPr>
        </p:nvSpPr>
        <p:spPr>
          <a:xfrm>
            <a:off x="6512206" y="606318"/>
            <a:ext cx="1564408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0"/>
          <p:cNvSpPr>
            <a:spLocks noGrp="1"/>
          </p:cNvSpPr>
          <p:nvPr>
            <p:ph type="pic" idx="9"/>
          </p:nvPr>
        </p:nvSpPr>
        <p:spPr>
          <a:xfrm>
            <a:off x="6516894" y="2592304"/>
            <a:ext cx="1559719" cy="165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0"/>
          <p:cNvSpPr>
            <a:spLocks noGrp="1"/>
          </p:cNvSpPr>
          <p:nvPr>
            <p:ph type="pic" idx="13"/>
          </p:nvPr>
        </p:nvSpPr>
        <p:spPr>
          <a:xfrm>
            <a:off x="6512206" y="4578290"/>
            <a:ext cx="1559719" cy="16274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>
            <a:spLocks noGrp="1"/>
          </p:cNvSpPr>
          <p:nvPr>
            <p:ph type="pic" idx="14"/>
          </p:nvPr>
        </p:nvSpPr>
        <p:spPr>
          <a:xfrm>
            <a:off x="4657384" y="606318"/>
            <a:ext cx="1564408" cy="1652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0"/>
          <p:cNvSpPr>
            <a:spLocks noGrp="1"/>
          </p:cNvSpPr>
          <p:nvPr>
            <p:ph type="pic" idx="15"/>
          </p:nvPr>
        </p:nvSpPr>
        <p:spPr>
          <a:xfrm>
            <a:off x="4657385" y="2592304"/>
            <a:ext cx="1549794" cy="165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>
            <a:spLocks noGrp="1"/>
          </p:cNvSpPr>
          <p:nvPr>
            <p:ph type="pic" idx="16"/>
          </p:nvPr>
        </p:nvSpPr>
        <p:spPr>
          <a:xfrm>
            <a:off x="4657385" y="4578290"/>
            <a:ext cx="1549794" cy="16274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None/>
              <a:defRPr sz="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9" name="Google Shape;189;p20"/>
          <p:cNvCxnSpPr/>
          <p:nvPr/>
        </p:nvCxnSpPr>
        <p:spPr>
          <a:xfrm>
            <a:off x="964185" y="2523243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872158" y="748008"/>
            <a:ext cx="3014042" cy="153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72157" y="843863"/>
            <a:ext cx="7771779" cy="74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70568" y="2159428"/>
            <a:ext cx="7773369" cy="264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964185" y="1832220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">
  <p:cSld name="Soci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6134256" y="3446586"/>
            <a:ext cx="5764095" cy="294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3" name="Google Shape;193;p21"/>
          <p:cNvGrpSpPr/>
          <p:nvPr/>
        </p:nvGrpSpPr>
        <p:grpSpPr>
          <a:xfrm>
            <a:off x="5714651" y="3570296"/>
            <a:ext cx="425955" cy="2615715"/>
            <a:chOff x="5721815" y="2455049"/>
            <a:chExt cx="489131" cy="3003669"/>
          </a:xfrm>
        </p:grpSpPr>
        <p:pic>
          <p:nvPicPr>
            <p:cNvPr id="194" name="Google Shape;194;p21" descr="A picture containing drawing, clock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39239" y="2455049"/>
              <a:ext cx="459759" cy="459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1" descr="A picture containing drawing, ligh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27415" y="3078818"/>
              <a:ext cx="483531" cy="483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1" descr="A picture containing draw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27415" y="3712025"/>
              <a:ext cx="483531" cy="483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21816" y="4338498"/>
              <a:ext cx="483531" cy="483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1" descr="A picture containing clock, drawing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21815" y="4975187"/>
              <a:ext cx="483531" cy="4835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ctrTitle"/>
          </p:nvPr>
        </p:nvSpPr>
        <p:spPr>
          <a:xfrm>
            <a:off x="6155266" y="1932031"/>
            <a:ext cx="5542748" cy="20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Open Sans"/>
              <a:buNone/>
              <a:defRPr sz="62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2" name="Google Shape;202;p22"/>
          <p:cNvCxnSpPr/>
          <p:nvPr/>
        </p:nvCxnSpPr>
        <p:spPr>
          <a:xfrm>
            <a:off x="6257925" y="4239381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/>
          <p:nvPr/>
        </p:nvPicPr>
        <p:blipFill rotWithShape="1">
          <a:blip r:embed="rId2">
            <a:alphaModFix/>
          </a:blip>
          <a:srcRect l="7338" t="3072" b="18741"/>
          <a:stretch/>
        </p:blipFill>
        <p:spPr>
          <a:xfrm>
            <a:off x="-1" y="-1270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/>
          <p:nvPr/>
        </p:nvSpPr>
        <p:spPr>
          <a:xfrm>
            <a:off x="1" y="4309418"/>
            <a:ext cx="12192000" cy="1717200"/>
          </a:xfrm>
          <a:prstGeom prst="rect">
            <a:avLst/>
          </a:prstGeom>
          <a:solidFill>
            <a:srgbClr val="073915">
              <a:alpha val="80000"/>
            </a:srgbClr>
          </a:solidFill>
          <a:ln w="9525" cap="flat" cmpd="sng">
            <a:solidFill>
              <a:srgbClr val="02412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3"/>
          <p:cNvSpPr txBox="1">
            <a:spLocks noGrp="1"/>
          </p:cNvSpPr>
          <p:nvPr>
            <p:ph type="ctrTitle"/>
          </p:nvPr>
        </p:nvSpPr>
        <p:spPr>
          <a:xfrm>
            <a:off x="0" y="4590082"/>
            <a:ext cx="12192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8" name="Google Shape;20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874" y="4477216"/>
            <a:ext cx="3690253" cy="33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w/ Image">
  <p:cSld name="Body w/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70569" y="2159428"/>
            <a:ext cx="5225432" cy="264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7430460" y="-20"/>
            <a:ext cx="4761540" cy="68580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964185" y="1832220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72157" y="843863"/>
            <a:ext cx="5223843" cy="74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– 2 Lines">
  <p:cSld name="Section Divider – 2 Lin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155266" y="2046543"/>
            <a:ext cx="5405363" cy="197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Open Sans"/>
              <a:buNone/>
              <a:defRPr sz="55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6257925" y="4239381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">
  <p:cSld name="Bulleted Li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77237" y="2159427"/>
            <a:ext cx="8839787" cy="264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72157" y="843863"/>
            <a:ext cx="8839787" cy="74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964185" y="1832220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 w/ Image">
  <p:cSld name="Bulleted List w/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6668815" y="-20"/>
            <a:ext cx="5523186" cy="68580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77238" y="2159427"/>
            <a:ext cx="4924472" cy="264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964185" y="1832220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72158" y="843863"/>
            <a:ext cx="5223842" cy="74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List">
  <p:cSld name="Numbered Li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77237" y="2159427"/>
            <a:ext cx="8839787" cy="264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  <a:defRPr sz="2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72157" y="843863"/>
            <a:ext cx="7771779" cy="74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8" name="Google Shape;48;p8"/>
          <p:cNvCxnSpPr/>
          <p:nvPr/>
        </p:nvCxnSpPr>
        <p:spPr>
          <a:xfrm>
            <a:off x="964185" y="1832220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List w/ Image">
  <p:cSld name="Numbered List w/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>
            <a:spLocks noGrp="1"/>
          </p:cNvSpPr>
          <p:nvPr>
            <p:ph type="pic" idx="2"/>
          </p:nvPr>
        </p:nvSpPr>
        <p:spPr>
          <a:xfrm>
            <a:off x="6668815" y="-20"/>
            <a:ext cx="5523186" cy="68580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77238" y="2159427"/>
            <a:ext cx="4924472" cy="264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  <a:defRPr sz="2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3" name="Google Shape;53;p9"/>
          <p:cNvCxnSpPr/>
          <p:nvPr/>
        </p:nvCxnSpPr>
        <p:spPr>
          <a:xfrm>
            <a:off x="964185" y="1832220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72158" y="843863"/>
            <a:ext cx="4924472" cy="74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Lis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72157" y="1150881"/>
            <a:ext cx="4466759" cy="64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964185" y="2041271"/>
            <a:ext cx="766763" cy="0"/>
          </a:xfrm>
          <a:prstGeom prst="straightConnector1">
            <a:avLst/>
          </a:prstGeom>
          <a:noFill/>
          <a:ln w="69850" cap="flat" cmpd="sng">
            <a:solidFill>
              <a:srgbClr val="FDBB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6096000" y="1150881"/>
            <a:ext cx="5467643" cy="498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BB30"/>
              </a:buClr>
              <a:buSzPts val="24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71358" y="543756"/>
            <a:ext cx="10515600" cy="200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71358" y="3183047"/>
            <a:ext cx="10482441" cy="299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DBB30"/>
              </a:buClr>
              <a:buSzPts val="2400"/>
              <a:buFont typeface="Open Sans SemiBold"/>
              <a:buNone/>
              <a:defRPr sz="2400" b="1" i="0" u="none" strike="noStrike" cap="none">
                <a:solidFill>
                  <a:srgbClr val="FDBB3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FDBB3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r">
              <a:buNone/>
              <a:defRPr sz="1300">
                <a:solidFill>
                  <a:srgbClr val="FDBB3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r">
              <a:buNone/>
              <a:defRPr sz="1300">
                <a:solidFill>
                  <a:srgbClr val="FDBB3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r">
              <a:buNone/>
              <a:defRPr sz="1300">
                <a:solidFill>
                  <a:srgbClr val="FDBB3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r">
              <a:buNone/>
              <a:defRPr sz="1300">
                <a:solidFill>
                  <a:srgbClr val="FDBB3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r">
              <a:buNone/>
              <a:defRPr sz="1300">
                <a:solidFill>
                  <a:srgbClr val="FDBB3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r">
              <a:buNone/>
              <a:defRPr sz="1300">
                <a:solidFill>
                  <a:srgbClr val="FDBB3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r">
              <a:buNone/>
              <a:defRPr sz="1300">
                <a:solidFill>
                  <a:srgbClr val="FDBB3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r">
              <a:buNone/>
              <a:defRPr sz="1300">
                <a:solidFill>
                  <a:srgbClr val="FDBB3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4857750" y="1749525"/>
            <a:ext cx="69522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Open Sans"/>
              <a:buNone/>
            </a:pPr>
            <a:r>
              <a:rPr lang="en-US" sz="4700"/>
              <a:t>Staff Engagement in a Hybrid Environment</a:t>
            </a:r>
            <a:endParaRPr sz="4700"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6155267" y="4784531"/>
            <a:ext cx="51318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Open Sans SemiBold"/>
              <a:buNone/>
            </a:pPr>
            <a:r>
              <a:rPr lang="en-US"/>
              <a:t>May  17,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872150" y="843875"/>
            <a:ext cx="101880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3500"/>
              <a:t>Student Accounts approach to Hybrid issues:</a:t>
            </a:r>
            <a:endParaRPr sz="3500"/>
          </a:p>
        </p:txBody>
      </p:sp>
      <p:sp>
        <p:nvSpPr>
          <p:cNvPr id="279" name="Google Shape;279;p33"/>
          <p:cNvSpPr txBox="1">
            <a:spLocks noGrp="1"/>
          </p:cNvSpPr>
          <p:nvPr>
            <p:ph type="body" idx="1"/>
          </p:nvPr>
        </p:nvSpPr>
        <p:spPr>
          <a:xfrm>
            <a:off x="666200" y="1989550"/>
            <a:ext cx="117465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Recognition / Team Bonding / Work - Life Balance</a:t>
            </a:r>
            <a:endParaRPr sz="22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Making sure the wins are acknowledged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Share major accomplishments with superiors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Focus on wellness - USF Dons fitness challenge teams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Close office at noon the business day before a major holiday for reflection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Removed vacation black-out restriction</a:t>
            </a:r>
            <a:endParaRPr sz="2000"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400"/>
          </a:p>
        </p:txBody>
      </p:sp>
      <p:sp>
        <p:nvSpPr>
          <p:cNvPr id="280" name="Google Shape;280;p33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838525" y="894300"/>
            <a:ext cx="100872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3500"/>
              <a:t>Student Financial Services Approach</a:t>
            </a:r>
            <a:endParaRPr sz="35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3500"/>
              <a:t> </a:t>
            </a:r>
            <a:r>
              <a:rPr lang="en-US" sz="2800"/>
              <a:t>(Student Accounts &amp; Financial Aid):</a:t>
            </a:r>
            <a:endParaRPr sz="2800"/>
          </a:p>
        </p:txBody>
      </p:sp>
      <p:sp>
        <p:nvSpPr>
          <p:cNvPr id="286" name="Google Shape;286;p34"/>
          <p:cNvSpPr txBox="1">
            <a:spLocks noGrp="1"/>
          </p:cNvSpPr>
          <p:nvPr>
            <p:ph type="body" idx="1"/>
          </p:nvPr>
        </p:nvSpPr>
        <p:spPr>
          <a:xfrm>
            <a:off x="649400" y="2233750"/>
            <a:ext cx="117465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Limited Zoom departmental meeting to every other week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Started a joint quarterly newsletter for continuing students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SFS Employee of the Month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AY operations calendar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QLess benchmarking to close front desk and everybody works remote</a:t>
            </a:r>
            <a:endParaRPr sz="22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/>
              <a:t>Recognition in monthly division meeting - SEMbody loves you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400"/>
          </a:p>
        </p:txBody>
      </p:sp>
      <p:sp>
        <p:nvSpPr>
          <p:cNvPr id="287" name="Google Shape;287;p34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ctrTitle"/>
          </p:nvPr>
        </p:nvSpPr>
        <p:spPr>
          <a:xfrm>
            <a:off x="5362100" y="2296725"/>
            <a:ext cx="6488100" cy="169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Supervising in a Hybrid Environment</a:t>
            </a:r>
            <a:endParaRPr sz="5300"/>
          </a:p>
        </p:txBody>
      </p:sp>
      <p:sp>
        <p:nvSpPr>
          <p:cNvPr id="294" name="Google Shape;294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95" name="Google Shape;295;p35"/>
          <p:cNvSpPr txBox="1"/>
          <p:nvPr/>
        </p:nvSpPr>
        <p:spPr>
          <a:xfrm>
            <a:off x="6248825" y="4363875"/>
            <a:ext cx="869100" cy="114900"/>
          </a:xfrm>
          <a:prstGeom prst="rect">
            <a:avLst/>
          </a:prstGeom>
          <a:solidFill>
            <a:srgbClr val="00543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>
            <a:spLocks noGrp="1"/>
          </p:cNvSpPr>
          <p:nvPr>
            <p:ph type="title"/>
          </p:nvPr>
        </p:nvSpPr>
        <p:spPr>
          <a:xfrm>
            <a:off x="872149" y="843875"/>
            <a:ext cx="84399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3300"/>
              <a:t>Supervising in a Hybrid environment</a:t>
            </a:r>
            <a:endParaRPr sz="3100"/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1"/>
          </p:nvPr>
        </p:nvSpPr>
        <p:spPr>
          <a:xfrm>
            <a:off x="666200" y="1989550"/>
            <a:ext cx="117465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Make sure working hours are known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Encouraging teamwork and problem solving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Monthly check-in / progress report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Get on board with Analytics (Tableau)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Advocate for team in leadership meeting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Staff Leaves and Point of Contact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Campus visit 2-3 times a year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400"/>
          </a:p>
        </p:txBody>
      </p:sp>
      <p:sp>
        <p:nvSpPr>
          <p:cNvPr id="302" name="Google Shape;302;p36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>
            <a:spLocks noGrp="1"/>
          </p:cNvSpPr>
          <p:nvPr>
            <p:ph type="title"/>
          </p:nvPr>
        </p:nvSpPr>
        <p:spPr>
          <a:xfrm>
            <a:off x="700350" y="1332375"/>
            <a:ext cx="57450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/>
              <a:t>Round Table Discussion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endParaRPr/>
          </a:p>
        </p:txBody>
      </p:sp>
      <p:sp>
        <p:nvSpPr>
          <p:cNvPr id="308" name="Google Shape;308;p37"/>
          <p:cNvSpPr>
            <a:spLocks noGrp="1"/>
          </p:cNvSpPr>
          <p:nvPr>
            <p:ph type="pic" idx="2"/>
          </p:nvPr>
        </p:nvSpPr>
        <p:spPr>
          <a:xfrm>
            <a:off x="7445829" y="-20"/>
            <a:ext cx="4746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7442225" y="0"/>
            <a:ext cx="47535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2075" y="1521675"/>
            <a:ext cx="4313805" cy="38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7"/>
          <p:cNvSpPr txBox="1"/>
          <p:nvPr/>
        </p:nvSpPr>
        <p:spPr>
          <a:xfrm>
            <a:off x="800625" y="3340800"/>
            <a:ext cx="52536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-US" sz="2000">
                <a:solidFill>
                  <a:schemeClr val="lt1"/>
                </a:solidFill>
              </a:rPr>
              <a:t>How does the hybrid module work  for your employees?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-US" sz="2000">
                <a:solidFill>
                  <a:schemeClr val="lt1"/>
                </a:solidFill>
              </a:rPr>
              <a:t>What are the advantages / pain points with your hybrid employees?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-US" sz="2000">
                <a:solidFill>
                  <a:schemeClr val="lt1"/>
                </a:solidFill>
              </a:rPr>
              <a:t>What is the future - back on campus, hybrid or full-time remote?</a:t>
            </a:r>
            <a:endParaRPr sz="20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>
            <a:spLocks noGrp="1"/>
          </p:cNvSpPr>
          <p:nvPr>
            <p:ph type="ctrTitle"/>
          </p:nvPr>
        </p:nvSpPr>
        <p:spPr>
          <a:xfrm>
            <a:off x="0" y="4335425"/>
            <a:ext cx="121920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Open Sans"/>
              <a:buNone/>
            </a:pPr>
            <a:r>
              <a:rPr lang="en-US" sz="4600"/>
              <a:t>Thank You for Coming!</a:t>
            </a:r>
            <a:endParaRPr sz="3700"/>
          </a:p>
        </p:txBody>
      </p:sp>
      <p:sp>
        <p:nvSpPr>
          <p:cNvPr id="318" name="Google Shape;318;p38"/>
          <p:cNvSpPr txBox="1"/>
          <p:nvPr/>
        </p:nvSpPr>
        <p:spPr>
          <a:xfrm>
            <a:off x="3773700" y="5453150"/>
            <a:ext cx="4644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lt1"/>
                </a:solidFill>
              </a:rPr>
              <a:t> </a:t>
            </a:r>
            <a:endParaRPr sz="2100"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872149" y="743025"/>
            <a:ext cx="83250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/>
              <a:t>Introduction - Bryan Wallander</a:t>
            </a:r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1"/>
          </p:nvPr>
        </p:nvSpPr>
        <p:spPr>
          <a:xfrm>
            <a:off x="666200" y="1989550"/>
            <a:ext cx="117465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Employed in Higher Education field for 20+ years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Joined the University of San Francisco in May of 2011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Became Director of Student Accounts in June 2017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Student Accounts Team = 8 full-time employees &amp; 2 work study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Based in Austin, TX</a:t>
            </a:r>
            <a:endParaRPr sz="200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400"/>
          </a:p>
        </p:txBody>
      </p:sp>
      <p:sp>
        <p:nvSpPr>
          <p:cNvPr id="222" name="Google Shape;222;p25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ctrTitle"/>
          </p:nvPr>
        </p:nvSpPr>
        <p:spPr>
          <a:xfrm>
            <a:off x="5362100" y="2296725"/>
            <a:ext cx="6047100" cy="169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Student Accounts Hybrid Plan</a:t>
            </a:r>
            <a:endParaRPr sz="5300"/>
          </a:p>
        </p:txBody>
      </p:sp>
      <p:sp>
        <p:nvSpPr>
          <p:cNvPr id="229" name="Google Shape;229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30" name="Google Shape;230;p26"/>
          <p:cNvSpPr txBox="1"/>
          <p:nvPr/>
        </p:nvSpPr>
        <p:spPr>
          <a:xfrm>
            <a:off x="6248825" y="4363875"/>
            <a:ext cx="869100" cy="114900"/>
          </a:xfrm>
          <a:prstGeom prst="rect">
            <a:avLst/>
          </a:prstGeom>
          <a:solidFill>
            <a:srgbClr val="00543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872157" y="843863"/>
            <a:ext cx="7771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/>
              <a:t>Hybrid Plan Overview</a:t>
            </a:r>
            <a:endParaRPr/>
          </a:p>
        </p:txBody>
      </p:sp>
      <p:sp>
        <p:nvSpPr>
          <p:cNvPr id="236" name="Google Shape;236;p27"/>
          <p:cNvSpPr txBox="1">
            <a:spLocks noGrp="1"/>
          </p:cNvSpPr>
          <p:nvPr>
            <p:ph type="body" idx="1"/>
          </p:nvPr>
        </p:nvSpPr>
        <p:spPr>
          <a:xfrm>
            <a:off x="666200" y="1989550"/>
            <a:ext cx="117465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Monthly Calendar (on-campus / phone shifts)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1- 2 employees on campus; 2- 3 during peak times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Front desk staffed 9am - 4pm and 9am - 3pm on Wed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Phone hours 9am - 1pm  (Mon - Fri); increased to full days on peak traffic days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QLess to monitor and streamline front desk operations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Slack for departmental communication</a:t>
            </a:r>
            <a:endParaRPr sz="2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400"/>
          </a:p>
        </p:txBody>
      </p:sp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ctrTitle"/>
          </p:nvPr>
        </p:nvSpPr>
        <p:spPr>
          <a:xfrm>
            <a:off x="5362100" y="2296725"/>
            <a:ext cx="6047100" cy="169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Employee Issues in Hybrid Environment</a:t>
            </a:r>
            <a:endParaRPr sz="5300"/>
          </a:p>
        </p:txBody>
      </p:sp>
      <p:sp>
        <p:nvSpPr>
          <p:cNvPr id="244" name="Google Shape;244;p2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6248825" y="4363875"/>
            <a:ext cx="869100" cy="114900"/>
          </a:xfrm>
          <a:prstGeom prst="rect">
            <a:avLst/>
          </a:prstGeom>
          <a:solidFill>
            <a:srgbClr val="00543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872157" y="843863"/>
            <a:ext cx="7771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/>
              <a:t>Issues:</a:t>
            </a:r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body" idx="1"/>
          </p:nvPr>
        </p:nvSpPr>
        <p:spPr>
          <a:xfrm>
            <a:off x="666200" y="1989550"/>
            <a:ext cx="117465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Work day hours / staffing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Zoom fatigue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Office availability depending on operational needs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Work - Life balance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Collaboration challenges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Team bonding 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Recognition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Communication preference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Professional development</a:t>
            </a:r>
            <a:endParaRPr sz="2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400"/>
          </a:p>
        </p:txBody>
      </p:sp>
      <p:sp>
        <p:nvSpPr>
          <p:cNvPr id="252" name="Google Shape;252;p29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872150" y="843875"/>
            <a:ext cx="101712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3500"/>
              <a:t>Student Accounts approach to Hybrid issues:</a:t>
            </a:r>
            <a:endParaRPr sz="3500"/>
          </a:p>
        </p:txBody>
      </p:sp>
      <p:sp>
        <p:nvSpPr>
          <p:cNvPr id="258" name="Google Shape;258;p30"/>
          <p:cNvSpPr txBox="1">
            <a:spLocks noGrp="1"/>
          </p:cNvSpPr>
          <p:nvPr>
            <p:ph type="body" idx="1"/>
          </p:nvPr>
        </p:nvSpPr>
        <p:spPr>
          <a:xfrm>
            <a:off x="666200" y="1989550"/>
            <a:ext cx="117465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Work Day Hours / Staffing</a:t>
            </a:r>
            <a:endParaRPr sz="22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Assigned weekly day(s) on campus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Phone coverage split into 2 hour shifts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Turned off Student Accounts voicemail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Monthly schedule set in advance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Contingency plan in place for employee absence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Employee interaction with team during shift change 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400"/>
          </a:p>
        </p:txBody>
      </p:sp>
      <p:sp>
        <p:nvSpPr>
          <p:cNvPr id="259" name="Google Shape;259;p30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872150" y="843875"/>
            <a:ext cx="103392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3500"/>
              <a:t>Student Accounts approach to Hybrid issues:</a:t>
            </a:r>
            <a:endParaRPr sz="3500"/>
          </a:p>
        </p:txBody>
      </p:sp>
      <p:sp>
        <p:nvSpPr>
          <p:cNvPr id="265" name="Google Shape;265;p31"/>
          <p:cNvSpPr txBox="1">
            <a:spLocks noGrp="1"/>
          </p:cNvSpPr>
          <p:nvPr>
            <p:ph type="body" idx="1"/>
          </p:nvPr>
        </p:nvSpPr>
        <p:spPr>
          <a:xfrm>
            <a:off x="666200" y="1989550"/>
            <a:ext cx="117465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Slack (USF’s preferred method of communication)</a:t>
            </a:r>
            <a:endParaRPr sz="22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Morning check in / emoji response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Habit setting - sync with calendar, update status, pause notifications, etc.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Control / consolidate channels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Student Accounts only locked channel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Expectations for the department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Slack integration with web forms</a:t>
            </a:r>
            <a:endParaRPr sz="2000"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400"/>
          </a:p>
        </p:txBody>
      </p:sp>
      <p:sp>
        <p:nvSpPr>
          <p:cNvPr id="266" name="Google Shape;266;p31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>
            <a:spLocks noGrp="1"/>
          </p:cNvSpPr>
          <p:nvPr>
            <p:ph type="title"/>
          </p:nvPr>
        </p:nvSpPr>
        <p:spPr>
          <a:xfrm>
            <a:off x="855350" y="877500"/>
            <a:ext cx="1012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3500"/>
              <a:t>Student Accounts approach to Hybrid issues:</a:t>
            </a:r>
            <a:endParaRPr sz="3500"/>
          </a:p>
        </p:txBody>
      </p:sp>
      <p:sp>
        <p:nvSpPr>
          <p:cNvPr id="272" name="Google Shape;272;p32"/>
          <p:cNvSpPr txBox="1">
            <a:spLocks noGrp="1"/>
          </p:cNvSpPr>
          <p:nvPr>
            <p:ph type="body" idx="1"/>
          </p:nvPr>
        </p:nvSpPr>
        <p:spPr>
          <a:xfrm>
            <a:off x="666200" y="1989550"/>
            <a:ext cx="117465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Zoom</a:t>
            </a:r>
            <a:endParaRPr sz="22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Standing weekly Student Accounts meeting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Designated note taker for meeting; shared google doc for notes outline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Monthly / quarterly training by team member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Limit time of meetings and respect the allotted time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ABW - Anything but Work meeting</a:t>
            </a:r>
            <a:endParaRPr sz="2000"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400"/>
          </a:p>
        </p:txBody>
      </p:sp>
      <p:sp>
        <p:nvSpPr>
          <p:cNvPr id="273" name="Google Shape;273;p32"/>
          <p:cNvSpPr txBox="1">
            <a:spLocks noGrp="1"/>
          </p:cNvSpPr>
          <p:nvPr>
            <p:ph type="sldNum" idx="12"/>
          </p:nvPr>
        </p:nvSpPr>
        <p:spPr>
          <a:xfrm>
            <a:off x="919700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Widescreen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Open Sans</vt:lpstr>
      <vt:lpstr>Times New Roman</vt:lpstr>
      <vt:lpstr>Helvetica Neue</vt:lpstr>
      <vt:lpstr>Open Sans SemiBold</vt:lpstr>
      <vt:lpstr>Arial</vt:lpstr>
      <vt:lpstr>Calibri</vt:lpstr>
      <vt:lpstr>Office Theme</vt:lpstr>
      <vt:lpstr>Staff Engagement in a Hybrid Environment</vt:lpstr>
      <vt:lpstr>Introduction - Bryan Wallander</vt:lpstr>
      <vt:lpstr>Student Accounts Hybrid Plan</vt:lpstr>
      <vt:lpstr>Hybrid Plan Overview</vt:lpstr>
      <vt:lpstr>Employee Issues in Hybrid Environment</vt:lpstr>
      <vt:lpstr>Issues:</vt:lpstr>
      <vt:lpstr>Student Accounts approach to Hybrid issues:</vt:lpstr>
      <vt:lpstr>Student Accounts approach to Hybrid issues:</vt:lpstr>
      <vt:lpstr>Student Accounts approach to Hybrid issues:</vt:lpstr>
      <vt:lpstr>Student Accounts approach to Hybrid issues:</vt:lpstr>
      <vt:lpstr>Student Financial Services Approach  (Student Accounts &amp; Financial Aid):</vt:lpstr>
      <vt:lpstr>Supervising in a Hybrid Environment</vt:lpstr>
      <vt:lpstr>Supervising in a Hybrid environment</vt:lpstr>
      <vt:lpstr>Round Table Discussion  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Engagement in a Hybrid Environment</dc:title>
  <dc:creator>Bryan Wallander</dc:creator>
  <cp:lastModifiedBy>Brett Cassell</cp:lastModifiedBy>
  <cp:revision>1</cp:revision>
  <dcterms:modified xsi:type="dcterms:W3CDTF">2023-05-25T21:02:11Z</dcterms:modified>
</cp:coreProperties>
</file>