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sldIdLst>
    <p:sldId id="257" r:id="rId3"/>
    <p:sldId id="259" r:id="rId4"/>
    <p:sldId id="264" r:id="rId5"/>
    <p:sldId id="260" r:id="rId6"/>
    <p:sldId id="265" r:id="rId7"/>
    <p:sldId id="266" r:id="rId8"/>
    <p:sldId id="287" r:id="rId9"/>
    <p:sldId id="306" r:id="rId10"/>
    <p:sldId id="307" r:id="rId11"/>
    <p:sldId id="288" r:id="rId12"/>
    <p:sldId id="293" r:id="rId13"/>
    <p:sldId id="289" r:id="rId14"/>
    <p:sldId id="297" r:id="rId15"/>
    <p:sldId id="298" r:id="rId16"/>
    <p:sldId id="295" r:id="rId17"/>
    <p:sldId id="296" r:id="rId18"/>
    <p:sldId id="294" r:id="rId19"/>
    <p:sldId id="299" r:id="rId20"/>
    <p:sldId id="300" r:id="rId21"/>
    <p:sldId id="301" r:id="rId22"/>
    <p:sldId id="302" r:id="rId23"/>
    <p:sldId id="303" r:id="rId24"/>
    <p:sldId id="290" r:id="rId25"/>
    <p:sldId id="291" r:id="rId26"/>
    <p:sldId id="309" r:id="rId27"/>
    <p:sldId id="308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Racial Demographics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E4-4967-B78A-38963C7E91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FE4-4967-B78A-38963C7E91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FE4-4967-B78A-38963C7E91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CB-4C99-9615-382F47A1EA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2CB-4C99-9615-382F47A1EA44}"/>
              </c:ext>
            </c:extLst>
          </c:dPt>
          <c:dLbls>
            <c:dLbl>
              <c:idx val="0"/>
              <c:layout>
                <c:manualLayout>
                  <c:x val="-0.17072844092457432"/>
                  <c:y val="-5.17511504799819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E4-4967-B78A-38963C7E911F}"/>
                </c:ext>
              </c:extLst>
            </c:dLbl>
            <c:dLbl>
              <c:idx val="1"/>
              <c:layout>
                <c:manualLayout>
                  <c:x val="0.16598419943446396"/>
                  <c:y val="-5.17511504799819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E4-4967-B78A-38963C7E911F}"/>
                </c:ext>
              </c:extLst>
            </c:dLbl>
            <c:dLbl>
              <c:idx val="2"/>
              <c:layout>
                <c:manualLayout>
                  <c:x val="8.9843232703737536E-2"/>
                  <c:y val="0.1665641943950228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E4-4967-B78A-38963C7E9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More Than One Race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6-4865-84CF-1117620AA51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cap="all" spc="5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HISPANIC-IDENTIFYING Demographics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314066037221422"/>
          <c:y val="0.21625411719696311"/>
          <c:w val="0.55371884652479786"/>
          <c:h val="0.764780381892904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Qty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57A-4FE3-9F99-6E0A847A6F9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57A-4FE3-9F99-6E0A847A6F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3-4F25-8D0C-EF58526473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75195546088858"/>
          <c:y val="0.15069893872945561"/>
          <c:w val="0.33725289735390118"/>
          <c:h val="6.004217174068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 Demographics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 Demographics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31-4F13-9E9F-2693E2EE60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31-4F13-9E9F-2693E2EE60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431-4F13-9E9F-2693E2EE6084}"/>
              </c:ext>
            </c:extLst>
          </c:dPt>
          <c:dLbls>
            <c:dLbl>
              <c:idx val="0"/>
              <c:layout>
                <c:manualLayout>
                  <c:x val="-0.17862393733218909"/>
                  <c:y val="-0.190992852010094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31-4F13-9E9F-2693E2EE6084}"/>
                </c:ext>
              </c:extLst>
            </c:dLbl>
            <c:dLbl>
              <c:idx val="1"/>
              <c:layout>
                <c:manualLayout>
                  <c:x val="0.14913033492575642"/>
                  <c:y val="5.17511504799819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31-4F13-9E9F-2693E2EE6084}"/>
                </c:ext>
              </c:extLst>
            </c:dLbl>
            <c:dLbl>
              <c:idx val="2"/>
              <c:layout>
                <c:manualLayout>
                  <c:x val="9.1693652491497038E-2"/>
                  <c:y val="0.1735359685907848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31-4F13-9E9F-2693E2EE6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Nonbinary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B-4835-A6B9-841439C8D85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Institution Type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E4-41CD-A225-4A73F1ECB5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E4-41CD-A225-4A73F1ECB509}"/>
              </c:ext>
            </c:extLst>
          </c:dPt>
          <c:dLbls>
            <c:dLbl>
              <c:idx val="0"/>
              <c:layout>
                <c:manualLayout>
                  <c:x val="-0.12257675422181524"/>
                  <c:y val="0.137411977029709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E4-41CD-A225-4A73F1ECB509}"/>
                </c:ext>
              </c:extLst>
            </c:dLbl>
            <c:dLbl>
              <c:idx val="1"/>
              <c:layout>
                <c:manualLayout>
                  <c:x val="0.15220679141660007"/>
                  <c:y val="-0.176513082636562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E4-41CD-A225-4A73F1ECB5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Community College</c:v>
                </c:pt>
                <c:pt idx="1">
                  <c:v>Four-Year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9-4831-8481-A403487533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52FF-9A5D-461B-AF86-8354E2274B2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29250-BFC8-436A-817B-EB899353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62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E1706-789F-433A-BFA6-6CBACDD9FB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E1706-789F-433A-BFA6-6CBACDD9FB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401A-57D4-4168-24C7-827A57DB4B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79" y="2028825"/>
            <a:ext cx="8075295" cy="1828800"/>
          </a:xfrm>
        </p:spPr>
        <p:txBody>
          <a:bodyPr anchor="t"/>
          <a:lstStyle>
            <a:lvl1pPr algn="l">
              <a:defRPr sz="6000" b="0">
                <a:solidFill>
                  <a:schemeClr val="accent3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2287B-D4A4-8E90-7B75-20C22BECD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8" y="3857625"/>
            <a:ext cx="587044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0" i="0">
                <a:solidFill>
                  <a:schemeClr val="accent3"/>
                </a:solidFill>
                <a:latin typeface="Oswald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0C14C-36F6-B27A-5D80-239488520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80" y="457200"/>
            <a:ext cx="3657600" cy="10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3FDC4-79A8-2480-3A04-1CDF1F25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DB73-3787-A397-2EC5-C4170632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A31E6-0A45-9EE6-9CD2-A4D86BFC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5787E4-F8F6-3594-188C-A6BE37CCBCF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1296617"/>
            <a:ext cx="6169024" cy="4800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F7653F-1168-8C2C-DF81-025AC9B093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6618"/>
            <a:ext cx="3932237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9E0132-6D21-77E5-F203-8549A96E45E2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D3BD0DC1-E587-219B-912A-AAA144229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14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04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9134-CC12-66C5-5428-ADC555D82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070C7-AF9F-160F-E4AC-827FC5CD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E1475-40EC-D3BA-674F-F3BCCDC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B2ABD-7659-5DF8-2C59-7622AE80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8D8760-9517-6401-E860-370BFF7DF128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9134-CC12-66C5-5428-ADC555D82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070C7-AF9F-160F-E4AC-827FC5CD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E1475-40EC-D3BA-674F-F3BCCDC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B2ABD-7659-5DF8-2C59-7622AE80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273950-7E3A-6F8B-AA56-DCCAE5907749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9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D5108-AD35-880C-64E0-AD17E470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92F54-EE4B-D609-9F29-5DE98692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69E60-CBE0-EB7F-F767-B99BA6FB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19145-D5BF-3811-5756-E4E5614101F6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39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D5108-AD35-880C-64E0-AD17E470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92F54-EE4B-D609-9F29-5DE98692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69E60-CBE0-EB7F-F767-B99BA6FB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B6C6FE-0F0F-DD60-B54C-E79A2EF4103A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53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097279" y="2028825"/>
            <a:ext cx="807529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097278" y="3857625"/>
            <a:ext cx="58704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 b="0" i="0">
                <a:solidFill>
                  <a:schemeClr val="accent3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63" y="5982510"/>
            <a:ext cx="2227161" cy="642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059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Open Sans"/>
              <a:buNone/>
              <a:defRPr b="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838200" y="1297813"/>
            <a:ext cx="1051559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  <a:defRPr b="1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" name="Google Shape;25;p37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6160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>
            <a:spLocks noGrp="1"/>
          </p:cNvSpPr>
          <p:nvPr>
            <p:ph type="ctrTitle"/>
          </p:nvPr>
        </p:nvSpPr>
        <p:spPr>
          <a:xfrm>
            <a:off x="1097279" y="2028825"/>
            <a:ext cx="807529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  <a:defRPr sz="6000" b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ubTitle" idx="1"/>
          </p:nvPr>
        </p:nvSpPr>
        <p:spPr>
          <a:xfrm>
            <a:off x="1097278" y="3857625"/>
            <a:ext cx="58704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0" i="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134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Open Sans"/>
              <a:buNone/>
              <a:defRPr sz="4400" b="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1"/>
          </p:nvPr>
        </p:nvSpPr>
        <p:spPr>
          <a:xfrm>
            <a:off x="838201" y="1297813"/>
            <a:ext cx="5181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  <a:defRPr b="1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2"/>
          </p:nvPr>
        </p:nvSpPr>
        <p:spPr>
          <a:xfrm>
            <a:off x="6172199" y="1302397"/>
            <a:ext cx="5181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  <a:defRPr b="1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40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219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bg>
      <p:bgPr>
        <a:solidFill>
          <a:schemeClr val="accen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1"/>
          </p:nvPr>
        </p:nvSpPr>
        <p:spPr>
          <a:xfrm>
            <a:off x="838201" y="1297813"/>
            <a:ext cx="5181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erriweather Sans"/>
              <a:buChar char="►"/>
              <a:defRPr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2"/>
          </p:nvPr>
        </p:nvSpPr>
        <p:spPr>
          <a:xfrm>
            <a:off x="6172199" y="1297813"/>
            <a:ext cx="5181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erriweather Sans"/>
              <a:buChar char="►"/>
              <a:defRPr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1" name="Google Shape;51;p41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9540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401A-57D4-4168-24C7-827A57DB4B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79" y="2028825"/>
            <a:ext cx="8075295" cy="1828800"/>
          </a:xfrm>
        </p:spPr>
        <p:txBody>
          <a:bodyPr anchor="t"/>
          <a:lstStyle>
            <a:lvl1pPr algn="l">
              <a:defRPr sz="6000" b="0">
                <a:solidFill>
                  <a:schemeClr val="bg1"/>
                </a:solidFill>
                <a:latin typeface="Oswa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2287B-D4A4-8E90-7B75-20C22BECD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8" y="3857625"/>
            <a:ext cx="587044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Oswald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C91D0-D308-9966-286C-72C3285BE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78" y="457200"/>
            <a:ext cx="3657600" cy="10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Open Sans"/>
              <a:buNone/>
              <a:defRPr sz="4400" b="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1"/>
          </p:nvPr>
        </p:nvSpPr>
        <p:spPr>
          <a:xfrm>
            <a:off x="839788" y="129781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2"/>
          </p:nvPr>
        </p:nvSpPr>
        <p:spPr>
          <a:xfrm>
            <a:off x="6172200" y="129781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3"/>
          </p:nvPr>
        </p:nvSpPr>
        <p:spPr>
          <a:xfrm>
            <a:off x="838201" y="2142807"/>
            <a:ext cx="5157787" cy="403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  <a:defRPr b="1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4"/>
          </p:nvPr>
        </p:nvSpPr>
        <p:spPr>
          <a:xfrm>
            <a:off x="6172200" y="2144597"/>
            <a:ext cx="5181599" cy="403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  <a:defRPr b="1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1" name="Google Shape;61;p42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8688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3"/>
          <p:cNvSpPr txBox="1">
            <a:spLocks noGrp="1"/>
          </p:cNvSpPr>
          <p:nvPr>
            <p:ph type="body" idx="1"/>
          </p:nvPr>
        </p:nvSpPr>
        <p:spPr>
          <a:xfrm>
            <a:off x="839788" y="129661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body" idx="2"/>
          </p:nvPr>
        </p:nvSpPr>
        <p:spPr>
          <a:xfrm>
            <a:off x="6172200" y="129661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b="1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3"/>
          </p:nvPr>
        </p:nvSpPr>
        <p:spPr>
          <a:xfrm>
            <a:off x="838201" y="2137621"/>
            <a:ext cx="5181600" cy="403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erriweather Sans"/>
              <a:buChar char="►"/>
              <a:defRPr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4"/>
          </p:nvPr>
        </p:nvSpPr>
        <p:spPr>
          <a:xfrm>
            <a:off x="6172199" y="2137621"/>
            <a:ext cx="5181600" cy="403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erriweather Sans"/>
              <a:buChar char="►"/>
              <a:defRPr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" name="Google Shape;70;p43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635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>
            <a:off x="5183188" y="1296618"/>
            <a:ext cx="6169024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  <a:defRPr b="1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body" idx="2"/>
          </p:nvPr>
        </p:nvSpPr>
        <p:spPr>
          <a:xfrm>
            <a:off x="838201" y="1296618"/>
            <a:ext cx="393223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  <a:defRPr b="1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44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Open Sans"/>
              <a:buNone/>
              <a:defRPr sz="4400" b="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001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body" idx="1"/>
          </p:nvPr>
        </p:nvSpPr>
        <p:spPr>
          <a:xfrm>
            <a:off x="5183188" y="1296617"/>
            <a:ext cx="6169024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erriweather Sans"/>
              <a:buChar char="►"/>
              <a:defRPr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body" idx="2"/>
          </p:nvPr>
        </p:nvSpPr>
        <p:spPr>
          <a:xfrm>
            <a:off x="838201" y="1296618"/>
            <a:ext cx="393223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erriweather Sans"/>
              <a:buChar char="►"/>
              <a:defRPr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6" name="Google Shape;86;p45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436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Open Sans"/>
              <a:buNone/>
              <a:defRPr sz="4400" b="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" name="Google Shape;93;p46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93941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solidFill>
          <a:schemeClr val="accen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sz="4400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47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45538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" name="Google Shape;104;p48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23770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accen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9" name="Google Shape;109;p49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37668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accen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  <a:defRPr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838200" y="1297813"/>
            <a:ext cx="1051559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erriweather Sans"/>
              <a:buChar char="►"/>
              <a:defRPr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i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p39"/>
          <p:cNvCxnSpPr/>
          <p:nvPr/>
        </p:nvCxnSpPr>
        <p:spPr>
          <a:xfrm>
            <a:off x="594360" y="-118872"/>
            <a:ext cx="0" cy="1370457"/>
          </a:xfrm>
          <a:prstGeom prst="straightConnector1">
            <a:avLst/>
          </a:prstGeom>
          <a:noFill/>
          <a:ln w="508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46139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FDD4-CD67-7EBF-2808-E63A2F33C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5930-0D05-E511-0663-92961D12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B73BD-D132-BA60-96E4-C7D3EC61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D74F7-EB99-DC9C-9921-A6BC46B0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DE09EA-9247-FB6D-F22D-54A3EF77F5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7813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139438-F2DD-D004-50DE-478B2E17DD2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199" y="1302397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FB7BC3-16ED-1A3C-1A5D-6768CD719131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59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F440-344A-D257-8250-F2B4BB781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599" cy="914400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B5F0-33B0-0E8A-EF04-1FD9B2E9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813"/>
            <a:ext cx="10515599" cy="4800600"/>
          </a:xfrm>
          <a:prstGeom prst="rect">
            <a:avLst/>
          </a:prstGeom>
        </p:spPr>
        <p:txBody>
          <a:bodyPr/>
          <a:lstStyle>
            <a:lvl1pPr marL="465138" indent="-465138">
              <a:lnSpc>
                <a:spcPct val="100000"/>
              </a:lnSpc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A723-870B-4008-87DC-38140FEA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F39B-094B-81FC-0830-E20D8316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93A9-4111-A757-836F-E97450DB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72C44F-0B8A-C6FE-584B-004A5485C602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1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F440-344A-D257-8250-F2B4BB781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599" cy="9144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B5F0-33B0-0E8A-EF04-1FD9B2E9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813"/>
            <a:ext cx="10515599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A723-870B-4008-87DC-38140FEA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F39B-094B-81FC-0830-E20D8316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93A9-4111-A757-836F-E97450DB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C02179-C50A-5AEA-8363-B39AD228D9C4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0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FDD4-CD67-7EBF-2808-E63A2F33C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5930-0D05-E511-0663-92961D12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B73BD-D132-BA60-96E4-C7D3EC61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D74F7-EB99-DC9C-9921-A6BC46B0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DE09EA-9247-FB6D-F22D-54A3EF77F5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7813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139438-F2DD-D004-50DE-478B2E17DD2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199" y="1302397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FB7BC3-16ED-1A3C-1A5D-6768CD719131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1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FDD4-CD67-7EBF-2808-E63A2F33C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5930-0D05-E511-0663-92961D12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B73BD-D132-BA60-96E4-C7D3EC61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D74F7-EB99-DC9C-9921-A6BC46B0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5D2C5-8B97-BC08-26AF-B975EC58DD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7813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E6AF74-4611-4BB6-057F-1498ECB6D22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199" y="1297813"/>
            <a:ext cx="5181600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CF3FD3-0E76-F7CD-E5E0-6EE240D49D7D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21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A1861-174E-32C7-31B5-DB81DC0AB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14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C5066-1101-21C0-B459-DFA859983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9781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7582-5ECE-ACE9-DDB5-D0B3C503B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781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DD5E8-8A73-8C26-70C0-385872D1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41882-2EC2-6A9B-3FDC-D3618122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9ED04-8FFF-1C86-4111-E9ADBD9E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651D8C-ABB9-5B7E-F712-6A6BCCDBB9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142807"/>
            <a:ext cx="5157787" cy="403695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B594B8-0567-A431-16E9-E824624C69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72200" y="2144597"/>
            <a:ext cx="5181599" cy="403695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D609CE-6A00-CF87-0BCF-CB829BB3F4AE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3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C5066-1101-21C0-B459-DFA859983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96617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7582-5ECE-ACE9-DDB5-D0B3C503B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6617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DD5E8-8A73-8C26-70C0-385872D1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741882-2EC2-6A9B-3FDC-D3618122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9ED04-8FFF-1C86-4111-E9ADBD9E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66824F-DDED-53F1-3D8B-FBE67BABD12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1" y="2137621"/>
            <a:ext cx="5181600" cy="4039342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18105B-A896-B2C1-B4A3-02B541CEF1F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72199" y="2137621"/>
            <a:ext cx="5181600" cy="4039342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Clr>
                <a:schemeClr val="accent4"/>
              </a:buClr>
              <a:buFont typeface=".Lucida Grande UI Regular"/>
              <a:buChar char="►"/>
              <a:tabLst/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124E1E-DFAA-ECF1-EC96-D730C5EB0887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ADE6AC7-1DE5-E022-2F39-6891B6894F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599" cy="9144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54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3FDC4-79A8-2480-3A04-1CDF1F25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DB73-3787-A397-2EC5-C4170632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A31E6-0A45-9EE6-9CD2-A4D86BFC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F30EAB-5BE8-4BA4-BD99-5790A2A194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3188" y="1296618"/>
            <a:ext cx="6169024" cy="4800600"/>
          </a:xfrm>
          <a:prstGeom prst="rect">
            <a:avLst/>
          </a:prstGeom>
        </p:spPr>
        <p:txBody>
          <a:bodyPr/>
          <a:lstStyle>
            <a:lvl1pPr marL="465138" indent="-465138"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5545-0293-697B-EFD5-6BDCA05731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96618"/>
            <a:ext cx="3932237" cy="4800600"/>
          </a:xfrm>
          <a:prstGeom prst="rect">
            <a:avLst/>
          </a:prstGeom>
        </p:spPr>
        <p:txBody>
          <a:bodyPr/>
          <a:lstStyle>
            <a:lvl1pPr marL="465138" indent="-465138">
              <a:spcAft>
                <a:spcPts val="1200"/>
              </a:spcAft>
              <a:buFont typeface=".Lucida Grande UI Regular"/>
              <a:buChar char="►"/>
              <a:tabLst/>
              <a:defRPr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1143000" indent="-228600">
              <a:spcAft>
                <a:spcPts val="1200"/>
              </a:spcAft>
              <a:buFont typeface="Wingdings" pitchFamily="2" charset="2"/>
              <a:buChar char="§"/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spcAft>
                <a:spcPts val="1200"/>
              </a:spcAft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E56B1E-F502-2A82-CC45-F92E2B5A0EA1}"/>
              </a:ext>
            </a:extLst>
          </p:cNvPr>
          <p:cNvCxnSpPr>
            <a:cxnSpLocks/>
          </p:cNvCxnSpPr>
          <p:nvPr userDrawn="1"/>
        </p:nvCxnSpPr>
        <p:spPr>
          <a:xfrm>
            <a:off x="594360" y="-118872"/>
            <a:ext cx="0" cy="1370457"/>
          </a:xfrm>
          <a:prstGeom prst="line">
            <a:avLst/>
          </a:prstGeom>
          <a:ln w="508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CDFD969-A3D8-2152-4119-BCAEBB4A77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144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89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AF186-387D-B6C8-76D1-02143FBA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E1BDC-4F6E-2043-B315-5FD76E5C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7813"/>
            <a:ext cx="1051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F91A2-BE87-BC6D-1D3D-29B0C962F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5793-CAFC-6147-9122-6B8BC8AEC0D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997EE-A9BD-4860-E9B7-C0A13BA98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1E7A8-547E-C521-4E12-ED3E2BE06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D9EB-1720-0C41-91B3-C080FB71B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1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297813"/>
            <a:ext cx="10515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1747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guyenaf@pdx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hyperlink" Target="mailto:otufo@wich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E391-1558-A1A9-5994-89763728A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No Holding Back: </a:t>
            </a:r>
            <a:br>
              <a:rPr lang="en-US" sz="3400" dirty="0"/>
            </a:br>
            <a:r>
              <a:rPr lang="en-US" sz="3400" dirty="0"/>
              <a:t>Lessons in Analyzing Administrative and Student </a:t>
            </a:r>
            <a:br>
              <a:rPr lang="en-US" sz="3400" dirty="0"/>
            </a:br>
            <a:r>
              <a:rPr lang="en-US" sz="3400" dirty="0"/>
              <a:t>Success Holds Data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5839E-4EE9-045C-411D-B21358738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7" y="3857624"/>
            <a:ext cx="7084425" cy="23864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PacWest SFS Conference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May 17-29, 2023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San Diego, CA</a:t>
            </a:r>
          </a:p>
        </p:txBody>
      </p:sp>
      <p:pic>
        <p:nvPicPr>
          <p:cNvPr id="1028" name="Picture 4" descr="Portland State University Logo and symbol, meaning, history, PNG, brand">
            <a:extLst>
              <a:ext uri="{FF2B5EF4-FFF2-40B4-BE49-F238E27FC236}">
                <a16:creationId xmlns:a16="http://schemas.microsoft.com/office/drawing/2014/main" id="{F652073E-CEF2-010D-DF6A-4819DE66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44" y="-517636"/>
            <a:ext cx="4679059" cy="26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5;p7">
            <a:extLst>
              <a:ext uri="{FF2B5EF4-FFF2-40B4-BE49-F238E27FC236}">
                <a16:creationId xmlns:a16="http://schemas.microsoft.com/office/drawing/2014/main" id="{2F0F729C-BA01-AFD9-1BA6-5B678439C0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990895" cy="85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accent3"/>
              </a:buClr>
              <a:buSzPct val="100000"/>
              <a:buFont typeface="Open Sans"/>
              <a:buNone/>
            </a:pPr>
            <a:r>
              <a:rPr lang="en-US" sz="4000" kern="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PSU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2458C-C617-4660-A7B8-18044FA6ACFD}"/>
              </a:ext>
            </a:extLst>
          </p:cNvPr>
          <p:cNvSpPr txBox="1"/>
          <p:nvPr/>
        </p:nvSpPr>
        <p:spPr>
          <a:xfrm>
            <a:off x="499534" y="1371600"/>
            <a:ext cx="64092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Urban Research Institution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44 acres in downtown, 52 buildings</a:t>
            </a:r>
          </a:p>
          <a:p>
            <a:pPr lvl="1" fontAlgn="base"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Enrollment: 23,000 (80% undergrad)</a:t>
            </a:r>
          </a:p>
          <a:p>
            <a:pPr lvl="2" fontAlgn="base"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65% receive some form of financial aid</a:t>
            </a:r>
          </a:p>
          <a:p>
            <a:pPr lvl="2" fontAlgn="base"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46% Pell eligible</a:t>
            </a:r>
          </a:p>
          <a:p>
            <a:pPr lvl="2" fontAlgn="base"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46% First Gen</a:t>
            </a:r>
          </a:p>
          <a:p>
            <a:pPr lvl="2" fontAlgn="base"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80% from Oregon</a:t>
            </a:r>
          </a:p>
          <a:p>
            <a:pPr lvl="2" fontAlgn="base"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51% BIPOC first year students</a:t>
            </a:r>
          </a:p>
          <a:p>
            <a:endParaRPr lang="en-US" dirty="0"/>
          </a:p>
        </p:txBody>
      </p:sp>
      <p:pic>
        <p:nvPicPr>
          <p:cNvPr id="1026" name="Picture 2" descr="Image placeholder with example image of PSU campus">
            <a:extLst>
              <a:ext uri="{FF2B5EF4-FFF2-40B4-BE49-F238E27FC236}">
                <a16:creationId xmlns:a16="http://schemas.microsoft.com/office/drawing/2014/main" id="{B8C15F19-DF92-44A6-8519-4B5C5C1E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95" y="0"/>
            <a:ext cx="5362905" cy="35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laceholder with example image of PSU student">
            <a:extLst>
              <a:ext uri="{FF2B5EF4-FFF2-40B4-BE49-F238E27FC236}">
                <a16:creationId xmlns:a16="http://schemas.microsoft.com/office/drawing/2014/main" id="{70DC7911-1E8A-45B6-9436-76D6FB5B5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96" y="3582457"/>
            <a:ext cx="5362904" cy="332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3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44B60C-65F8-401A-89EB-20C345986D1A}"/>
              </a:ext>
            </a:extLst>
          </p:cNvPr>
          <p:cNvSpPr txBox="1"/>
          <p:nvPr/>
        </p:nvSpPr>
        <p:spPr>
          <a:xfrm>
            <a:off x="778933" y="118533"/>
            <a:ext cx="889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Open Sans" panose="020B0606030504020204"/>
              </a:rPr>
              <a:t>Holds at Portland State University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F4469-4068-4D2F-97B1-C5C67B7F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87" y="1163625"/>
            <a:ext cx="9191625" cy="4629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5815FD-93C6-4245-884F-42AA7F6E277F}"/>
              </a:ext>
            </a:extLst>
          </p:cNvPr>
          <p:cNvSpPr txBox="1"/>
          <p:nvPr/>
        </p:nvSpPr>
        <p:spPr>
          <a:xfrm>
            <a:off x="558799" y="5970026"/>
            <a:ext cx="11497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30% of holds originate from Student Financial Services (using data from 2021-2022 AY)</a:t>
            </a:r>
          </a:p>
        </p:txBody>
      </p:sp>
    </p:spTree>
    <p:extLst>
      <p:ext uri="{BB962C8B-B14F-4D97-AF65-F5344CB8AC3E}">
        <p14:creationId xmlns:p14="http://schemas.microsoft.com/office/powerpoint/2010/main" val="346283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7">
            <a:extLst>
              <a:ext uri="{FF2B5EF4-FFF2-40B4-BE49-F238E27FC236}">
                <a16:creationId xmlns:a16="http://schemas.microsoft.com/office/drawing/2014/main" id="{95040260-7808-B390-1537-5B4347B8FB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accent3"/>
              </a:buClr>
              <a:buSzPct val="100000"/>
              <a:buFont typeface="Open Sans"/>
              <a:buNone/>
            </a:pPr>
            <a:r>
              <a:rPr lang="en-US" dirty="0"/>
              <a:t>DISCUSSION QUESTIONS PT. 1</a:t>
            </a:r>
          </a:p>
        </p:txBody>
      </p:sp>
      <p:sp>
        <p:nvSpPr>
          <p:cNvPr id="3" name="Google Shape;267;g1f954e1b252_0_0">
            <a:extLst>
              <a:ext uri="{FF2B5EF4-FFF2-40B4-BE49-F238E27FC236}">
                <a16:creationId xmlns:a16="http://schemas.microsoft.com/office/drawing/2014/main" id="{55D198A5-7E57-18DE-2146-8E346EB22FC4}"/>
              </a:ext>
            </a:extLst>
          </p:cNvPr>
          <p:cNvSpPr txBox="1">
            <a:spLocks/>
          </p:cNvSpPr>
          <p:nvPr/>
        </p:nvSpPr>
        <p:spPr>
          <a:xfrm>
            <a:off x="838200" y="1297813"/>
            <a:ext cx="10515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200"/>
          </a:p>
          <a:p>
            <a:pPr marL="465137" indent="-48037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Merriweather Sans"/>
              <a:buChar char="►"/>
            </a:pPr>
            <a:r>
              <a:rPr lang="en-US" sz="3200"/>
              <a:t>What do you currently know about holds on campus?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 panose="020B0604020202020204" pitchFamily="34" charset="0"/>
              <a:buNone/>
            </a:pPr>
            <a:endParaRPr lang="en-US" sz="3200"/>
          </a:p>
          <a:p>
            <a:pPr marL="465137" indent="-480377"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Merriweather Sans"/>
              <a:buChar char="►"/>
            </a:pPr>
            <a:r>
              <a:rPr lang="en-US" sz="3200"/>
              <a:t>What would you do to start this analysis on your campus?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612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44B60C-65F8-401A-89EB-20C345986D1A}"/>
              </a:ext>
            </a:extLst>
          </p:cNvPr>
          <p:cNvSpPr txBox="1"/>
          <p:nvPr/>
        </p:nvSpPr>
        <p:spPr>
          <a:xfrm>
            <a:off x="778933" y="118533"/>
            <a:ext cx="889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Open Sans" panose="020B0606030504020204"/>
              </a:rPr>
              <a:t>PSU-Limitations of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5E292-70AF-4E45-AD23-5C1629A819AE}"/>
              </a:ext>
            </a:extLst>
          </p:cNvPr>
          <p:cNvSpPr txBox="1"/>
          <p:nvPr/>
        </p:nvSpPr>
        <p:spPr>
          <a:xfrm>
            <a:off x="778933" y="1498567"/>
            <a:ext cx="10642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Re-constructing holds looking at audit tables of deleted holds, inaccuracy of reconstruction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Some holds applied in error or with inaccurate dates or frequency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Holds data for prior years is not included in analysis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Timeline to resolve hold only exists between start and end of academic year; holds placed in Spring term unlikely to be resolved in time to be considered ‘resolved’ for analysis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Temporary changes in collections/non-payment plan financial holds during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5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A51A2-03B1-458E-BD26-E0690ED1A41B}"/>
              </a:ext>
            </a:extLst>
          </p:cNvPr>
          <p:cNvSpPr txBox="1"/>
          <p:nvPr/>
        </p:nvSpPr>
        <p:spPr>
          <a:xfrm>
            <a:off x="1016000" y="1549400"/>
            <a:ext cx="1021079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16,330 Undergraduate, degree-seeking students enrolled </a:t>
            </a:r>
            <a:r>
              <a:rPr lang="en-US" sz="2200" i="1" dirty="0">
                <a:latin typeface="Open Sans" panose="020B0606030504020204"/>
              </a:rPr>
              <a:t>at any time</a:t>
            </a:r>
            <a:r>
              <a:rPr lang="en-US" sz="2200" dirty="0">
                <a:latin typeface="Open Sans" panose="020B0606030504020204"/>
              </a:rPr>
              <a:t> during the 2021-22 academic year (excluding summer)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4B60C-65F8-401A-89EB-20C345986D1A}"/>
              </a:ext>
            </a:extLst>
          </p:cNvPr>
          <p:cNvSpPr txBox="1"/>
          <p:nvPr/>
        </p:nvSpPr>
        <p:spPr>
          <a:xfrm>
            <a:off x="778933" y="118533"/>
            <a:ext cx="889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Open Sans" panose="020B0606030504020204"/>
              </a:rPr>
              <a:t>Student Population Included in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5E292-70AF-4E45-AD23-5C1629A819AE}"/>
              </a:ext>
            </a:extLst>
          </p:cNvPr>
          <p:cNvSpPr txBox="1"/>
          <p:nvPr/>
        </p:nvSpPr>
        <p:spPr>
          <a:xfrm>
            <a:off x="880533" y="3039533"/>
            <a:ext cx="436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latin typeface="Open Sans" panose="020B0606030504020204"/>
              </a:rPr>
              <a:t>56% Female | 44% Male 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35% First-Generation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76% Enrolled Full-Time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46% Received Pell Grant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3% International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16% Freshman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15% Sophomore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29% Junior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40% Senior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BB749-AFFD-4E2B-A0DA-8E4B590F4C84}"/>
              </a:ext>
            </a:extLst>
          </p:cNvPr>
          <p:cNvSpPr txBox="1"/>
          <p:nvPr/>
        </p:nvSpPr>
        <p:spPr>
          <a:xfrm>
            <a:off x="5969000" y="3039532"/>
            <a:ext cx="48683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Duplicated Race: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15% Asian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8% Black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20% Hispanic/Latino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4% Native American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2% Pacific Islander</a:t>
            </a:r>
          </a:p>
          <a:p>
            <a:pPr fontAlgn="base"/>
            <a:r>
              <a:rPr lang="en-US" sz="2200" dirty="0">
                <a:latin typeface="Open Sans" panose="020B0606030504020204"/>
              </a:rPr>
              <a:t>65% White</a:t>
            </a:r>
          </a:p>
        </p:txBody>
      </p:sp>
    </p:spTree>
    <p:extLst>
      <p:ext uri="{BB962C8B-B14F-4D97-AF65-F5344CB8AC3E}">
        <p14:creationId xmlns:p14="http://schemas.microsoft.com/office/powerpoint/2010/main" val="154715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44B60C-65F8-401A-89EB-20C345986D1A}"/>
              </a:ext>
            </a:extLst>
          </p:cNvPr>
          <p:cNvSpPr txBox="1"/>
          <p:nvPr/>
        </p:nvSpPr>
        <p:spPr>
          <a:xfrm>
            <a:off x="778933" y="118533"/>
            <a:ext cx="889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Open Sans" panose="020B0606030504020204"/>
              </a:rPr>
              <a:t>PSU-Financial Payment Plan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5E292-70AF-4E45-AD23-5C1629A819AE}"/>
              </a:ext>
            </a:extLst>
          </p:cNvPr>
          <p:cNvSpPr txBox="1"/>
          <p:nvPr/>
        </p:nvSpPr>
        <p:spPr>
          <a:xfrm>
            <a:off x="880533" y="3039533"/>
            <a:ext cx="17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BB749-AFFD-4E2B-A0DA-8E4B590F4C84}"/>
              </a:ext>
            </a:extLst>
          </p:cNvPr>
          <p:cNvSpPr txBox="1"/>
          <p:nvPr/>
        </p:nvSpPr>
        <p:spPr>
          <a:xfrm>
            <a:off x="4919133" y="3039533"/>
            <a:ext cx="486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BE75B3-B518-4178-924F-20627FA0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3" y="1159485"/>
            <a:ext cx="10003367" cy="48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7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44B60C-65F8-401A-89EB-20C345986D1A}"/>
              </a:ext>
            </a:extLst>
          </p:cNvPr>
          <p:cNvSpPr txBox="1"/>
          <p:nvPr/>
        </p:nvSpPr>
        <p:spPr>
          <a:xfrm>
            <a:off x="778933" y="118533"/>
            <a:ext cx="889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PSU-Registration Periods and Holds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5E292-70AF-4E45-AD23-5C1629A819AE}"/>
              </a:ext>
            </a:extLst>
          </p:cNvPr>
          <p:cNvSpPr txBox="1"/>
          <p:nvPr/>
        </p:nvSpPr>
        <p:spPr>
          <a:xfrm>
            <a:off x="880533" y="3039533"/>
            <a:ext cx="17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BB749-AFFD-4E2B-A0DA-8E4B590F4C84}"/>
              </a:ext>
            </a:extLst>
          </p:cNvPr>
          <p:cNvSpPr txBox="1"/>
          <p:nvPr/>
        </p:nvSpPr>
        <p:spPr>
          <a:xfrm>
            <a:off x="4919133" y="3039533"/>
            <a:ext cx="486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9C88A-913A-4846-AD8F-36D9B38E2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2" y="1159933"/>
            <a:ext cx="1030999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7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A51A2-03B1-458E-BD26-E0690ED1A41B}"/>
              </a:ext>
            </a:extLst>
          </p:cNvPr>
          <p:cNvSpPr txBox="1"/>
          <p:nvPr/>
        </p:nvSpPr>
        <p:spPr>
          <a:xfrm>
            <a:off x="1016000" y="1549400"/>
            <a:ext cx="10210799" cy="472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Open Sans" panose="020B0606030504020204"/>
              </a:rPr>
              <a:t>Are there differences in student’s experiences of holds at PSU? 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Do specific populations receive more holds? 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Do they have higher hold amounts? 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Are specific populations able to resolve their holds at higher rates?</a:t>
            </a:r>
          </a:p>
          <a:p>
            <a:pPr marL="342900" indent="-342900" fontAlgn="base">
              <a:lnSpc>
                <a:spcPct val="200000"/>
              </a:lnSpc>
              <a:buFont typeface="+mj-lt"/>
              <a:buAutoNum type="arabicPeriod"/>
            </a:pPr>
            <a:r>
              <a:rPr lang="en-US" sz="2200" dirty="0">
                <a:latin typeface="Open Sans" panose="020B0606030504020204"/>
              </a:rPr>
              <a:t>What hold barriers do new students face when starting at PSU? </a:t>
            </a:r>
          </a:p>
          <a:p>
            <a:pPr marL="342900" indent="-342900" fontAlgn="base">
              <a:lnSpc>
                <a:spcPct val="200000"/>
              </a:lnSpc>
              <a:buFont typeface="+mj-lt"/>
              <a:buAutoNum type="arabicPeriod"/>
            </a:pPr>
            <a:r>
              <a:rPr lang="en-US" sz="2200" dirty="0">
                <a:latin typeface="Open Sans" panose="020B0606030504020204"/>
              </a:rPr>
              <a:t>Are outcomes for new students different than continuing students?</a:t>
            </a:r>
          </a:p>
          <a:p>
            <a:pPr marL="342900" indent="-342900" fontAlgn="base">
              <a:lnSpc>
                <a:spcPct val="200000"/>
              </a:lnSpc>
              <a:buFont typeface="+mj-lt"/>
              <a:buAutoNum type="arabicPeriod"/>
            </a:pPr>
            <a:r>
              <a:rPr lang="en-US" sz="2200" dirty="0">
                <a:latin typeface="Open Sans" panose="020B0606030504020204"/>
              </a:rPr>
              <a:t>What is the relationship between financial holds and academic success?</a:t>
            </a:r>
          </a:p>
          <a:p>
            <a:pPr marL="342900" indent="-342900" fontAlgn="base">
              <a:lnSpc>
                <a:spcPct val="200000"/>
              </a:lnSpc>
              <a:buFont typeface="+mj-lt"/>
              <a:buAutoNum type="arabicPeriod"/>
            </a:pPr>
            <a:r>
              <a:rPr lang="en-US" sz="2200" dirty="0">
                <a:latin typeface="Open Sans" panose="020B0606030504020204"/>
              </a:rPr>
              <a:t>What impact do holds have on persistence?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4B60C-65F8-401A-89EB-20C345986D1A}"/>
              </a:ext>
            </a:extLst>
          </p:cNvPr>
          <p:cNvSpPr txBox="1"/>
          <p:nvPr/>
        </p:nvSpPr>
        <p:spPr>
          <a:xfrm>
            <a:off x="778933" y="118533"/>
            <a:ext cx="8898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NO HOLDING BACK- A COMMUNITY OF PRACTICE- PSU 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396164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2C523-1C55-4443-B2A6-5623F9045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" y="1346866"/>
            <a:ext cx="10365845" cy="4969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94AF85-7E9E-42D7-832F-89EE8D96B062}"/>
              </a:ext>
            </a:extLst>
          </p:cNvPr>
          <p:cNvSpPr/>
          <p:nvPr/>
        </p:nvSpPr>
        <p:spPr>
          <a:xfrm>
            <a:off x="762000" y="47471"/>
            <a:ext cx="955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A3A5F"/>
                </a:solidFill>
              </a:rPr>
              <a:t>PSU- Overview of Financial Holds</a:t>
            </a:r>
          </a:p>
        </p:txBody>
      </p:sp>
    </p:spTree>
    <p:extLst>
      <p:ext uri="{BB962C8B-B14F-4D97-AF65-F5344CB8AC3E}">
        <p14:creationId xmlns:p14="http://schemas.microsoft.com/office/powerpoint/2010/main" val="1101604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8D469-305A-4F4D-B0C7-BF5CEF349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210" y="1549400"/>
            <a:ext cx="4458389" cy="4223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67841B-6EAF-41C0-BBBF-16C5E2719374}"/>
              </a:ext>
            </a:extLst>
          </p:cNvPr>
          <p:cNvSpPr txBox="1"/>
          <p:nvPr/>
        </p:nvSpPr>
        <p:spPr>
          <a:xfrm>
            <a:off x="1049866" y="1845733"/>
            <a:ext cx="477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Spring term 2022 had the most financial holds applied, representing about 40% of all financial holds in AY 2021-22. This is largely due to the AT Transcript holds and CT Collections holds.</a:t>
            </a:r>
          </a:p>
          <a:p>
            <a:br>
              <a:rPr lang="en-US" sz="2200" dirty="0">
                <a:latin typeface="Open Sans" panose="020B0606030504020204"/>
              </a:rPr>
            </a:br>
            <a:r>
              <a:rPr lang="en-US" sz="2200" dirty="0">
                <a:latin typeface="Open Sans" panose="020B0606030504020204"/>
              </a:rPr>
              <a:t>The P2 Hold accounts for 30% of the financial holds applied in Fall and decreases to 21% of Winter financial holds and 19% of Spring financial holds.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2C3E3-6BB7-42E3-95B0-73238C3EE731}"/>
              </a:ext>
            </a:extLst>
          </p:cNvPr>
          <p:cNvSpPr/>
          <p:nvPr/>
        </p:nvSpPr>
        <p:spPr>
          <a:xfrm>
            <a:off x="762000" y="47471"/>
            <a:ext cx="955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A3A5F"/>
                </a:solidFill>
              </a:rPr>
              <a:t>PSU-Holds by Term</a:t>
            </a:r>
          </a:p>
        </p:txBody>
      </p:sp>
    </p:spTree>
    <p:extLst>
      <p:ext uri="{BB962C8B-B14F-4D97-AF65-F5344CB8AC3E}">
        <p14:creationId xmlns:p14="http://schemas.microsoft.com/office/powerpoint/2010/main" val="314718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Open Sans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838200" y="1297813"/>
            <a:ext cx="1051559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65138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</a:pPr>
            <a:r>
              <a:rPr lang="en-US" dirty="0"/>
              <a:t>Introductions</a:t>
            </a:r>
          </a:p>
          <a:p>
            <a:pPr marL="465138" lvl="0" indent="-46513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</a:pPr>
            <a:r>
              <a:rPr lang="en-US" dirty="0"/>
              <a:t>Presentations</a:t>
            </a:r>
          </a:p>
          <a:p>
            <a:pPr marL="922338" lvl="1" indent="-465138">
              <a:spcBef>
                <a:spcPts val="2200"/>
              </a:spcBef>
              <a:buClr>
                <a:schemeClr val="accent1"/>
              </a:buClr>
              <a:buSzPts val="2800"/>
              <a:buFont typeface="Merriweather Sans"/>
              <a:buChar char="►"/>
            </a:pPr>
            <a:r>
              <a:rPr lang="en-US" dirty="0"/>
              <a:t>What do you know about holds on your campus?</a:t>
            </a:r>
          </a:p>
          <a:p>
            <a:pPr marL="922338" lvl="1" indent="-465138">
              <a:spcBef>
                <a:spcPts val="2200"/>
              </a:spcBef>
              <a:buClr>
                <a:schemeClr val="accent1"/>
              </a:buClr>
              <a:buSzPts val="2800"/>
              <a:buFont typeface="Merriweather Sans"/>
              <a:buChar char="►"/>
            </a:pPr>
            <a:r>
              <a:rPr lang="en-US" dirty="0"/>
              <a:t>What do we know about the use of registration and transcript holds?</a:t>
            </a:r>
            <a:endParaRPr dirty="0"/>
          </a:p>
          <a:p>
            <a:pPr marL="465138" lvl="0" indent="-465138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Char char="►"/>
            </a:pPr>
            <a:r>
              <a:rPr lang="en-US" dirty="0"/>
              <a:t>Small group work</a:t>
            </a:r>
          </a:p>
          <a:p>
            <a:pPr marL="922338" lvl="1" indent="-465138">
              <a:spcBef>
                <a:spcPts val="2200"/>
              </a:spcBef>
              <a:buClr>
                <a:schemeClr val="accent1"/>
              </a:buClr>
              <a:buSzPts val="2800"/>
              <a:buFont typeface="Merriweather Sans"/>
              <a:buChar char="►"/>
            </a:pPr>
            <a:r>
              <a:rPr lang="en-US" dirty="0"/>
              <a:t>How can you analyze data and inform policy?</a:t>
            </a:r>
          </a:p>
          <a:p>
            <a:pPr marL="922338" lvl="1" indent="-465138">
              <a:spcBef>
                <a:spcPts val="2200"/>
              </a:spcBef>
              <a:buClr>
                <a:schemeClr val="accent1"/>
              </a:buClr>
              <a:buSzPts val="2800"/>
              <a:buFont typeface="Merriweather Sans"/>
              <a:buChar char="►"/>
            </a:pPr>
            <a:r>
              <a:rPr lang="en-US" dirty="0"/>
              <a:t>How would you undertake this work on your campus?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94CA9-0E28-4A62-824D-3A5280462374}"/>
              </a:ext>
            </a:extLst>
          </p:cNvPr>
          <p:cNvSpPr txBox="1"/>
          <p:nvPr/>
        </p:nvSpPr>
        <p:spPr>
          <a:xfrm>
            <a:off x="752004" y="3098744"/>
            <a:ext cx="52423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Part-time students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Students who do not identify as Asian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Black students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Native American students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Pacific Islander students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1AEA7-90EC-4908-A820-371E563D7BC8}"/>
              </a:ext>
            </a:extLst>
          </p:cNvPr>
          <p:cNvSpPr txBox="1"/>
          <p:nvPr/>
        </p:nvSpPr>
        <p:spPr>
          <a:xfrm>
            <a:off x="6197601" y="3098744"/>
            <a:ext cx="57996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Non-resident students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New first-year students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New first-year students with a less than 3.0 HS GPA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Students paying for SHAC Health Insurance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 panose="020B0606030504020204"/>
              </a:rPr>
              <a:t>Students with Housing charges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C060F-7E6C-4193-98D8-335B38439AEE}"/>
              </a:ext>
            </a:extLst>
          </p:cNvPr>
          <p:cNvSpPr txBox="1"/>
          <p:nvPr/>
        </p:nvSpPr>
        <p:spPr>
          <a:xfrm>
            <a:off x="846667" y="1279717"/>
            <a:ext cx="927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Open Sans" panose="020B0606030504020204"/>
              </a:rPr>
              <a:t>26%</a:t>
            </a:r>
            <a:r>
              <a:rPr lang="en-US" sz="2200" dirty="0">
                <a:latin typeface="Open Sans" panose="020B0606030504020204"/>
              </a:rPr>
              <a:t> of undergraduate students had one or more financial holds during the 2021-22 academic year</a:t>
            </a:r>
          </a:p>
          <a:p>
            <a:br>
              <a:rPr lang="en-US" sz="2200" dirty="0">
                <a:latin typeface="Open Sans" panose="020B0606030504020204"/>
              </a:rPr>
            </a:br>
            <a:r>
              <a:rPr lang="en-US" sz="2200" dirty="0">
                <a:latin typeface="Open Sans" panose="020B0606030504020204"/>
              </a:rPr>
              <a:t>The following populations are </a:t>
            </a:r>
            <a:r>
              <a:rPr lang="en-US" sz="2200" b="1" dirty="0">
                <a:latin typeface="Open Sans" panose="020B0606030504020204"/>
              </a:rPr>
              <a:t>more likely</a:t>
            </a:r>
            <a:r>
              <a:rPr lang="en-US" sz="2200" dirty="0">
                <a:latin typeface="Open Sans" panose="020B0606030504020204"/>
              </a:rPr>
              <a:t> </a:t>
            </a:r>
            <a:r>
              <a:rPr lang="en-US" sz="2200" b="1" dirty="0">
                <a:latin typeface="Open Sans" panose="020B0606030504020204"/>
              </a:rPr>
              <a:t>to receive </a:t>
            </a:r>
            <a:r>
              <a:rPr lang="en-US" sz="2200" dirty="0">
                <a:latin typeface="Open Sans" panose="020B0606030504020204"/>
              </a:rPr>
              <a:t>a financial hold: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E2DD8-1700-4F82-94DB-8557F3E459EE}"/>
              </a:ext>
            </a:extLst>
          </p:cNvPr>
          <p:cNvSpPr/>
          <p:nvPr/>
        </p:nvSpPr>
        <p:spPr>
          <a:xfrm>
            <a:off x="846667" y="260909"/>
            <a:ext cx="8949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A3A5F"/>
                </a:solidFill>
              </a:rPr>
              <a:t>PSU-Impact of Financial Holds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C70D0-D60C-4526-8A80-D78DDD300BB2}"/>
              </a:ext>
            </a:extLst>
          </p:cNvPr>
          <p:cNvSpPr/>
          <p:nvPr/>
        </p:nvSpPr>
        <p:spPr>
          <a:xfrm>
            <a:off x="846666" y="5755901"/>
            <a:ext cx="10329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Open Sans" panose="020B0606030504020204"/>
              </a:rPr>
              <a:t>Students with one or more financial hold(s) in a term have a term GPA 0.75 pts lower than students without financial holds.</a:t>
            </a:r>
            <a:endParaRPr lang="en-US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484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2ABE5-FF21-4D20-A57D-3736F798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6" y="1461238"/>
            <a:ext cx="10421408" cy="46601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AB8F75-9ED8-4D01-AEC5-6ECACD6B6EBD}"/>
              </a:ext>
            </a:extLst>
          </p:cNvPr>
          <p:cNvSpPr/>
          <p:nvPr/>
        </p:nvSpPr>
        <p:spPr>
          <a:xfrm>
            <a:off x="846667" y="260909"/>
            <a:ext cx="8949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A3A5F"/>
                </a:solidFill>
                <a:latin typeface="Open Sans" panose="020B0606030504020204"/>
              </a:rPr>
              <a:t>PSU-Impact of Financial Holds-Amount Due</a:t>
            </a:r>
          </a:p>
        </p:txBody>
      </p:sp>
    </p:spTree>
    <p:extLst>
      <p:ext uri="{BB962C8B-B14F-4D97-AF65-F5344CB8AC3E}">
        <p14:creationId xmlns:p14="http://schemas.microsoft.com/office/powerpoint/2010/main" val="3477418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0257C-22BD-4CE6-91A3-0C2E53D0FF68}"/>
              </a:ext>
            </a:extLst>
          </p:cNvPr>
          <p:cNvSpPr txBox="1"/>
          <p:nvPr/>
        </p:nvSpPr>
        <p:spPr>
          <a:xfrm>
            <a:off x="2269066" y="2734709"/>
            <a:ext cx="76538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/>
              </a:rPr>
              <a:t>Part-time students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/>
              </a:rPr>
              <a:t>First generation students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/>
              </a:rPr>
              <a:t>New students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US" sz="2200" dirty="0">
                <a:latin typeface="Open Sans"/>
              </a:rPr>
              <a:t>Students with a less than 3.0 term GPA in the term of the hold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19FD6-80EB-49F0-BA7B-C5A6C53D7A96}"/>
              </a:ext>
            </a:extLst>
          </p:cNvPr>
          <p:cNvSpPr txBox="1"/>
          <p:nvPr/>
        </p:nvSpPr>
        <p:spPr>
          <a:xfrm>
            <a:off x="944033" y="1405216"/>
            <a:ext cx="103039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Open Sans"/>
              </a:rPr>
              <a:t>80%</a:t>
            </a:r>
            <a:r>
              <a:rPr lang="en-US" sz="2200" dirty="0">
                <a:latin typeface="Open Sans"/>
              </a:rPr>
              <a:t> of financial holds were resolved during the 2021-22 academic year</a:t>
            </a:r>
          </a:p>
          <a:p>
            <a:br>
              <a:rPr lang="en-US" sz="2200" dirty="0">
                <a:latin typeface="Open Sans"/>
              </a:rPr>
            </a:br>
            <a:r>
              <a:rPr lang="en-US" sz="2200" dirty="0">
                <a:latin typeface="Open Sans"/>
              </a:rPr>
              <a:t>The following student populations are </a:t>
            </a:r>
            <a:r>
              <a:rPr lang="en-US" sz="2200" b="1" dirty="0">
                <a:latin typeface="Open Sans"/>
              </a:rPr>
              <a:t>less likely to resolve</a:t>
            </a:r>
            <a:r>
              <a:rPr lang="en-US" sz="2200" dirty="0">
                <a:latin typeface="Open Sans"/>
              </a:rPr>
              <a:t> a financial hold than average: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07CFD-AE82-4B2B-B507-3C7EF26D7870}"/>
              </a:ext>
            </a:extLst>
          </p:cNvPr>
          <p:cNvSpPr/>
          <p:nvPr/>
        </p:nvSpPr>
        <p:spPr>
          <a:xfrm>
            <a:off x="832051" y="368055"/>
            <a:ext cx="934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A3A5F"/>
                </a:solidFill>
                <a:latin typeface="Open Sans" panose="020B0606030504020204"/>
              </a:rPr>
              <a:t>PSU-Impact of Financial Holds-Amount Due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09824-15F8-47F6-B260-AFBCEE96F183}"/>
              </a:ext>
            </a:extLst>
          </p:cNvPr>
          <p:cNvSpPr txBox="1"/>
          <p:nvPr/>
        </p:nvSpPr>
        <p:spPr>
          <a:xfrm>
            <a:off x="944033" y="4766396"/>
            <a:ext cx="975783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About 80% of debt-related holds were resolved within the academic year; the total value of unresolved debt holds is about $3.2 million </a:t>
            </a:r>
          </a:p>
          <a:p>
            <a:pPr fontAlgn="base"/>
            <a:endParaRPr lang="en-US" sz="2200" dirty="0">
              <a:latin typeface="Open Sans" panose="020B0606030504020204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Students with an unresolved debt-related hold owe on average $2,626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9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7">
            <a:extLst>
              <a:ext uri="{FF2B5EF4-FFF2-40B4-BE49-F238E27FC236}">
                <a16:creationId xmlns:a16="http://schemas.microsoft.com/office/drawing/2014/main" id="{95040260-7808-B390-1537-5B4347B8FB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accent3"/>
              </a:buClr>
              <a:buSzPct val="100000"/>
              <a:buFont typeface="Open Sans"/>
              <a:buNone/>
            </a:pPr>
            <a:r>
              <a:rPr lang="en-US" dirty="0"/>
              <a:t>DISCUSSION QUESTIONS PT. 2</a:t>
            </a:r>
          </a:p>
        </p:txBody>
      </p:sp>
      <p:sp>
        <p:nvSpPr>
          <p:cNvPr id="5" name="Google Shape;267;g1f954e1b252_0_0">
            <a:extLst>
              <a:ext uri="{FF2B5EF4-FFF2-40B4-BE49-F238E27FC236}">
                <a16:creationId xmlns:a16="http://schemas.microsoft.com/office/drawing/2014/main" id="{DB22ADB4-1FB0-DC44-5A90-DB243064506E}"/>
              </a:ext>
            </a:extLst>
          </p:cNvPr>
          <p:cNvSpPr txBox="1">
            <a:spLocks/>
          </p:cNvSpPr>
          <p:nvPr/>
        </p:nvSpPr>
        <p:spPr>
          <a:xfrm>
            <a:off x="838200" y="1297813"/>
            <a:ext cx="10515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erriweather Sans"/>
              <a:buChar char="►"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Merriweather Sans"/>
              <a:buChar char="►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If you were to do this work on campus, what stakeholders would you need to involve?</a:t>
            </a:r>
          </a:p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Merriweather Sans"/>
              <a:buChar char="►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Where would resistance come from? </a:t>
            </a:r>
          </a:p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3308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683B-C05A-D69B-17B2-BB5DE7BF2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327"/>
            <a:ext cx="10515599" cy="742197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CB7F2-7298-4621-6A63-79A0DE495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191" y="2026761"/>
            <a:ext cx="9769705" cy="32145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2"/>
                </a:solidFill>
              </a:rPr>
              <a:t>Dedicated consolidation system for holds that only involve one person or one office contact (i.e. liaison system)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Proactive behavior from the institution to avoid holds or ensure students are not surprised if a hold is unavoidable </a:t>
            </a:r>
            <a:endParaRPr lang="en-US" sz="2400" i="1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Need consistent and clear communication and procedure after receiving a hold</a:t>
            </a:r>
          </a:p>
        </p:txBody>
      </p:sp>
    </p:spTree>
    <p:extLst>
      <p:ext uri="{BB962C8B-B14F-4D97-AF65-F5344CB8AC3E}">
        <p14:creationId xmlns:p14="http://schemas.microsoft.com/office/powerpoint/2010/main" val="271232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79BF-9E10-42BC-9E03-4A5A74D9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PSU- Policy Changes and 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1286-DAFC-4308-894F-B66BED2E2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Expansion of our largest tuition remission program to include part-time Pell eligible students</a:t>
            </a:r>
          </a:p>
          <a:p>
            <a:r>
              <a:rPr lang="en-US" dirty="0"/>
              <a:t>Financial Onboarding for new students</a:t>
            </a:r>
          </a:p>
          <a:p>
            <a:r>
              <a:rPr lang="en-US" dirty="0"/>
              <a:t>Student success interventions for students with GPA below 3.0</a:t>
            </a:r>
          </a:p>
          <a:p>
            <a:r>
              <a:rPr lang="en-US" dirty="0"/>
              <a:t>Evaluating use of hardship/emergency funding earlier in the term</a:t>
            </a:r>
          </a:p>
        </p:txBody>
      </p:sp>
    </p:spTree>
    <p:extLst>
      <p:ext uri="{BB962C8B-B14F-4D97-AF65-F5344CB8AC3E}">
        <p14:creationId xmlns:p14="http://schemas.microsoft.com/office/powerpoint/2010/main" val="4210804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7">
            <a:extLst>
              <a:ext uri="{FF2B5EF4-FFF2-40B4-BE49-F238E27FC236}">
                <a16:creationId xmlns:a16="http://schemas.microsoft.com/office/drawing/2014/main" id="{95040260-7808-B390-1537-5B4347B8FB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accent3"/>
              </a:buClr>
              <a:buSzPct val="100000"/>
              <a:buFont typeface="Open Sans"/>
              <a:buNone/>
            </a:pPr>
            <a:r>
              <a:rPr lang="en-US" dirty="0"/>
              <a:t>DISCUSSION QUESTIONS PT. 3</a:t>
            </a:r>
          </a:p>
        </p:txBody>
      </p:sp>
      <p:sp>
        <p:nvSpPr>
          <p:cNvPr id="5" name="Google Shape;267;g1f954e1b252_0_0">
            <a:extLst>
              <a:ext uri="{FF2B5EF4-FFF2-40B4-BE49-F238E27FC236}">
                <a16:creationId xmlns:a16="http://schemas.microsoft.com/office/drawing/2014/main" id="{DB22ADB4-1FB0-DC44-5A90-DB243064506E}"/>
              </a:ext>
            </a:extLst>
          </p:cNvPr>
          <p:cNvSpPr txBox="1">
            <a:spLocks/>
          </p:cNvSpPr>
          <p:nvPr/>
        </p:nvSpPr>
        <p:spPr>
          <a:xfrm>
            <a:off x="635000" y="1279525"/>
            <a:ext cx="10515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Merriweather Sans"/>
              <a:buChar char="►"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Merriweather Sans"/>
              <a:buChar char="►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How can our community of practice help?</a:t>
            </a:r>
          </a:p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Merriweather Sans"/>
              <a:buChar char="►"/>
              <a:tabLst/>
              <a:defRPr/>
            </a:pPr>
            <a:r>
              <a:rPr lang="en-US" sz="3200" b="0" kern="0" dirty="0">
                <a:solidFill>
                  <a:schemeClr val="accent1"/>
                </a:solidFill>
              </a:rPr>
              <a:t>Other questions?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22369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Open Sans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1538394" y="2043468"/>
            <a:ext cx="361084" cy="542849"/>
          </a:xfrm>
          <a:custGeom>
            <a:avLst/>
            <a:gdLst/>
            <a:ahLst/>
            <a:cxnLst/>
            <a:rect l="l" t="t" r="r" b="b"/>
            <a:pathLst>
              <a:path w="206" h="310" extrusionOk="0">
                <a:moveTo>
                  <a:pt x="190" y="154"/>
                </a:moveTo>
                <a:cubicBezTo>
                  <a:pt x="183" y="145"/>
                  <a:pt x="174" y="137"/>
                  <a:pt x="164" y="132"/>
                </a:cubicBezTo>
                <a:cubicBezTo>
                  <a:pt x="176" y="118"/>
                  <a:pt x="183" y="100"/>
                  <a:pt x="183" y="80"/>
                </a:cubicBezTo>
                <a:cubicBezTo>
                  <a:pt x="183" y="68"/>
                  <a:pt x="180" y="56"/>
                  <a:pt x="175" y="46"/>
                </a:cubicBezTo>
                <a:cubicBezTo>
                  <a:pt x="174" y="43"/>
                  <a:pt x="172" y="39"/>
                  <a:pt x="170" y="36"/>
                </a:cubicBezTo>
                <a:cubicBezTo>
                  <a:pt x="167" y="33"/>
                  <a:pt x="162" y="32"/>
                  <a:pt x="159" y="34"/>
                </a:cubicBezTo>
                <a:cubicBezTo>
                  <a:pt x="155" y="36"/>
                  <a:pt x="154" y="41"/>
                  <a:pt x="156" y="45"/>
                </a:cubicBezTo>
                <a:cubicBezTo>
                  <a:pt x="158" y="48"/>
                  <a:pt x="159" y="50"/>
                  <a:pt x="161" y="53"/>
                </a:cubicBezTo>
                <a:cubicBezTo>
                  <a:pt x="165" y="61"/>
                  <a:pt x="167" y="70"/>
                  <a:pt x="167" y="80"/>
                </a:cubicBezTo>
                <a:cubicBezTo>
                  <a:pt x="167" y="100"/>
                  <a:pt x="158" y="117"/>
                  <a:pt x="144" y="129"/>
                </a:cubicBezTo>
                <a:cubicBezTo>
                  <a:pt x="143" y="130"/>
                  <a:pt x="142" y="130"/>
                  <a:pt x="141" y="131"/>
                </a:cubicBezTo>
                <a:cubicBezTo>
                  <a:pt x="141" y="132"/>
                  <a:pt x="140" y="132"/>
                  <a:pt x="140" y="132"/>
                </a:cubicBezTo>
                <a:cubicBezTo>
                  <a:pt x="139" y="133"/>
                  <a:pt x="138" y="134"/>
                  <a:pt x="137" y="134"/>
                </a:cubicBezTo>
                <a:cubicBezTo>
                  <a:pt x="136" y="135"/>
                  <a:pt x="135" y="135"/>
                  <a:pt x="135" y="136"/>
                </a:cubicBezTo>
                <a:cubicBezTo>
                  <a:pt x="134" y="136"/>
                  <a:pt x="133" y="137"/>
                  <a:pt x="132" y="137"/>
                </a:cubicBezTo>
                <a:cubicBezTo>
                  <a:pt x="131" y="138"/>
                  <a:pt x="130" y="138"/>
                  <a:pt x="129" y="138"/>
                </a:cubicBezTo>
                <a:cubicBezTo>
                  <a:pt x="128" y="139"/>
                  <a:pt x="127" y="139"/>
                  <a:pt x="127" y="139"/>
                </a:cubicBezTo>
                <a:cubicBezTo>
                  <a:pt x="125" y="140"/>
                  <a:pt x="124" y="140"/>
                  <a:pt x="123" y="141"/>
                </a:cubicBezTo>
                <a:cubicBezTo>
                  <a:pt x="122" y="141"/>
                  <a:pt x="122" y="141"/>
                  <a:pt x="121" y="141"/>
                </a:cubicBezTo>
                <a:cubicBezTo>
                  <a:pt x="120" y="142"/>
                  <a:pt x="118" y="142"/>
                  <a:pt x="117" y="142"/>
                </a:cubicBezTo>
                <a:cubicBezTo>
                  <a:pt x="116" y="143"/>
                  <a:pt x="116" y="143"/>
                  <a:pt x="115" y="143"/>
                </a:cubicBezTo>
                <a:cubicBezTo>
                  <a:pt x="114" y="143"/>
                  <a:pt x="112" y="143"/>
                  <a:pt x="110" y="144"/>
                </a:cubicBezTo>
                <a:cubicBezTo>
                  <a:pt x="110" y="144"/>
                  <a:pt x="109" y="144"/>
                  <a:pt x="109" y="144"/>
                </a:cubicBezTo>
                <a:cubicBezTo>
                  <a:pt x="107" y="144"/>
                  <a:pt x="105" y="144"/>
                  <a:pt x="103" y="144"/>
                </a:cubicBezTo>
                <a:cubicBezTo>
                  <a:pt x="101" y="144"/>
                  <a:pt x="98" y="144"/>
                  <a:pt x="96" y="144"/>
                </a:cubicBezTo>
                <a:cubicBezTo>
                  <a:pt x="96" y="144"/>
                  <a:pt x="95" y="144"/>
                  <a:pt x="95" y="144"/>
                </a:cubicBezTo>
                <a:cubicBezTo>
                  <a:pt x="93" y="143"/>
                  <a:pt x="92" y="143"/>
                  <a:pt x="90" y="143"/>
                </a:cubicBezTo>
                <a:cubicBezTo>
                  <a:pt x="90" y="143"/>
                  <a:pt x="89" y="143"/>
                  <a:pt x="88" y="142"/>
                </a:cubicBezTo>
                <a:cubicBezTo>
                  <a:pt x="87" y="142"/>
                  <a:pt x="86" y="142"/>
                  <a:pt x="84" y="141"/>
                </a:cubicBezTo>
                <a:cubicBezTo>
                  <a:pt x="84" y="141"/>
                  <a:pt x="83" y="141"/>
                  <a:pt x="82" y="141"/>
                </a:cubicBezTo>
                <a:cubicBezTo>
                  <a:pt x="81" y="140"/>
                  <a:pt x="80" y="140"/>
                  <a:pt x="79" y="140"/>
                </a:cubicBezTo>
                <a:cubicBezTo>
                  <a:pt x="78" y="139"/>
                  <a:pt x="77" y="139"/>
                  <a:pt x="76" y="138"/>
                </a:cubicBezTo>
                <a:cubicBezTo>
                  <a:pt x="75" y="138"/>
                  <a:pt x="74" y="138"/>
                  <a:pt x="74" y="137"/>
                </a:cubicBezTo>
                <a:cubicBezTo>
                  <a:pt x="73" y="137"/>
                  <a:pt x="72" y="136"/>
                  <a:pt x="71" y="136"/>
                </a:cubicBezTo>
                <a:cubicBezTo>
                  <a:pt x="70" y="135"/>
                  <a:pt x="69" y="135"/>
                  <a:pt x="69" y="134"/>
                </a:cubicBezTo>
                <a:cubicBezTo>
                  <a:pt x="68" y="134"/>
                  <a:pt x="67" y="133"/>
                  <a:pt x="66" y="132"/>
                </a:cubicBezTo>
                <a:cubicBezTo>
                  <a:pt x="65" y="132"/>
                  <a:pt x="65" y="132"/>
                  <a:pt x="64" y="131"/>
                </a:cubicBezTo>
                <a:cubicBezTo>
                  <a:pt x="63" y="130"/>
                  <a:pt x="62" y="130"/>
                  <a:pt x="61" y="129"/>
                </a:cubicBezTo>
                <a:cubicBezTo>
                  <a:pt x="47" y="117"/>
                  <a:pt x="39" y="100"/>
                  <a:pt x="39" y="80"/>
                </a:cubicBezTo>
                <a:cubicBezTo>
                  <a:pt x="39" y="45"/>
                  <a:pt x="67" y="16"/>
                  <a:pt x="103" y="16"/>
                </a:cubicBezTo>
                <a:cubicBezTo>
                  <a:pt x="112" y="16"/>
                  <a:pt x="122" y="18"/>
                  <a:pt x="130" y="22"/>
                </a:cubicBezTo>
                <a:cubicBezTo>
                  <a:pt x="133" y="23"/>
                  <a:pt x="135" y="25"/>
                  <a:pt x="138" y="27"/>
                </a:cubicBezTo>
                <a:cubicBezTo>
                  <a:pt x="142" y="29"/>
                  <a:pt x="147" y="28"/>
                  <a:pt x="149" y="24"/>
                </a:cubicBezTo>
                <a:cubicBezTo>
                  <a:pt x="152" y="21"/>
                  <a:pt x="151" y="16"/>
                  <a:pt x="147" y="13"/>
                </a:cubicBezTo>
                <a:cubicBezTo>
                  <a:pt x="147" y="13"/>
                  <a:pt x="147" y="13"/>
                  <a:pt x="147" y="13"/>
                </a:cubicBezTo>
                <a:cubicBezTo>
                  <a:pt x="144" y="11"/>
                  <a:pt x="140" y="9"/>
                  <a:pt x="137" y="8"/>
                </a:cubicBezTo>
                <a:cubicBezTo>
                  <a:pt x="126" y="3"/>
                  <a:pt x="115" y="0"/>
                  <a:pt x="103" y="0"/>
                </a:cubicBezTo>
                <a:cubicBezTo>
                  <a:pt x="58" y="0"/>
                  <a:pt x="23" y="36"/>
                  <a:pt x="23" y="80"/>
                </a:cubicBezTo>
                <a:cubicBezTo>
                  <a:pt x="23" y="100"/>
                  <a:pt x="30" y="118"/>
                  <a:pt x="41" y="132"/>
                </a:cubicBezTo>
                <a:cubicBezTo>
                  <a:pt x="31" y="137"/>
                  <a:pt x="23" y="145"/>
                  <a:pt x="16" y="154"/>
                </a:cubicBezTo>
                <a:cubicBezTo>
                  <a:pt x="6" y="166"/>
                  <a:pt x="0" y="181"/>
                  <a:pt x="0" y="196"/>
                </a:cubicBezTo>
                <a:cubicBezTo>
                  <a:pt x="0" y="224"/>
                  <a:pt x="0" y="288"/>
                  <a:pt x="0" y="288"/>
                </a:cubicBezTo>
                <a:cubicBezTo>
                  <a:pt x="0" y="300"/>
                  <a:pt x="8" y="310"/>
                  <a:pt x="20" y="310"/>
                </a:cubicBezTo>
                <a:cubicBezTo>
                  <a:pt x="186" y="310"/>
                  <a:pt x="186" y="310"/>
                  <a:pt x="186" y="310"/>
                </a:cubicBezTo>
                <a:cubicBezTo>
                  <a:pt x="197" y="310"/>
                  <a:pt x="206" y="300"/>
                  <a:pt x="206" y="288"/>
                </a:cubicBezTo>
                <a:cubicBezTo>
                  <a:pt x="206" y="288"/>
                  <a:pt x="206" y="224"/>
                  <a:pt x="206" y="196"/>
                </a:cubicBezTo>
                <a:cubicBezTo>
                  <a:pt x="206" y="181"/>
                  <a:pt x="199" y="166"/>
                  <a:pt x="190" y="154"/>
                </a:cubicBezTo>
                <a:close/>
                <a:moveTo>
                  <a:pt x="190" y="288"/>
                </a:moveTo>
                <a:cubicBezTo>
                  <a:pt x="190" y="292"/>
                  <a:pt x="187" y="294"/>
                  <a:pt x="186" y="294"/>
                </a:cubicBezTo>
                <a:cubicBezTo>
                  <a:pt x="169" y="294"/>
                  <a:pt x="169" y="294"/>
                  <a:pt x="169" y="294"/>
                </a:cubicBezTo>
                <a:cubicBezTo>
                  <a:pt x="169" y="196"/>
                  <a:pt x="169" y="196"/>
                  <a:pt x="169" y="196"/>
                </a:cubicBezTo>
                <a:cubicBezTo>
                  <a:pt x="169" y="191"/>
                  <a:pt x="166" y="188"/>
                  <a:pt x="161" y="188"/>
                </a:cubicBezTo>
                <a:cubicBezTo>
                  <a:pt x="157" y="188"/>
                  <a:pt x="153" y="191"/>
                  <a:pt x="153" y="196"/>
                </a:cubicBezTo>
                <a:cubicBezTo>
                  <a:pt x="153" y="294"/>
                  <a:pt x="153" y="294"/>
                  <a:pt x="153" y="294"/>
                </a:cubicBezTo>
                <a:cubicBezTo>
                  <a:pt x="52" y="294"/>
                  <a:pt x="52" y="294"/>
                  <a:pt x="52" y="294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52" y="191"/>
                  <a:pt x="48" y="188"/>
                  <a:pt x="44" y="188"/>
                </a:cubicBezTo>
                <a:cubicBezTo>
                  <a:pt x="39" y="188"/>
                  <a:pt x="36" y="191"/>
                  <a:pt x="36" y="196"/>
                </a:cubicBezTo>
                <a:cubicBezTo>
                  <a:pt x="36" y="294"/>
                  <a:pt x="36" y="294"/>
                  <a:pt x="36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18" y="294"/>
                  <a:pt x="16" y="292"/>
                  <a:pt x="16" y="288"/>
                </a:cubicBezTo>
                <a:cubicBezTo>
                  <a:pt x="16" y="288"/>
                  <a:pt x="16" y="224"/>
                  <a:pt x="16" y="196"/>
                </a:cubicBezTo>
                <a:cubicBezTo>
                  <a:pt x="16" y="186"/>
                  <a:pt x="20" y="174"/>
                  <a:pt x="28" y="163"/>
                </a:cubicBezTo>
                <a:cubicBezTo>
                  <a:pt x="35" y="154"/>
                  <a:pt x="45" y="147"/>
                  <a:pt x="54" y="143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9" y="147"/>
                  <a:pt x="64" y="150"/>
                  <a:pt x="69" y="153"/>
                </a:cubicBezTo>
                <a:cubicBezTo>
                  <a:pt x="69" y="153"/>
                  <a:pt x="70" y="153"/>
                  <a:pt x="70" y="153"/>
                </a:cubicBezTo>
                <a:cubicBezTo>
                  <a:pt x="72" y="154"/>
                  <a:pt x="73" y="154"/>
                  <a:pt x="74" y="155"/>
                </a:cubicBezTo>
                <a:cubicBezTo>
                  <a:pt x="75" y="155"/>
                  <a:pt x="76" y="156"/>
                  <a:pt x="77" y="156"/>
                </a:cubicBezTo>
                <a:cubicBezTo>
                  <a:pt x="78" y="156"/>
                  <a:pt x="80" y="157"/>
                  <a:pt x="81" y="157"/>
                </a:cubicBezTo>
                <a:cubicBezTo>
                  <a:pt x="82" y="157"/>
                  <a:pt x="83" y="158"/>
                  <a:pt x="85" y="158"/>
                </a:cubicBezTo>
                <a:cubicBezTo>
                  <a:pt x="86" y="158"/>
                  <a:pt x="87" y="159"/>
                  <a:pt x="88" y="159"/>
                </a:cubicBezTo>
                <a:cubicBezTo>
                  <a:pt x="89" y="159"/>
                  <a:pt x="91" y="159"/>
                  <a:pt x="93" y="159"/>
                </a:cubicBezTo>
                <a:cubicBezTo>
                  <a:pt x="93" y="160"/>
                  <a:pt x="94" y="160"/>
                  <a:pt x="95" y="160"/>
                </a:cubicBezTo>
                <a:cubicBezTo>
                  <a:pt x="98" y="160"/>
                  <a:pt x="100" y="160"/>
                  <a:pt x="103" y="160"/>
                </a:cubicBezTo>
                <a:cubicBezTo>
                  <a:pt x="105" y="160"/>
                  <a:pt x="108" y="160"/>
                  <a:pt x="110" y="160"/>
                </a:cubicBezTo>
                <a:cubicBezTo>
                  <a:pt x="111" y="160"/>
                  <a:pt x="112" y="160"/>
                  <a:pt x="113" y="159"/>
                </a:cubicBezTo>
                <a:cubicBezTo>
                  <a:pt x="114" y="159"/>
                  <a:pt x="116" y="159"/>
                  <a:pt x="118" y="159"/>
                </a:cubicBezTo>
                <a:cubicBezTo>
                  <a:pt x="119" y="159"/>
                  <a:pt x="120" y="158"/>
                  <a:pt x="121" y="158"/>
                </a:cubicBezTo>
                <a:cubicBezTo>
                  <a:pt x="122" y="158"/>
                  <a:pt x="123" y="157"/>
                  <a:pt x="125" y="157"/>
                </a:cubicBezTo>
                <a:cubicBezTo>
                  <a:pt x="126" y="157"/>
                  <a:pt x="127" y="156"/>
                  <a:pt x="128" y="156"/>
                </a:cubicBezTo>
                <a:cubicBezTo>
                  <a:pt x="129" y="156"/>
                  <a:pt x="130" y="155"/>
                  <a:pt x="131" y="155"/>
                </a:cubicBezTo>
                <a:cubicBezTo>
                  <a:pt x="132" y="154"/>
                  <a:pt x="134" y="154"/>
                  <a:pt x="135" y="153"/>
                </a:cubicBezTo>
                <a:cubicBezTo>
                  <a:pt x="135" y="153"/>
                  <a:pt x="136" y="153"/>
                  <a:pt x="136" y="153"/>
                </a:cubicBezTo>
                <a:cubicBezTo>
                  <a:pt x="142" y="150"/>
                  <a:pt x="146" y="147"/>
                  <a:pt x="151" y="144"/>
                </a:cubicBezTo>
                <a:cubicBezTo>
                  <a:pt x="151" y="144"/>
                  <a:pt x="151" y="144"/>
                  <a:pt x="152" y="143"/>
                </a:cubicBezTo>
                <a:cubicBezTo>
                  <a:pt x="161" y="147"/>
                  <a:pt x="170" y="154"/>
                  <a:pt x="177" y="163"/>
                </a:cubicBezTo>
                <a:cubicBezTo>
                  <a:pt x="185" y="174"/>
                  <a:pt x="190" y="186"/>
                  <a:pt x="190" y="196"/>
                </a:cubicBezTo>
                <a:cubicBezTo>
                  <a:pt x="190" y="224"/>
                  <a:pt x="190" y="288"/>
                  <a:pt x="190" y="2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4"/>
          <p:cNvSpPr/>
          <p:nvPr/>
        </p:nvSpPr>
        <p:spPr>
          <a:xfrm>
            <a:off x="5330433" y="4454399"/>
            <a:ext cx="361084" cy="542849"/>
          </a:xfrm>
          <a:custGeom>
            <a:avLst/>
            <a:gdLst/>
            <a:ahLst/>
            <a:cxnLst/>
            <a:rect l="l" t="t" r="r" b="b"/>
            <a:pathLst>
              <a:path w="206" h="310" extrusionOk="0">
                <a:moveTo>
                  <a:pt x="190" y="154"/>
                </a:moveTo>
                <a:cubicBezTo>
                  <a:pt x="183" y="145"/>
                  <a:pt x="174" y="137"/>
                  <a:pt x="164" y="132"/>
                </a:cubicBezTo>
                <a:cubicBezTo>
                  <a:pt x="176" y="118"/>
                  <a:pt x="183" y="100"/>
                  <a:pt x="183" y="80"/>
                </a:cubicBezTo>
                <a:cubicBezTo>
                  <a:pt x="183" y="68"/>
                  <a:pt x="180" y="56"/>
                  <a:pt x="175" y="46"/>
                </a:cubicBezTo>
                <a:cubicBezTo>
                  <a:pt x="174" y="43"/>
                  <a:pt x="172" y="39"/>
                  <a:pt x="170" y="36"/>
                </a:cubicBezTo>
                <a:cubicBezTo>
                  <a:pt x="167" y="33"/>
                  <a:pt x="162" y="32"/>
                  <a:pt x="159" y="34"/>
                </a:cubicBezTo>
                <a:cubicBezTo>
                  <a:pt x="155" y="36"/>
                  <a:pt x="154" y="41"/>
                  <a:pt x="156" y="45"/>
                </a:cubicBezTo>
                <a:cubicBezTo>
                  <a:pt x="158" y="48"/>
                  <a:pt x="159" y="50"/>
                  <a:pt x="161" y="53"/>
                </a:cubicBezTo>
                <a:cubicBezTo>
                  <a:pt x="165" y="61"/>
                  <a:pt x="167" y="70"/>
                  <a:pt x="167" y="80"/>
                </a:cubicBezTo>
                <a:cubicBezTo>
                  <a:pt x="167" y="100"/>
                  <a:pt x="158" y="117"/>
                  <a:pt x="144" y="129"/>
                </a:cubicBezTo>
                <a:cubicBezTo>
                  <a:pt x="143" y="130"/>
                  <a:pt x="142" y="130"/>
                  <a:pt x="141" y="131"/>
                </a:cubicBezTo>
                <a:cubicBezTo>
                  <a:pt x="141" y="132"/>
                  <a:pt x="140" y="132"/>
                  <a:pt x="140" y="132"/>
                </a:cubicBezTo>
                <a:cubicBezTo>
                  <a:pt x="139" y="133"/>
                  <a:pt x="138" y="134"/>
                  <a:pt x="137" y="134"/>
                </a:cubicBezTo>
                <a:cubicBezTo>
                  <a:pt x="136" y="135"/>
                  <a:pt x="135" y="135"/>
                  <a:pt x="135" y="136"/>
                </a:cubicBezTo>
                <a:cubicBezTo>
                  <a:pt x="134" y="136"/>
                  <a:pt x="133" y="137"/>
                  <a:pt x="132" y="137"/>
                </a:cubicBezTo>
                <a:cubicBezTo>
                  <a:pt x="131" y="138"/>
                  <a:pt x="130" y="138"/>
                  <a:pt x="129" y="138"/>
                </a:cubicBezTo>
                <a:cubicBezTo>
                  <a:pt x="128" y="139"/>
                  <a:pt x="127" y="139"/>
                  <a:pt x="127" y="139"/>
                </a:cubicBezTo>
                <a:cubicBezTo>
                  <a:pt x="125" y="140"/>
                  <a:pt x="124" y="140"/>
                  <a:pt x="123" y="141"/>
                </a:cubicBezTo>
                <a:cubicBezTo>
                  <a:pt x="122" y="141"/>
                  <a:pt x="122" y="141"/>
                  <a:pt x="121" y="141"/>
                </a:cubicBezTo>
                <a:cubicBezTo>
                  <a:pt x="120" y="142"/>
                  <a:pt x="118" y="142"/>
                  <a:pt x="117" y="142"/>
                </a:cubicBezTo>
                <a:cubicBezTo>
                  <a:pt x="116" y="143"/>
                  <a:pt x="116" y="143"/>
                  <a:pt x="115" y="143"/>
                </a:cubicBezTo>
                <a:cubicBezTo>
                  <a:pt x="114" y="143"/>
                  <a:pt x="112" y="143"/>
                  <a:pt x="110" y="144"/>
                </a:cubicBezTo>
                <a:cubicBezTo>
                  <a:pt x="110" y="144"/>
                  <a:pt x="109" y="144"/>
                  <a:pt x="109" y="144"/>
                </a:cubicBezTo>
                <a:cubicBezTo>
                  <a:pt x="107" y="144"/>
                  <a:pt x="105" y="144"/>
                  <a:pt x="103" y="144"/>
                </a:cubicBezTo>
                <a:cubicBezTo>
                  <a:pt x="101" y="144"/>
                  <a:pt x="98" y="144"/>
                  <a:pt x="96" y="144"/>
                </a:cubicBezTo>
                <a:cubicBezTo>
                  <a:pt x="96" y="144"/>
                  <a:pt x="95" y="144"/>
                  <a:pt x="95" y="144"/>
                </a:cubicBezTo>
                <a:cubicBezTo>
                  <a:pt x="93" y="143"/>
                  <a:pt x="92" y="143"/>
                  <a:pt x="90" y="143"/>
                </a:cubicBezTo>
                <a:cubicBezTo>
                  <a:pt x="90" y="143"/>
                  <a:pt x="89" y="143"/>
                  <a:pt x="88" y="142"/>
                </a:cubicBezTo>
                <a:cubicBezTo>
                  <a:pt x="87" y="142"/>
                  <a:pt x="86" y="142"/>
                  <a:pt x="84" y="141"/>
                </a:cubicBezTo>
                <a:cubicBezTo>
                  <a:pt x="84" y="141"/>
                  <a:pt x="83" y="141"/>
                  <a:pt x="82" y="141"/>
                </a:cubicBezTo>
                <a:cubicBezTo>
                  <a:pt x="81" y="140"/>
                  <a:pt x="80" y="140"/>
                  <a:pt x="79" y="140"/>
                </a:cubicBezTo>
                <a:cubicBezTo>
                  <a:pt x="78" y="139"/>
                  <a:pt x="77" y="139"/>
                  <a:pt x="76" y="138"/>
                </a:cubicBezTo>
                <a:cubicBezTo>
                  <a:pt x="75" y="138"/>
                  <a:pt x="74" y="138"/>
                  <a:pt x="74" y="137"/>
                </a:cubicBezTo>
                <a:cubicBezTo>
                  <a:pt x="73" y="137"/>
                  <a:pt x="72" y="136"/>
                  <a:pt x="71" y="136"/>
                </a:cubicBezTo>
                <a:cubicBezTo>
                  <a:pt x="70" y="135"/>
                  <a:pt x="69" y="135"/>
                  <a:pt x="69" y="134"/>
                </a:cubicBezTo>
                <a:cubicBezTo>
                  <a:pt x="68" y="134"/>
                  <a:pt x="67" y="133"/>
                  <a:pt x="66" y="132"/>
                </a:cubicBezTo>
                <a:cubicBezTo>
                  <a:pt x="65" y="132"/>
                  <a:pt x="65" y="132"/>
                  <a:pt x="64" y="131"/>
                </a:cubicBezTo>
                <a:cubicBezTo>
                  <a:pt x="63" y="130"/>
                  <a:pt x="62" y="130"/>
                  <a:pt x="61" y="129"/>
                </a:cubicBezTo>
                <a:cubicBezTo>
                  <a:pt x="47" y="117"/>
                  <a:pt x="39" y="100"/>
                  <a:pt x="39" y="80"/>
                </a:cubicBezTo>
                <a:cubicBezTo>
                  <a:pt x="39" y="45"/>
                  <a:pt x="67" y="16"/>
                  <a:pt x="103" y="16"/>
                </a:cubicBezTo>
                <a:cubicBezTo>
                  <a:pt x="112" y="16"/>
                  <a:pt x="122" y="18"/>
                  <a:pt x="130" y="22"/>
                </a:cubicBezTo>
                <a:cubicBezTo>
                  <a:pt x="133" y="23"/>
                  <a:pt x="135" y="25"/>
                  <a:pt x="138" y="27"/>
                </a:cubicBezTo>
                <a:cubicBezTo>
                  <a:pt x="142" y="29"/>
                  <a:pt x="147" y="28"/>
                  <a:pt x="149" y="24"/>
                </a:cubicBezTo>
                <a:cubicBezTo>
                  <a:pt x="152" y="21"/>
                  <a:pt x="151" y="16"/>
                  <a:pt x="147" y="13"/>
                </a:cubicBezTo>
                <a:cubicBezTo>
                  <a:pt x="147" y="13"/>
                  <a:pt x="147" y="13"/>
                  <a:pt x="147" y="13"/>
                </a:cubicBezTo>
                <a:cubicBezTo>
                  <a:pt x="144" y="11"/>
                  <a:pt x="140" y="9"/>
                  <a:pt x="137" y="8"/>
                </a:cubicBezTo>
                <a:cubicBezTo>
                  <a:pt x="126" y="3"/>
                  <a:pt x="115" y="0"/>
                  <a:pt x="103" y="0"/>
                </a:cubicBezTo>
                <a:cubicBezTo>
                  <a:pt x="58" y="0"/>
                  <a:pt x="23" y="36"/>
                  <a:pt x="23" y="80"/>
                </a:cubicBezTo>
                <a:cubicBezTo>
                  <a:pt x="23" y="100"/>
                  <a:pt x="30" y="118"/>
                  <a:pt x="41" y="132"/>
                </a:cubicBezTo>
                <a:cubicBezTo>
                  <a:pt x="31" y="137"/>
                  <a:pt x="23" y="145"/>
                  <a:pt x="16" y="154"/>
                </a:cubicBezTo>
                <a:cubicBezTo>
                  <a:pt x="6" y="166"/>
                  <a:pt x="0" y="181"/>
                  <a:pt x="0" y="196"/>
                </a:cubicBezTo>
                <a:cubicBezTo>
                  <a:pt x="0" y="224"/>
                  <a:pt x="0" y="288"/>
                  <a:pt x="0" y="288"/>
                </a:cubicBezTo>
                <a:cubicBezTo>
                  <a:pt x="0" y="300"/>
                  <a:pt x="8" y="310"/>
                  <a:pt x="20" y="310"/>
                </a:cubicBezTo>
                <a:cubicBezTo>
                  <a:pt x="186" y="310"/>
                  <a:pt x="186" y="310"/>
                  <a:pt x="186" y="310"/>
                </a:cubicBezTo>
                <a:cubicBezTo>
                  <a:pt x="197" y="310"/>
                  <a:pt x="206" y="300"/>
                  <a:pt x="206" y="288"/>
                </a:cubicBezTo>
                <a:cubicBezTo>
                  <a:pt x="206" y="288"/>
                  <a:pt x="206" y="224"/>
                  <a:pt x="206" y="196"/>
                </a:cubicBezTo>
                <a:cubicBezTo>
                  <a:pt x="206" y="181"/>
                  <a:pt x="199" y="166"/>
                  <a:pt x="190" y="154"/>
                </a:cubicBezTo>
                <a:close/>
                <a:moveTo>
                  <a:pt x="190" y="288"/>
                </a:moveTo>
                <a:cubicBezTo>
                  <a:pt x="190" y="292"/>
                  <a:pt x="187" y="294"/>
                  <a:pt x="186" y="294"/>
                </a:cubicBezTo>
                <a:cubicBezTo>
                  <a:pt x="169" y="294"/>
                  <a:pt x="169" y="294"/>
                  <a:pt x="169" y="294"/>
                </a:cubicBezTo>
                <a:cubicBezTo>
                  <a:pt x="169" y="196"/>
                  <a:pt x="169" y="196"/>
                  <a:pt x="169" y="196"/>
                </a:cubicBezTo>
                <a:cubicBezTo>
                  <a:pt x="169" y="191"/>
                  <a:pt x="166" y="188"/>
                  <a:pt x="161" y="188"/>
                </a:cubicBezTo>
                <a:cubicBezTo>
                  <a:pt x="157" y="188"/>
                  <a:pt x="153" y="191"/>
                  <a:pt x="153" y="196"/>
                </a:cubicBezTo>
                <a:cubicBezTo>
                  <a:pt x="153" y="294"/>
                  <a:pt x="153" y="294"/>
                  <a:pt x="153" y="294"/>
                </a:cubicBezTo>
                <a:cubicBezTo>
                  <a:pt x="52" y="294"/>
                  <a:pt x="52" y="294"/>
                  <a:pt x="52" y="294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52" y="191"/>
                  <a:pt x="48" y="188"/>
                  <a:pt x="44" y="188"/>
                </a:cubicBezTo>
                <a:cubicBezTo>
                  <a:pt x="39" y="188"/>
                  <a:pt x="36" y="191"/>
                  <a:pt x="36" y="196"/>
                </a:cubicBezTo>
                <a:cubicBezTo>
                  <a:pt x="36" y="294"/>
                  <a:pt x="36" y="294"/>
                  <a:pt x="36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18" y="294"/>
                  <a:pt x="16" y="292"/>
                  <a:pt x="16" y="288"/>
                </a:cubicBezTo>
                <a:cubicBezTo>
                  <a:pt x="16" y="288"/>
                  <a:pt x="16" y="224"/>
                  <a:pt x="16" y="196"/>
                </a:cubicBezTo>
                <a:cubicBezTo>
                  <a:pt x="16" y="186"/>
                  <a:pt x="20" y="174"/>
                  <a:pt x="28" y="163"/>
                </a:cubicBezTo>
                <a:cubicBezTo>
                  <a:pt x="35" y="154"/>
                  <a:pt x="45" y="147"/>
                  <a:pt x="54" y="143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9" y="147"/>
                  <a:pt x="64" y="150"/>
                  <a:pt x="69" y="153"/>
                </a:cubicBezTo>
                <a:cubicBezTo>
                  <a:pt x="69" y="153"/>
                  <a:pt x="70" y="153"/>
                  <a:pt x="70" y="153"/>
                </a:cubicBezTo>
                <a:cubicBezTo>
                  <a:pt x="72" y="154"/>
                  <a:pt x="73" y="154"/>
                  <a:pt x="74" y="155"/>
                </a:cubicBezTo>
                <a:cubicBezTo>
                  <a:pt x="75" y="155"/>
                  <a:pt x="76" y="156"/>
                  <a:pt x="77" y="156"/>
                </a:cubicBezTo>
                <a:cubicBezTo>
                  <a:pt x="78" y="156"/>
                  <a:pt x="80" y="157"/>
                  <a:pt x="81" y="157"/>
                </a:cubicBezTo>
                <a:cubicBezTo>
                  <a:pt x="82" y="157"/>
                  <a:pt x="83" y="158"/>
                  <a:pt x="85" y="158"/>
                </a:cubicBezTo>
                <a:cubicBezTo>
                  <a:pt x="86" y="158"/>
                  <a:pt x="87" y="159"/>
                  <a:pt x="88" y="159"/>
                </a:cubicBezTo>
                <a:cubicBezTo>
                  <a:pt x="89" y="159"/>
                  <a:pt x="91" y="159"/>
                  <a:pt x="93" y="159"/>
                </a:cubicBezTo>
                <a:cubicBezTo>
                  <a:pt x="93" y="160"/>
                  <a:pt x="94" y="160"/>
                  <a:pt x="95" y="160"/>
                </a:cubicBezTo>
                <a:cubicBezTo>
                  <a:pt x="98" y="160"/>
                  <a:pt x="100" y="160"/>
                  <a:pt x="103" y="160"/>
                </a:cubicBezTo>
                <a:cubicBezTo>
                  <a:pt x="105" y="160"/>
                  <a:pt x="108" y="160"/>
                  <a:pt x="110" y="160"/>
                </a:cubicBezTo>
                <a:cubicBezTo>
                  <a:pt x="111" y="160"/>
                  <a:pt x="112" y="160"/>
                  <a:pt x="113" y="159"/>
                </a:cubicBezTo>
                <a:cubicBezTo>
                  <a:pt x="114" y="159"/>
                  <a:pt x="116" y="159"/>
                  <a:pt x="118" y="159"/>
                </a:cubicBezTo>
                <a:cubicBezTo>
                  <a:pt x="119" y="159"/>
                  <a:pt x="120" y="158"/>
                  <a:pt x="121" y="158"/>
                </a:cubicBezTo>
                <a:cubicBezTo>
                  <a:pt x="122" y="158"/>
                  <a:pt x="123" y="157"/>
                  <a:pt x="125" y="157"/>
                </a:cubicBezTo>
                <a:cubicBezTo>
                  <a:pt x="126" y="157"/>
                  <a:pt x="127" y="156"/>
                  <a:pt x="128" y="156"/>
                </a:cubicBezTo>
                <a:cubicBezTo>
                  <a:pt x="129" y="156"/>
                  <a:pt x="130" y="155"/>
                  <a:pt x="131" y="155"/>
                </a:cubicBezTo>
                <a:cubicBezTo>
                  <a:pt x="132" y="154"/>
                  <a:pt x="134" y="154"/>
                  <a:pt x="135" y="153"/>
                </a:cubicBezTo>
                <a:cubicBezTo>
                  <a:pt x="135" y="153"/>
                  <a:pt x="136" y="153"/>
                  <a:pt x="136" y="153"/>
                </a:cubicBezTo>
                <a:cubicBezTo>
                  <a:pt x="142" y="150"/>
                  <a:pt x="146" y="147"/>
                  <a:pt x="151" y="144"/>
                </a:cubicBezTo>
                <a:cubicBezTo>
                  <a:pt x="151" y="144"/>
                  <a:pt x="151" y="144"/>
                  <a:pt x="152" y="143"/>
                </a:cubicBezTo>
                <a:cubicBezTo>
                  <a:pt x="161" y="147"/>
                  <a:pt x="170" y="154"/>
                  <a:pt x="177" y="163"/>
                </a:cubicBezTo>
                <a:cubicBezTo>
                  <a:pt x="185" y="174"/>
                  <a:pt x="190" y="186"/>
                  <a:pt x="190" y="196"/>
                </a:cubicBezTo>
                <a:cubicBezTo>
                  <a:pt x="190" y="224"/>
                  <a:pt x="190" y="288"/>
                  <a:pt x="190" y="2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F41D9-F9AD-67C1-50F3-EB96F1D8A4EA}"/>
              </a:ext>
            </a:extLst>
          </p:cNvPr>
          <p:cNvSpPr txBox="1"/>
          <p:nvPr/>
        </p:nvSpPr>
        <p:spPr>
          <a:xfrm>
            <a:off x="2236694" y="1819184"/>
            <a:ext cx="4558553" cy="153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CA6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5CA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Amanda Bierbrauer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98D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CA6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5CA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Associate Vice President of Enrollment Management &amp; Student Finances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CA6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7B848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Portland State University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CA6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5CA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3"/>
              </a:rPr>
              <a:t>nguyenaf@pdx.edu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5CA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D4B27-A57A-9C04-9B18-B1337B679BD9}"/>
              </a:ext>
            </a:extLst>
          </p:cNvPr>
          <p:cNvSpPr txBox="1"/>
          <p:nvPr/>
        </p:nvSpPr>
        <p:spPr>
          <a:xfrm>
            <a:off x="6006352" y="4271683"/>
            <a:ext cx="4984377" cy="153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CA6"/>
              </a:buClr>
              <a:buSzPts val="2600"/>
              <a:buFont typeface="Merriweather Sans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5CA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Olivia Tufo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5CA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CA6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5CA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Manager, Community Engagement and Development/Impact 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CA6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7B848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Western Interstate Commission for Higher Education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CA6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5CA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4"/>
              </a:rPr>
              <a:t>otufo@wiche.edu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5CA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7" name="Picture 4" descr="Portland State University Logo and symbol, meaning, history, PNG, brand">
            <a:extLst>
              <a:ext uri="{FF2B5EF4-FFF2-40B4-BE49-F238E27FC236}">
                <a16:creationId xmlns:a16="http://schemas.microsoft.com/office/drawing/2014/main" id="{1C7AA17E-B10E-A374-8ECC-07A46ED18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52051"/>
            <a:ext cx="4679059" cy="26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1A86547-FDA3-1E52-7AF3-483FF1245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09" y="4203347"/>
            <a:ext cx="2958685" cy="1479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r>
              <a:rPr lang="en-US" dirty="0"/>
              <a:t>INTRODUCTION TO THE NO HOLDING BACK PROJECT</a:t>
            </a:r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574" y="6071751"/>
            <a:ext cx="2085983" cy="601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5D12E1-0BA7-A9CC-ED07-516A7C5CB2C6}"/>
              </a:ext>
            </a:extLst>
          </p:cNvPr>
          <p:cNvSpPr/>
          <p:nvPr/>
        </p:nvSpPr>
        <p:spPr>
          <a:xfrm>
            <a:off x="5598017" y="1536879"/>
            <a:ext cx="5340440" cy="144136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Academic Partnerships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43444F1-7C37-4C96-3822-3D2E8B4C2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51" y="1902823"/>
            <a:ext cx="3004326" cy="38946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7805F2-0B41-A7E1-6E44-EDB9FB6F4253}"/>
              </a:ext>
            </a:extLst>
          </p:cNvPr>
          <p:cNvSpPr/>
          <p:nvPr/>
        </p:nvSpPr>
        <p:spPr>
          <a:xfrm>
            <a:off x="5598017" y="4453944"/>
            <a:ext cx="5340440" cy="1496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Leadership Development Opportunities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471A4-36D6-1621-9AB2-76113C33C5A2}"/>
              </a:ext>
            </a:extLst>
          </p:cNvPr>
          <p:cNvSpPr/>
          <p:nvPr/>
        </p:nvSpPr>
        <p:spPr>
          <a:xfrm>
            <a:off x="5598488" y="2978240"/>
            <a:ext cx="5340440" cy="1496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Collaborations and Learning Circles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Open Sans"/>
              <a:buNone/>
            </a:pPr>
            <a:r>
              <a:rPr lang="en-US"/>
              <a:t>2021 Research conducted by AACRAO</a:t>
            </a:r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838200" y="1654865"/>
            <a:ext cx="10781944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►"/>
            </a:pPr>
            <a:r>
              <a:rPr lang="en-US" sz="2400" b="0" dirty="0"/>
              <a:t>A quantitative examination of student level holds at 14 institutions over the course of the 2017-2018 and 2018-2019 academic years</a:t>
            </a:r>
            <a:endParaRPr dirty="0"/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0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dirty="0"/>
              <a:t>126,500 students in the sample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dirty="0"/>
              <a:t>370,754 holds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►"/>
            </a:pPr>
            <a:r>
              <a:rPr lang="en-US" sz="2400" b="0" dirty="0"/>
              <a:t>A benchmark of practice and policy from 317 undergraduate serving U.S. institutions</a:t>
            </a:r>
            <a:endParaRPr dirty="0"/>
          </a:p>
          <a:p>
            <a:pPr marL="465138" lvl="0" indent="-2873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Sans"/>
              <a:buNone/>
            </a:pPr>
            <a:endParaRPr b="0" dirty="0"/>
          </a:p>
        </p:txBody>
      </p:sp>
      <p:pic>
        <p:nvPicPr>
          <p:cNvPr id="145" name="Google Shape;145;p14" descr="Icon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2205" y="5905136"/>
            <a:ext cx="2837939" cy="587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11111"/>
              <a:buFont typeface="Open Sans"/>
              <a:buNone/>
            </a:pPr>
            <a:r>
              <a:rPr lang="en-US" dirty="0"/>
              <a:t>NO HOLDING BACK- A COMMUNITY OF PRACTICE</a:t>
            </a:r>
            <a:endParaRPr dirty="0"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574" y="6071751"/>
            <a:ext cx="2085983" cy="60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092" y="1476498"/>
            <a:ext cx="10019707" cy="501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Open Sans"/>
              <a:buNone/>
            </a:pPr>
            <a:r>
              <a:rPr lang="en-US" dirty="0"/>
              <a:t>NO HOLDING BACK- A COMMUNITY OF PRACTICE</a:t>
            </a:r>
            <a:endParaRPr dirty="0"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33548" y="1648097"/>
            <a:ext cx="5410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65138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3400" dirty="0"/>
              <a:t>12 institutions with cross-unit teams: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 sz="3400" dirty="0"/>
              <a:t>Registrar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 sz="3400" dirty="0"/>
              <a:t>Bursar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 sz="3400" dirty="0"/>
              <a:t>Enrollment Management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 sz="3400" dirty="0"/>
              <a:t>IT/Technical Support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 sz="3400" dirty="0"/>
              <a:t>Institutional Research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 sz="3400" dirty="0"/>
              <a:t>Administrative champions</a:t>
            </a:r>
            <a:endParaRPr dirty="0"/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l="7394" r="7393"/>
          <a:stretch/>
        </p:blipFill>
        <p:spPr>
          <a:xfrm>
            <a:off x="6248400" y="1678577"/>
            <a:ext cx="5272119" cy="412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4574" y="6071751"/>
            <a:ext cx="2085983" cy="601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Open Sans"/>
              <a:buNone/>
            </a:pPr>
            <a:r>
              <a:rPr lang="en-US" dirty="0"/>
              <a:t>NO HOLDING BACK- A COMMUNITY OF PRACTICE</a:t>
            </a:r>
            <a:endParaRPr dirty="0"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838200" y="1511173"/>
            <a:ext cx="1051559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65138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3400" dirty="0"/>
              <a:t>Over the course of 15 months:</a:t>
            </a:r>
          </a:p>
          <a:p>
            <a:pPr marL="1371600" lvl="3" indent="0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en-US" sz="2400" b="1" dirty="0"/>
              <a:t>1</a:t>
            </a:r>
            <a:r>
              <a:rPr lang="en-US" sz="2400" dirty="0"/>
              <a:t> 	in-person training in Boulder, Colorado</a:t>
            </a:r>
          </a:p>
          <a:p>
            <a:pPr marL="1371600" lvl="3" indent="0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en-US" sz="2400" b="1" dirty="0"/>
              <a:t>3</a:t>
            </a:r>
            <a:r>
              <a:rPr lang="en-US" sz="2400" dirty="0"/>
              <a:t> 	virtual quarterly calls</a:t>
            </a:r>
          </a:p>
          <a:p>
            <a:pPr marL="1371600" lvl="3" indent="0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en-US" sz="2400" b="1" dirty="0"/>
              <a:t>12</a:t>
            </a:r>
            <a:r>
              <a:rPr lang="en-US" sz="2400" dirty="0"/>
              <a:t> 	debrief conversations (one with each institution)</a:t>
            </a:r>
          </a:p>
          <a:p>
            <a:pPr marL="1371600" lvl="3" indent="0">
              <a:spcBef>
                <a:spcPts val="0"/>
              </a:spcBef>
              <a:buClr>
                <a:schemeClr val="accent1"/>
              </a:buClr>
              <a:buSzPct val="100000"/>
              <a:buNone/>
            </a:pPr>
            <a:r>
              <a:rPr lang="en-US" sz="2400" b="1" dirty="0"/>
              <a:t>6</a:t>
            </a:r>
            <a:r>
              <a:rPr lang="en-US" sz="2400" dirty="0"/>
              <a:t> 	focus groups of students (across the institutions)</a:t>
            </a:r>
          </a:p>
          <a:p>
            <a:pPr marL="922338" lvl="1" indent="-46513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endParaRPr lang="en-US" dirty="0"/>
          </a:p>
          <a:p>
            <a:pPr marL="922338" lvl="1" indent="-46513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/>
              <a:t>Institution teams</a:t>
            </a:r>
          </a:p>
          <a:p>
            <a:pPr marL="1379538" lvl="2" indent="-46513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/>
              <a:t>Making policy recommendations after gathering and analyzing data</a:t>
            </a:r>
          </a:p>
          <a:p>
            <a:pPr marL="1379538" lvl="2" indent="-46513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endParaRPr lang="en-US" dirty="0"/>
          </a:p>
          <a:p>
            <a:pPr marL="922338" lvl="1" indent="-46513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/>
              <a:t>AACRAO</a:t>
            </a:r>
          </a:p>
          <a:p>
            <a:pPr marL="1379538" lvl="2" indent="-46513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/>
              <a:t>Drafting the technical guidebook and providing training to the COP, and supported institutions as they conducted the analysis</a:t>
            </a:r>
          </a:p>
          <a:p>
            <a:pPr marL="1379538" lvl="2" indent="-46513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endParaRPr lang="en-US" dirty="0"/>
          </a:p>
          <a:p>
            <a:pPr marL="922338" lvl="1" indent="-46513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/>
              <a:t>WICHE</a:t>
            </a:r>
          </a:p>
          <a:p>
            <a:pPr marL="1379538" lvl="2" indent="-46513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dirty="0"/>
              <a:t>Drafting the seminal brief and providing logistical support to the COP</a:t>
            </a:r>
            <a:endParaRPr dirty="0"/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574" y="6071751"/>
            <a:ext cx="2085983" cy="60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4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0561-BAEA-E3AE-F71F-CC5BE9E1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0537"/>
            <a:ext cx="10515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THE STUDENTS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1D1D8F5-E0A4-DCCB-4C50-6650B058640B}"/>
              </a:ext>
            </a:extLst>
          </p:cNvPr>
          <p:cNvGraphicFramePr/>
          <p:nvPr/>
        </p:nvGraphicFramePr>
        <p:xfrm>
          <a:off x="189742" y="1550505"/>
          <a:ext cx="6989814" cy="441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686023-4A3A-30FE-43BC-DC3978AD8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963530"/>
              </p:ext>
            </p:extLst>
          </p:nvPr>
        </p:nvGraphicFramePr>
        <p:xfrm>
          <a:off x="6095998" y="1550505"/>
          <a:ext cx="5978386" cy="432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51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0561-BAEA-E3AE-F71F-CC5BE9E1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0537"/>
            <a:ext cx="10515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THE STUDENTS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EF6B1A1-784E-16B9-78C1-A1A31CAAD1C4}"/>
              </a:ext>
            </a:extLst>
          </p:cNvPr>
          <p:cNvGraphicFramePr/>
          <p:nvPr/>
        </p:nvGraphicFramePr>
        <p:xfrm>
          <a:off x="5665304" y="1644059"/>
          <a:ext cx="6375951" cy="426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A687527-519C-0727-CBF3-B624AC42FFFE}"/>
              </a:ext>
            </a:extLst>
          </p:cNvPr>
          <p:cNvGraphicFramePr/>
          <p:nvPr/>
        </p:nvGraphicFramePr>
        <p:xfrm>
          <a:off x="-198934" y="1697863"/>
          <a:ext cx="6559977" cy="416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24187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WICHE colors">
      <a:dk1>
        <a:srgbClr val="000000"/>
      </a:dk1>
      <a:lt1>
        <a:srgbClr val="FFFFFF"/>
      </a:lt1>
      <a:dk2>
        <a:srgbClr val="7B848A"/>
      </a:dk2>
      <a:lt2>
        <a:srgbClr val="D4D6D7"/>
      </a:lt2>
      <a:accent1>
        <a:srgbClr val="005CA6"/>
      </a:accent1>
      <a:accent2>
        <a:srgbClr val="0098D6"/>
      </a:accent2>
      <a:accent3>
        <a:srgbClr val="0A3A5F"/>
      </a:accent3>
      <a:accent4>
        <a:srgbClr val="FFC000"/>
      </a:accent4>
      <a:accent5>
        <a:srgbClr val="DB1E35"/>
      </a:accent5>
      <a:accent6>
        <a:srgbClr val="009778"/>
      </a:accent6>
      <a:hlink>
        <a:srgbClr val="0098D6"/>
      </a:hlink>
      <a:folHlink>
        <a:srgbClr val="0098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CHE PowerPoint-template" id="{7978B41E-0ED1-49CA-BA68-A6F6946F9143}" vid="{C0C6984C-5753-4077-9206-8C3131859379}"/>
    </a:ext>
  </a:extLst>
</a:theme>
</file>

<file path=ppt/theme/theme2.xml><?xml version="1.0" encoding="utf-8"?>
<a:theme xmlns:a="http://schemas.openxmlformats.org/drawingml/2006/main" name="Office Theme">
  <a:themeElements>
    <a:clrScheme name="WICHE colors">
      <a:dk1>
        <a:srgbClr val="000000"/>
      </a:dk1>
      <a:lt1>
        <a:srgbClr val="FFFFFF"/>
      </a:lt1>
      <a:dk2>
        <a:srgbClr val="7B848A"/>
      </a:dk2>
      <a:lt2>
        <a:srgbClr val="D4D6D7"/>
      </a:lt2>
      <a:accent1>
        <a:srgbClr val="005CA6"/>
      </a:accent1>
      <a:accent2>
        <a:srgbClr val="0098D6"/>
      </a:accent2>
      <a:accent3>
        <a:srgbClr val="0A3A5F"/>
      </a:accent3>
      <a:accent4>
        <a:srgbClr val="FFC000"/>
      </a:accent4>
      <a:accent5>
        <a:srgbClr val="DB1E35"/>
      </a:accent5>
      <a:accent6>
        <a:srgbClr val="009778"/>
      </a:accent6>
      <a:hlink>
        <a:srgbClr val="0098D6"/>
      </a:hlink>
      <a:folHlink>
        <a:srgbClr val="0098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1088</Words>
  <Application>Microsoft Office PowerPoint</Application>
  <PresentationFormat>Widescreen</PresentationFormat>
  <Paragraphs>165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.Lucida Grande UI Regular</vt:lpstr>
      <vt:lpstr>Arial</vt:lpstr>
      <vt:lpstr>Calibri</vt:lpstr>
      <vt:lpstr>Courier New</vt:lpstr>
      <vt:lpstr>Merriweather Sans</vt:lpstr>
      <vt:lpstr>Noto Sans Symbols</vt:lpstr>
      <vt:lpstr>Open Sans</vt:lpstr>
      <vt:lpstr>Open Sans Light</vt:lpstr>
      <vt:lpstr>Oswald</vt:lpstr>
      <vt:lpstr>Oswald Light</vt:lpstr>
      <vt:lpstr>Wingdings</vt:lpstr>
      <vt:lpstr>1_Office Theme</vt:lpstr>
      <vt:lpstr>Office Theme</vt:lpstr>
      <vt:lpstr>No Holding Back:  Lessons in Analyzing Administrative and Student  Success Holds Data </vt:lpstr>
      <vt:lpstr>Agenda</vt:lpstr>
      <vt:lpstr>INTRODUCTION TO THE NO HOLDING BACK PROJECT</vt:lpstr>
      <vt:lpstr>2021 Research conducted by AACRAO</vt:lpstr>
      <vt:lpstr>NO HOLDING BACK- A COMMUNITY OF PRACTICE</vt:lpstr>
      <vt:lpstr>NO HOLDING BACK- A COMMUNITY OF PRACTICE</vt:lpstr>
      <vt:lpstr>NO HOLDING BACK- A COMMUNITY OF PRACTICE</vt:lpstr>
      <vt:lpstr>THE STUDENTS</vt:lpstr>
      <vt:lpstr>THE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PSU- Policy Changes and Further Work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Holding Back:  Lessons in Analyzing Administrative and Student  Success Holds Data</dc:title>
  <dc:creator>Olivia Tufo</dc:creator>
  <cp:lastModifiedBy>Brett Cassell</cp:lastModifiedBy>
  <cp:revision>27</cp:revision>
  <cp:lastPrinted>2023-05-09T17:45:57Z</cp:lastPrinted>
  <dcterms:created xsi:type="dcterms:W3CDTF">2023-05-04T17:12:58Z</dcterms:created>
  <dcterms:modified xsi:type="dcterms:W3CDTF">2023-05-25T20:42:20Z</dcterms:modified>
</cp:coreProperties>
</file>