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11" r:id="rId4"/>
    <p:sldId id="289" r:id="rId5"/>
    <p:sldId id="309" r:id="rId6"/>
    <p:sldId id="304" r:id="rId7"/>
    <p:sldId id="314" r:id="rId8"/>
    <p:sldId id="291" r:id="rId9"/>
    <p:sldId id="292" r:id="rId10"/>
    <p:sldId id="280" r:id="rId11"/>
    <p:sldId id="259" r:id="rId12"/>
    <p:sldId id="278" r:id="rId13"/>
    <p:sldId id="297" r:id="rId14"/>
    <p:sldId id="266" r:id="rId15"/>
    <p:sldId id="288" r:id="rId16"/>
    <p:sldId id="295" r:id="rId17"/>
    <p:sldId id="269" r:id="rId18"/>
    <p:sldId id="315" r:id="rId19"/>
    <p:sldId id="300" r:id="rId20"/>
    <p:sldId id="301" r:id="rId21"/>
    <p:sldId id="313" r:id="rId22"/>
    <p:sldId id="31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B16844-94AA-4DFF-A86A-0818C41069A0}">
          <p14:sldIdLst>
            <p14:sldId id="256"/>
            <p14:sldId id="257"/>
            <p14:sldId id="311"/>
            <p14:sldId id="289"/>
            <p14:sldId id="309"/>
            <p14:sldId id="304"/>
            <p14:sldId id="314"/>
            <p14:sldId id="291"/>
            <p14:sldId id="292"/>
            <p14:sldId id="280"/>
            <p14:sldId id="259"/>
            <p14:sldId id="278"/>
            <p14:sldId id="297"/>
            <p14:sldId id="266"/>
            <p14:sldId id="288"/>
            <p14:sldId id="295"/>
            <p14:sldId id="269"/>
            <p14:sldId id="315"/>
            <p14:sldId id="300"/>
            <p14:sldId id="301"/>
            <p14:sldId id="313"/>
            <p14:sldId id="312"/>
          </p14:sldIdLst>
        </p14:section>
        <p14:section name="Untitled Section" id="{80866FF2-C427-4199-AE4E-C9C9ADEEB5A4}">
          <p14:sldIdLst/>
        </p14:section>
        <p14:section name="Untitled Section" id="{BE316C0B-9401-4D66-97A3-3F232DC8CEF6}">
          <p14:sldIdLst/>
        </p14:section>
        <p14:section name="Untitled Section" id="{1E472BF4-8C83-4489-971B-C4BFAC274783}">
          <p14:sldIdLst/>
        </p14:section>
        <p14:section name="Untitled Section" id="{9DECCC9B-B695-46D7-8B88-41AC1E4C98AE}">
          <p14:sldIdLst/>
        </p14:section>
        <p14:section name="Untitled Section" id="{599F8B8C-B75D-429C-9BE7-9141B6F0BAD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baseline="0" dirty="0">
                <a:latin typeface="+mn-lt"/>
              </a:rPr>
              <a:t> Cash and Checks Overall 22-23</a:t>
            </a:r>
          </a:p>
          <a:p>
            <a:pPr>
              <a:defRPr sz="2000" b="1"/>
            </a:pPr>
            <a:r>
              <a:rPr lang="en-US" sz="2000" b="1" i="0" u="none" strike="noStrike" baseline="0" dirty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29753221655398E-2"/>
          <c:y val="0.13577022190408017"/>
          <c:w val="0.86825802772541771"/>
          <c:h val="0.779978525411596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'Sheet2 (2)'!$F$4:$F$5</c:f>
              <c:strCache>
                <c:ptCount val="2"/>
                <c:pt idx="0">
                  <c:v>Cash</c:v>
                </c:pt>
                <c:pt idx="1">
                  <c:v>Checks</c:v>
                </c:pt>
              </c:strCache>
            </c:strRef>
          </c:cat>
          <c:val>
            <c:numRef>
              <c:f>'Sheet2 (2)'!$G$4:$G$5</c:f>
              <c:numCache>
                <c:formatCode>0.00%</c:formatCode>
                <c:ptCount val="2"/>
                <c:pt idx="0">
                  <c:v>1.0699999999999999E-2</c:v>
                </c:pt>
                <c:pt idx="1">
                  <c:v>0.98929999999999996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D-4069-811E-A7BDE6B21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214368"/>
        <c:axId val="469216336"/>
      </c:barChart>
      <c:catAx>
        <c:axId val="46921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216336"/>
        <c:crosses val="autoZero"/>
        <c:auto val="1"/>
        <c:lblAlgn val="ctr"/>
        <c:lblOffset val="100"/>
        <c:noMultiLvlLbl val="0"/>
      </c:catAx>
      <c:valAx>
        <c:axId val="46921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214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latin typeface="+mn-lt"/>
              </a:rPr>
              <a:t>Student Payment Processing 22-23</a:t>
            </a:r>
          </a:p>
          <a:p>
            <a:pPr>
              <a:defRPr sz="2400" b="1"/>
            </a:pPr>
            <a:endParaRPr lang="en-US" sz="2400" b="1" dirty="0">
              <a:latin typeface="+mn-lt"/>
            </a:endParaRPr>
          </a:p>
          <a:p>
            <a:pPr>
              <a:defRPr sz="2400" b="1"/>
            </a:pPr>
            <a:endParaRPr lang="en-US" sz="2400" b="1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788227643365681E-2"/>
          <c:y val="0.16683594711112654"/>
          <c:w val="0.92321177235663432"/>
          <c:h val="0.749090092687523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(4)'!$F$6:$F$11</c:f>
              <c:strCache>
                <c:ptCount val="6"/>
                <c:pt idx="0">
                  <c:v>Cash </c:v>
                </c:pt>
                <c:pt idx="1">
                  <c:v>Checks</c:v>
                </c:pt>
                <c:pt idx="2">
                  <c:v>Rem</c:v>
                </c:pt>
                <c:pt idx="3">
                  <c:v>Convera</c:v>
                </c:pt>
                <c:pt idx="4">
                  <c:v>Flywire</c:v>
                </c:pt>
                <c:pt idx="5">
                  <c:v>E-check</c:v>
                </c:pt>
              </c:strCache>
            </c:strRef>
          </c:cat>
          <c:val>
            <c:numRef>
              <c:f>'Sheet1 (4)'!$G$6:$G$11</c:f>
              <c:numCache>
                <c:formatCode>0.00%</c:formatCode>
                <c:ptCount val="6"/>
                <c:pt idx="0">
                  <c:v>1.0452529434096072E-2</c:v>
                </c:pt>
                <c:pt idx="1">
                  <c:v>2.2437913263511081E-2</c:v>
                </c:pt>
                <c:pt idx="2">
                  <c:v>6.8315650002546665E-3</c:v>
                </c:pt>
                <c:pt idx="3">
                  <c:v>1.5722894977145938E-2</c:v>
                </c:pt>
                <c:pt idx="4">
                  <c:v>6.9182664604128807E-2</c:v>
                </c:pt>
                <c:pt idx="5">
                  <c:v>0.88582496215495965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5-45B4-BEFE-96979C525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834392"/>
        <c:axId val="495827504"/>
      </c:barChart>
      <c:catAx>
        <c:axId val="495834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827504"/>
        <c:crosses val="autoZero"/>
        <c:auto val="1"/>
        <c:lblAlgn val="ctr"/>
        <c:lblOffset val="100"/>
        <c:noMultiLvlLbl val="0"/>
      </c:catAx>
      <c:valAx>
        <c:axId val="49582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834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88227643365681E-2"/>
          <c:y val="0.16683594711112654"/>
          <c:w val="0.92321177235663432"/>
          <c:h val="0.749090092687523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(4)'!$F$6:$F$11</c:f>
              <c:strCache>
                <c:ptCount val="6"/>
                <c:pt idx="0">
                  <c:v>Cash </c:v>
                </c:pt>
                <c:pt idx="1">
                  <c:v>Checks</c:v>
                </c:pt>
                <c:pt idx="2">
                  <c:v>Rem</c:v>
                </c:pt>
                <c:pt idx="3">
                  <c:v>Convera</c:v>
                </c:pt>
                <c:pt idx="4">
                  <c:v>Flywire</c:v>
                </c:pt>
                <c:pt idx="5">
                  <c:v>E-check</c:v>
                </c:pt>
              </c:strCache>
            </c:strRef>
          </c:cat>
          <c:val>
            <c:numRef>
              <c:f>'Sheet1 (4)'!$G$6:$G$11</c:f>
              <c:numCache>
                <c:formatCode>0.00%</c:formatCode>
                <c:ptCount val="6"/>
                <c:pt idx="0">
                  <c:v>1.0452529434096072E-2</c:v>
                </c:pt>
                <c:pt idx="1">
                  <c:v>2.2437913263511081E-2</c:v>
                </c:pt>
                <c:pt idx="2">
                  <c:v>6.8315650002546665E-3</c:v>
                </c:pt>
                <c:pt idx="3">
                  <c:v>1.5722894977145938E-2</c:v>
                </c:pt>
                <c:pt idx="4">
                  <c:v>6.9182664604128807E-2</c:v>
                </c:pt>
                <c:pt idx="5">
                  <c:v>0.88582496215495965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94-49EA-BCC3-18BFAE99F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834392"/>
        <c:axId val="495827504"/>
      </c:barChart>
      <c:catAx>
        <c:axId val="495834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827504"/>
        <c:crosses val="autoZero"/>
        <c:auto val="1"/>
        <c:lblAlgn val="ctr"/>
        <c:lblOffset val="100"/>
        <c:noMultiLvlLbl val="0"/>
      </c:catAx>
      <c:valAx>
        <c:axId val="49582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834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9753221655398E-2"/>
          <c:y val="0.13577022190408017"/>
          <c:w val="0.86825802772541771"/>
          <c:h val="0.779978525411596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'Sheet2 (2)'!$F$4:$F$5</c:f>
              <c:strCache>
                <c:ptCount val="2"/>
                <c:pt idx="0">
                  <c:v>Cash</c:v>
                </c:pt>
                <c:pt idx="1">
                  <c:v>Checks</c:v>
                </c:pt>
              </c:strCache>
            </c:strRef>
          </c:cat>
          <c:val>
            <c:numRef>
              <c:f>'Sheet2 (2)'!$G$4:$G$5</c:f>
              <c:numCache>
                <c:formatCode>0.00%</c:formatCode>
                <c:ptCount val="2"/>
                <c:pt idx="0">
                  <c:v>1.0699999999999999E-2</c:v>
                </c:pt>
                <c:pt idx="1">
                  <c:v>0.98929999999999996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4-4291-8559-ACA351FF5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214368"/>
        <c:axId val="469216336"/>
      </c:barChart>
      <c:catAx>
        <c:axId val="46921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216336"/>
        <c:crosses val="autoZero"/>
        <c:auto val="1"/>
        <c:lblAlgn val="ctr"/>
        <c:lblOffset val="100"/>
        <c:noMultiLvlLbl val="0"/>
      </c:catAx>
      <c:valAx>
        <c:axId val="46921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214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CF58-A4F2-4037-BE84-439824C587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06A8-D9F2-4F17-BE7B-D3CD55524C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70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CF58-A4F2-4037-BE84-439824C587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06A8-D9F2-4F17-BE7B-D3CD5552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CF58-A4F2-4037-BE84-439824C587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06A8-D9F2-4F17-BE7B-D3CD5552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4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CF58-A4F2-4037-BE84-439824C587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06A8-D9F2-4F17-BE7B-D3CD5552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CF58-A4F2-4037-BE84-439824C587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06A8-D9F2-4F17-BE7B-D3CD55524C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95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CF58-A4F2-4037-BE84-439824C587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06A8-D9F2-4F17-BE7B-D3CD5552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CF58-A4F2-4037-BE84-439824C587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06A8-D9F2-4F17-BE7B-D3CD5552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7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CF58-A4F2-4037-BE84-439824C587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06A8-D9F2-4F17-BE7B-D3CD5552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3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CF58-A4F2-4037-BE84-439824C587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06A8-D9F2-4F17-BE7B-D3CD5552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3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08ACF58-A4F2-4037-BE84-439824C587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8106A8-D9F2-4F17-BE7B-D3CD5552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3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CF58-A4F2-4037-BE84-439824C587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06A8-D9F2-4F17-BE7B-D3CD5552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5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8ACF58-A4F2-4037-BE84-439824C587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8106A8-D9F2-4F17-BE7B-D3CD55524C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3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lipboard-green-check-list-31116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7241&amp;picture=dollar-sign-blac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ateway-forged-entrance-gate-3130595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1760&amp;picture=business-pla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es/image/305289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rade-png/download/6922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8022-path-fil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ustomer-service-1433642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mark-why-question-182945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307757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gnifying-glass-search-to-find-101987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6365" y="3244334"/>
            <a:ext cx="83312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UCSD’s Journey to a Cashless Future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35127" y="4802909"/>
            <a:ext cx="2318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Larry Angel</a:t>
            </a:r>
          </a:p>
          <a:p>
            <a:r>
              <a:rPr lang="en-US" b="1" dirty="0"/>
              <a:t>U.C. San Diego</a:t>
            </a:r>
          </a:p>
          <a:p>
            <a:r>
              <a:rPr lang="en-US" b="1" dirty="0"/>
              <a:t>hangel@ucsd.edu</a:t>
            </a:r>
          </a:p>
        </p:txBody>
      </p:sp>
    </p:spTree>
    <p:extLst>
      <p:ext uri="{BB962C8B-B14F-4D97-AF65-F5344CB8AC3E}">
        <p14:creationId xmlns:p14="http://schemas.microsoft.com/office/powerpoint/2010/main" val="379744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UCSD’s Cashless Considerations​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Lockbox services for student payments​</a:t>
            </a:r>
          </a:p>
          <a:p>
            <a:pPr fontAlgn="base"/>
            <a:r>
              <a:rPr lang="en-US" dirty="0"/>
              <a:t>Direct Loomis pickup of department deposits ​</a:t>
            </a:r>
          </a:p>
          <a:p>
            <a:pPr fontAlgn="base"/>
            <a:r>
              <a:rPr lang="en-US" dirty="0"/>
              <a:t>Check 21 scanners distributed to departments if we allow them to do their own bank deposits​</a:t>
            </a:r>
          </a:p>
          <a:p>
            <a:pPr fontAlgn="base"/>
            <a:r>
              <a:rPr lang="en-US" dirty="0"/>
              <a:t>Maximize Technologies – e-check, virtual terminal, e-store​</a:t>
            </a:r>
          </a:p>
          <a:p>
            <a:pPr fontAlgn="base"/>
            <a:r>
              <a:rPr lang="en-US" dirty="0"/>
              <a:t>Controller's Support, Discussion with Internal Controls​</a:t>
            </a:r>
          </a:p>
          <a:p>
            <a:pPr fontAlgn="base"/>
            <a:r>
              <a:rPr lang="en-US" dirty="0"/>
              <a:t>Decrease the flow of hard cash transactions around campus. Reduce change services.​</a:t>
            </a:r>
          </a:p>
          <a:p>
            <a:pPr fontAlgn="base"/>
            <a:r>
              <a:rPr lang="en-US" dirty="0"/>
              <a:t>Phased implementation and communication plan​</a:t>
            </a:r>
          </a:p>
          <a:p>
            <a:pPr fontAlgn="base"/>
            <a:r>
              <a:rPr lang="en-US" dirty="0"/>
              <a:t>Possible legal and auditor engagement, Vendor engagement​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F2B45-6A6D-4086-A458-7C95D8EB55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67354" y="3771048"/>
            <a:ext cx="1629895" cy="23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7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7845" y="2129813"/>
            <a:ext cx="7891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333333"/>
                </a:solidFill>
                <a:effectLst/>
              </a:rPr>
              <a:t>Mobile payments– payments made on the go through a mobile phone</a:t>
            </a:r>
            <a:r>
              <a:rPr lang="en-US" sz="2400" i="0" dirty="0">
                <a:solidFill>
                  <a:srgbClr val="333333"/>
                </a:solidFill>
                <a:effectLst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Digital wallets– Apple Pay, Google Pay, and Samsung Pay. PayPal and Venmo are also considered digital wallets</a:t>
            </a:r>
            <a:endParaRPr lang="en-US" sz="2400" i="0" dirty="0">
              <a:solidFill>
                <a:srgbClr val="000000"/>
              </a:solidFill>
              <a:effectLst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333333"/>
                </a:solidFill>
                <a:effectLst/>
              </a:rPr>
              <a:t>Credit cards</a:t>
            </a:r>
            <a:r>
              <a:rPr lang="en-US" sz="2400" i="0" dirty="0">
                <a:solidFill>
                  <a:srgbClr val="333333"/>
                </a:solidFill>
                <a:effectLst/>
              </a:rPr>
              <a:t>​ &amp; debit cards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Payment Kiosks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Cryptocurrency– a digital payment that does not use banks to verify transactions​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9940" y="911758"/>
            <a:ext cx="8579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400" b="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Cashless Currency Options </a:t>
            </a:r>
            <a:r>
              <a:rPr lang="en-US" sz="2000" b="1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sz="20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12D02-3AA0-4A90-9510-EDC1D656C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1613" y="2557021"/>
            <a:ext cx="1446067" cy="14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8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UCSD’s Barriers to being truly cashless​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Scholarship checks, 529 plan checks​</a:t>
            </a:r>
          </a:p>
          <a:p>
            <a:pPr fontAlgn="base"/>
            <a:r>
              <a:rPr lang="en-US" sz="2400" dirty="0"/>
              <a:t>Unbanked students/families, Low income students/families​</a:t>
            </a:r>
          </a:p>
          <a:p>
            <a:pPr fontAlgn="base"/>
            <a:r>
              <a:rPr lang="en-US" sz="2400" dirty="0"/>
              <a:t>How students are billed for small items like library fees, etc.​</a:t>
            </a:r>
          </a:p>
          <a:p>
            <a:pPr fontAlgn="base"/>
            <a:r>
              <a:rPr lang="en-US" sz="2400" dirty="0"/>
              <a:t>Current 50 cent e-check fee ​</a:t>
            </a:r>
          </a:p>
          <a:p>
            <a:pPr fontAlgn="base"/>
            <a:r>
              <a:rPr lang="en-US" sz="2400" dirty="0"/>
              <a:t>Culture – students and parents</a:t>
            </a:r>
          </a:p>
          <a:p>
            <a:pPr fontAlgn="base"/>
            <a:r>
              <a:rPr lang="en-US" sz="2400" dirty="0"/>
              <a:t>Campus departments that receive cash​</a:t>
            </a:r>
          </a:p>
          <a:p>
            <a:pPr fontAlgn="base"/>
            <a:r>
              <a:rPr lang="en-US" sz="2400" dirty="0"/>
              <a:t>Petty cash funds </a:t>
            </a:r>
          </a:p>
          <a:p>
            <a:pPr fontAlgn="base"/>
            <a:r>
              <a:rPr lang="en-US" sz="2400" dirty="0"/>
              <a:t>Resistance/culture change​ on campus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DF82F-471E-42C0-9965-B4E1B0300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83826" y="3429000"/>
            <a:ext cx="3954057" cy="29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3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UCSD’s Cashless Transition Strategy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8060703" cy="4291396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Maximize Available Technologies – e-check, virtual terminal, e-store​</a:t>
            </a:r>
          </a:p>
          <a:p>
            <a:pPr fontAlgn="base"/>
            <a:r>
              <a:rPr lang="en-US" sz="2400" dirty="0"/>
              <a:t>Phased implementation and communication plan​</a:t>
            </a:r>
          </a:p>
          <a:p>
            <a:pPr fontAlgn="base"/>
            <a:r>
              <a:rPr lang="en-US" sz="2400" dirty="0"/>
              <a:t>Decrease the flow of hard cash transactions around campus​</a:t>
            </a:r>
          </a:p>
          <a:p>
            <a:pPr fontAlgn="base"/>
            <a:r>
              <a:rPr lang="en-US" sz="2400" dirty="0"/>
              <a:t>Alternative/backup plan(s) when tech fails​</a:t>
            </a:r>
          </a:p>
          <a:p>
            <a:pPr fontAlgn="base"/>
            <a:r>
              <a:rPr lang="en-US" sz="2400" dirty="0"/>
              <a:t>Campus engagement &amp; support​</a:t>
            </a:r>
          </a:p>
          <a:p>
            <a:pPr fontAlgn="base"/>
            <a:r>
              <a:rPr lang="en-US" sz="2400" dirty="0"/>
              <a:t>Controller’s Office &amp; Internal Controls Support</a:t>
            </a:r>
          </a:p>
          <a:p>
            <a:pPr fontAlgn="base"/>
            <a:r>
              <a:rPr lang="en-US" sz="2400" dirty="0"/>
              <a:t>Possible legal and auditor engagement, Vendor engagement​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593FC-8800-4E99-B60F-DD066A63C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40306" y="2269502"/>
            <a:ext cx="2083324" cy="20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037" y="3814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E-market Services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US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F9430-BDF2-4FA3-B252-0E17BCB2E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32" y="1435370"/>
            <a:ext cx="9022811" cy="50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7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Trends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293577"/>
            <a:ext cx="4938712" cy="312809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204368"/>
            <a:ext cx="4937125" cy="33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0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925"/>
          </a:xfrm>
        </p:spPr>
        <p:txBody>
          <a:bodyPr/>
          <a:lstStyle/>
          <a:p>
            <a:r>
              <a:rPr lang="en-US" b="1" dirty="0"/>
              <a:t>Data Trends​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057" y="1470580"/>
            <a:ext cx="10446706" cy="49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19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300" y="1866508"/>
            <a:ext cx="6114854" cy="33742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823F5-2468-4908-8FB3-D18043F5A717}"/>
              </a:ext>
            </a:extLst>
          </p:cNvPr>
          <p:cNvSpPr txBox="1"/>
          <p:nvPr/>
        </p:nvSpPr>
        <p:spPr>
          <a:xfrm>
            <a:off x="1791093" y="169682"/>
            <a:ext cx="8562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Cashless: Effect on Staffing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30BFF-1417-4F40-A3EB-20787209C882}"/>
              </a:ext>
            </a:extLst>
          </p:cNvPr>
          <p:cNvSpPr txBox="1"/>
          <p:nvPr/>
        </p:nvSpPr>
        <p:spPr>
          <a:xfrm>
            <a:off x="311083" y="1089352"/>
            <a:ext cx="4807671" cy="532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Efficiency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2002 to 2023 staffing reduced as efficiency increased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22/23- Four FTE’s will process 30K cash/check transactions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Reassignment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Expansion of services requires staffing</a:t>
            </a:r>
            <a:endParaRPr lang="en-US" sz="2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Examples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E-Commerce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Project Management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Manage additional Department -  Passports</a:t>
            </a:r>
          </a:p>
        </p:txBody>
      </p:sp>
    </p:spTree>
    <p:extLst>
      <p:ext uri="{BB962C8B-B14F-4D97-AF65-F5344CB8AC3E}">
        <p14:creationId xmlns:p14="http://schemas.microsoft.com/office/powerpoint/2010/main" val="55040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9742"/>
          </a:xfrm>
        </p:spPr>
        <p:txBody>
          <a:bodyPr>
            <a:normAutofit/>
          </a:bodyPr>
          <a:lstStyle/>
          <a:p>
            <a:r>
              <a:rPr lang="en-US" sz="4400" b="1" dirty="0"/>
              <a:t>Impact of COVID at UCSD’s Cashier’s Office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Campus Closure</a:t>
            </a:r>
          </a:p>
          <a:p>
            <a:pPr lvl="1"/>
            <a:r>
              <a:rPr lang="en-US" dirty="0"/>
              <a:t>Most staff are working remotely (exception essential personnel)</a:t>
            </a:r>
          </a:p>
          <a:p>
            <a:pPr lvl="1"/>
            <a:r>
              <a:rPr lang="en-US" dirty="0"/>
              <a:t>Most students are off campus</a:t>
            </a:r>
          </a:p>
          <a:p>
            <a:r>
              <a:rPr lang="en-US" dirty="0"/>
              <a:t>Student Payments </a:t>
            </a:r>
          </a:p>
          <a:p>
            <a:pPr lvl="1"/>
            <a:r>
              <a:rPr lang="en-US" dirty="0"/>
              <a:t>In-person payments are very limited (appointment only)</a:t>
            </a:r>
          </a:p>
          <a:p>
            <a:pPr lvl="1"/>
            <a:r>
              <a:rPr lang="en-US" dirty="0"/>
              <a:t>Increase in payments by mail and drop box</a:t>
            </a:r>
          </a:p>
          <a:p>
            <a:pPr lvl="1"/>
            <a:r>
              <a:rPr lang="en-US" dirty="0"/>
              <a:t>Increase in online payments</a:t>
            </a:r>
          </a:p>
          <a:p>
            <a:r>
              <a:rPr lang="en-US" dirty="0"/>
              <a:t>Department Deposits</a:t>
            </a:r>
          </a:p>
          <a:p>
            <a:pPr lvl="1"/>
            <a:r>
              <a:rPr lang="en-US" dirty="0"/>
              <a:t>Limited access to incoming mailed revenue payments</a:t>
            </a:r>
          </a:p>
          <a:p>
            <a:pPr lvl="1"/>
            <a:r>
              <a:rPr lang="en-US" dirty="0"/>
              <a:t>Rapid exploration of alternative payment options (ex. Dining Facilities)</a:t>
            </a:r>
          </a:p>
        </p:txBody>
      </p:sp>
    </p:spTree>
    <p:extLst>
      <p:ext uri="{BB962C8B-B14F-4D97-AF65-F5344CB8AC3E}">
        <p14:creationId xmlns:p14="http://schemas.microsoft.com/office/powerpoint/2010/main" val="2861100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 cash still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1537"/>
            <a:ext cx="7221718" cy="39544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/>
              <a:t>Case Study: Technology out of commission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Problem:</a:t>
            </a:r>
          </a:p>
          <a:p>
            <a:r>
              <a:rPr lang="en-US" sz="2600" dirty="0"/>
              <a:t>Starbuck’s credit card reader down.</a:t>
            </a:r>
          </a:p>
          <a:p>
            <a:r>
              <a:rPr lang="en-US" sz="2600" dirty="0"/>
              <a:t>A couple of Housing and Dining Credit Card readers were down.</a:t>
            </a:r>
          </a:p>
          <a:p>
            <a:endParaRPr lang="en-US" sz="2600" dirty="0">
              <a:latin typeface="+mj-lt"/>
            </a:endParaRPr>
          </a:p>
          <a:p>
            <a:pPr marL="0" indent="0">
              <a:buNone/>
            </a:pPr>
            <a:r>
              <a:rPr lang="en-US" sz="2600" dirty="0"/>
              <a:t>Solution:  </a:t>
            </a: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CASH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E294E-D8D9-4499-834B-132D00C53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25582" y="4723925"/>
            <a:ext cx="1349233" cy="11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0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/>
          <p:cNvSpPr/>
          <p:nvPr/>
        </p:nvSpPr>
        <p:spPr>
          <a:xfrm>
            <a:off x="3048000" y="1952143"/>
            <a:ext cx="6096000" cy="330577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20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 cashless society is an economic state in which goods, services, or contracts are purchased using credit cards, digital wallets, or other methods rather than physical currency notes or coins.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-Anonymous</a:t>
            </a:r>
          </a:p>
          <a:p>
            <a:endParaRPr lang="en-US" b="1" dirty="0">
              <a:solidFill>
                <a:srgbClr val="397A4A"/>
              </a:solidFill>
              <a:latin typeface="Glegoo"/>
            </a:endParaRPr>
          </a:p>
          <a:p>
            <a:endParaRPr lang="en-US" dirty="0">
              <a:solidFill>
                <a:srgbClr val="397A4A"/>
              </a:solidFill>
              <a:latin typeface="Glego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09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03225"/>
            <a:ext cx="10515600" cy="954088"/>
          </a:xfrm>
        </p:spPr>
        <p:txBody>
          <a:bodyPr>
            <a:normAutofit/>
          </a:bodyPr>
          <a:lstStyle/>
          <a:p>
            <a:r>
              <a:rPr lang="en-US" b="1" dirty="0"/>
              <a:t>Cashless – Future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61000" y="1941513"/>
            <a:ext cx="6731000" cy="814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Central Bank Digital Currency (CBDC)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3A252-A0A4-4F48-BE07-D6BFBEE0E5FD}"/>
              </a:ext>
            </a:extLst>
          </p:cNvPr>
          <p:cNvSpPr txBox="1"/>
          <p:nvPr/>
        </p:nvSpPr>
        <p:spPr>
          <a:xfrm>
            <a:off x="3219060" y="2756181"/>
            <a:ext cx="7749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Launching in July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CBDC will be the digital or electronic form of the U.S. dollar issued by the Federal Reserve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Similar to cryptocurrencies, but will be backed and regulated by the Federal Reserve and act as a legal tender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8291B9-9A19-4076-9E06-7FF2E576C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2487" y="2203515"/>
            <a:ext cx="2375939" cy="24509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1684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876" y="443345"/>
            <a:ext cx="10529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/>
              <a:t>Innovation + Increased Service = Reduced Cash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EF0F9A2-ADE6-4740-AB19-702929E3FE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106475"/>
              </p:ext>
            </p:extLst>
          </p:nvPr>
        </p:nvGraphicFramePr>
        <p:xfrm>
          <a:off x="437061" y="2285667"/>
          <a:ext cx="5413058" cy="305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F56ACE5-3C40-43C6-9BE9-115F29DBCE8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714534"/>
              </p:ext>
            </p:extLst>
          </p:nvPr>
        </p:nvGraphicFramePr>
        <p:xfrm>
          <a:off x="6919275" y="2194956"/>
          <a:ext cx="4415671" cy="3971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D452812-D8C3-45E0-B112-94DD5FC74770}"/>
              </a:ext>
            </a:extLst>
          </p:cNvPr>
          <p:cNvSpPr txBox="1"/>
          <p:nvPr/>
        </p:nvSpPr>
        <p:spPr>
          <a:xfrm>
            <a:off x="659876" y="1825624"/>
            <a:ext cx="42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 Payments 22-23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68707-D70B-4DBD-8C75-8FE607D0B992}"/>
              </a:ext>
            </a:extLst>
          </p:cNvPr>
          <p:cNvSpPr txBox="1"/>
          <p:nvPr/>
        </p:nvSpPr>
        <p:spPr>
          <a:xfrm>
            <a:off x="7178457" y="1780407"/>
            <a:ext cx="327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Cash &amp; Checks Overall 22-23</a:t>
            </a:r>
          </a:p>
        </p:txBody>
      </p:sp>
    </p:spTree>
    <p:extLst>
      <p:ext uri="{BB962C8B-B14F-4D97-AF65-F5344CB8AC3E}">
        <p14:creationId xmlns:p14="http://schemas.microsoft.com/office/powerpoint/2010/main" val="2057682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FA5B2A-8023-4B4E-9C74-DFFCD2309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3678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A374DC-8BB3-49F0-A6C1-79B561EB41F5}"/>
              </a:ext>
            </a:extLst>
          </p:cNvPr>
          <p:cNvSpPr txBox="1"/>
          <p:nvPr/>
        </p:nvSpPr>
        <p:spPr>
          <a:xfrm>
            <a:off x="3252247" y="3547622"/>
            <a:ext cx="86915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r>
              <a:rPr lang="en-US" sz="4400" dirty="0"/>
              <a:t>Good Luck on your Cashless Journey.</a:t>
            </a:r>
          </a:p>
          <a:p>
            <a:endParaRPr lang="en-US" sz="4400" dirty="0"/>
          </a:p>
          <a:p>
            <a:pPr algn="ctr"/>
            <a:r>
              <a:rPr lang="en-US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9399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UCSD Cashier’s Office Functions/Services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Payment/Invoice Services</a:t>
            </a:r>
          </a:p>
          <a:p>
            <a:r>
              <a:rPr lang="en-US" dirty="0"/>
              <a:t>Deposit Services</a:t>
            </a:r>
          </a:p>
          <a:p>
            <a:r>
              <a:rPr lang="en-US" dirty="0"/>
              <a:t>Financial Research Request</a:t>
            </a:r>
          </a:p>
          <a:p>
            <a:r>
              <a:rPr lang="en-US" dirty="0"/>
              <a:t>E-Market Services</a:t>
            </a:r>
          </a:p>
          <a:p>
            <a:r>
              <a:rPr lang="en-US" dirty="0"/>
              <a:t>Vault Services</a:t>
            </a:r>
          </a:p>
          <a:p>
            <a:r>
              <a:rPr lang="en-US" dirty="0"/>
              <a:t>Cash Control Training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CBCC8-4D1C-40F7-BB97-0A2E85AAB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50697" y="2096678"/>
            <a:ext cx="3474563" cy="3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4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2272"/>
            <a:ext cx="10515600" cy="590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4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955419"/>
              </p:ext>
            </p:extLst>
          </p:nvPr>
        </p:nvGraphicFramePr>
        <p:xfrm>
          <a:off x="951345" y="729673"/>
          <a:ext cx="10132291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633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660603"/>
              </p:ext>
            </p:extLst>
          </p:nvPr>
        </p:nvGraphicFramePr>
        <p:xfrm>
          <a:off x="1662545" y="1062181"/>
          <a:ext cx="8478982" cy="501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48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Cashless?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33009" cy="4351338"/>
          </a:xfrm>
        </p:spPr>
        <p:txBody>
          <a:bodyPr/>
          <a:lstStyle/>
          <a:p>
            <a:r>
              <a:rPr lang="en-US" sz="3200" dirty="0"/>
              <a:t>Improve customer satisfaction</a:t>
            </a:r>
          </a:p>
          <a:p>
            <a:pPr lvl="1"/>
            <a:r>
              <a:rPr lang="en-US" sz="2800" u="sng" dirty="0"/>
              <a:t>Speed:</a:t>
            </a:r>
            <a:r>
              <a:rPr lang="en-US" sz="2800" dirty="0"/>
              <a:t> Complete transactions in seconds</a:t>
            </a:r>
          </a:p>
          <a:p>
            <a:pPr lvl="1"/>
            <a:r>
              <a:rPr lang="en-US" sz="2800" u="sng" dirty="0"/>
              <a:t>Flexibility:</a:t>
            </a:r>
            <a:r>
              <a:rPr lang="en-US" sz="2800" dirty="0"/>
              <a:t>  Expand payment options </a:t>
            </a:r>
          </a:p>
          <a:p>
            <a:pPr lvl="1"/>
            <a:r>
              <a:rPr lang="en-US" sz="2800" u="sng" dirty="0"/>
              <a:t>Convenience:</a:t>
            </a:r>
            <a:r>
              <a:rPr lang="en-US" sz="2800" dirty="0"/>
              <a:t>  Deliver funds while simplifying the reconciliation</a:t>
            </a:r>
          </a:p>
          <a:p>
            <a:r>
              <a:rPr lang="en-US" sz="3200" dirty="0"/>
              <a:t>Enhance transparency</a:t>
            </a:r>
          </a:p>
          <a:p>
            <a:r>
              <a:rPr lang="en-US" sz="3200" dirty="0"/>
              <a:t>Reduce costs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6F17A-CA46-4E6C-A64F-A90C41225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9173" y="2170325"/>
            <a:ext cx="3799028" cy="28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8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does it mean to be “cashless”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Transitional spectrum with a focus on reducing cash​</a:t>
            </a:r>
          </a:p>
          <a:p>
            <a:pPr fontAlgn="base"/>
            <a:r>
              <a:rPr lang="en-US" dirty="0"/>
              <a:t> Minimal cash transactions​</a:t>
            </a:r>
          </a:p>
          <a:p>
            <a:pPr fontAlgn="base"/>
            <a:r>
              <a:rPr lang="en-US" dirty="0"/>
              <a:t>Transition away from cash in favor of modern electronic payment methods (i.e. e-check, credit card, WU/Flywire, campus card, ACH/wires)​</a:t>
            </a:r>
          </a:p>
          <a:p>
            <a:pPr fontAlgn="base"/>
            <a:r>
              <a:rPr lang="en-US" dirty="0"/>
              <a:t>Opportunity to provide other value add services such as e-market, virtual stores, etc.​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21C59A1-93E2-45E8-B292-E9B0C64E0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55019" y="4393581"/>
            <a:ext cx="3077611" cy="17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27417"/>
            <a:ext cx="10515600" cy="1325563"/>
          </a:xfrm>
        </p:spPr>
        <p:txBody>
          <a:bodyPr/>
          <a:lstStyle/>
          <a:p>
            <a:r>
              <a:rPr lang="en-US" b="1" dirty="0"/>
              <a:t>Cashless University Research​ Findings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8871" y="1743959"/>
            <a:ext cx="8374930" cy="478662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All still accept cash &amp; checks​</a:t>
            </a:r>
          </a:p>
          <a:p>
            <a:pPr fontAlgn="base"/>
            <a:r>
              <a:rPr lang="en-US" dirty="0"/>
              <a:t>Focus changed from “eliminate cash” to reducing physical cash to pre-determined percentage </a:t>
            </a:r>
          </a:p>
          <a:p>
            <a:pPr fontAlgn="base"/>
            <a:r>
              <a:rPr lang="en-US" dirty="0"/>
              <a:t>Transition experience was easier with student population versus department ​</a:t>
            </a:r>
          </a:p>
          <a:p>
            <a:pPr fontAlgn="base"/>
            <a:r>
              <a:rPr lang="en-US" dirty="0"/>
              <a:t>Reliance on nearby banks to provide students with cash alternatives: cashier’s checks, money orders, open bank accounts​</a:t>
            </a:r>
          </a:p>
          <a:p>
            <a:pPr fontAlgn="base"/>
            <a:r>
              <a:rPr lang="en-US" dirty="0"/>
              <a:t>Use of armored car service to deliver checks and cash deposits​</a:t>
            </a:r>
          </a:p>
          <a:p>
            <a:pPr fontAlgn="base"/>
            <a:r>
              <a:rPr lang="en-US" dirty="0"/>
              <a:t>Use of payroll deductions to add money to campus card to use for small purchases on campus​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B4EBB-C987-40BA-94EB-6A6F55164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5651" y="2068398"/>
            <a:ext cx="2098249" cy="20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38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1049</TotalTime>
  <Words>781</Words>
  <Application>Microsoft Office PowerPoint</Application>
  <PresentationFormat>Widescreen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Glegoo</vt:lpstr>
      <vt:lpstr>Retrospect</vt:lpstr>
      <vt:lpstr>PowerPoint Presentation</vt:lpstr>
      <vt:lpstr>PowerPoint Presentation</vt:lpstr>
      <vt:lpstr>UCSD Cashier’s Office Functions/Services</vt:lpstr>
      <vt:lpstr>PowerPoint Presentation</vt:lpstr>
      <vt:lpstr>PowerPoint Presentation</vt:lpstr>
      <vt:lpstr>PowerPoint Presentation</vt:lpstr>
      <vt:lpstr>Why Cashless?</vt:lpstr>
      <vt:lpstr>What does it mean to be “cashless” ?</vt:lpstr>
      <vt:lpstr>Cashless University Research​ Findings</vt:lpstr>
      <vt:lpstr>UCSD’s Cashless Considerations​</vt:lpstr>
      <vt:lpstr>PowerPoint Presentation</vt:lpstr>
      <vt:lpstr>UCSD’s Barriers to being truly cashless​</vt:lpstr>
      <vt:lpstr>UCSD’s Cashless Transition Strategy</vt:lpstr>
      <vt:lpstr>PowerPoint Presentation</vt:lpstr>
      <vt:lpstr>Data Trends</vt:lpstr>
      <vt:lpstr>Data Trends​</vt:lpstr>
      <vt:lpstr>PowerPoint Presentation</vt:lpstr>
      <vt:lpstr>Impact of COVID at UCSD’s Cashier’s Office</vt:lpstr>
      <vt:lpstr>Is cash still needed?</vt:lpstr>
      <vt:lpstr>Cashless – Future Consideration</vt:lpstr>
      <vt:lpstr>PowerPoint Presentation</vt:lpstr>
      <vt:lpstr>PowerPoint Presentation</vt:lpstr>
    </vt:vector>
  </TitlesOfParts>
  <Company>UCSD-ACT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Angel, Hilarion</dc:creator>
  <cp:lastModifiedBy>Brett Cassell</cp:lastModifiedBy>
  <cp:revision>90</cp:revision>
  <dcterms:created xsi:type="dcterms:W3CDTF">2023-04-04T22:23:24Z</dcterms:created>
  <dcterms:modified xsi:type="dcterms:W3CDTF">2023-05-25T21:05:02Z</dcterms:modified>
</cp:coreProperties>
</file>