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notesMasterIdLst>
    <p:notesMasterId r:id="rId56"/>
  </p:notesMasterIdLst>
  <p:handoutMasterIdLst>
    <p:handoutMasterId r:id="rId57"/>
  </p:handoutMasterIdLst>
  <p:sldIdLst>
    <p:sldId id="453" r:id="rId2"/>
    <p:sldId id="484" r:id="rId3"/>
    <p:sldId id="1050" r:id="rId4"/>
    <p:sldId id="554" r:id="rId5"/>
    <p:sldId id="456" r:id="rId6"/>
    <p:sldId id="895" r:id="rId7"/>
    <p:sldId id="454" r:id="rId8"/>
    <p:sldId id="464" r:id="rId9"/>
    <p:sldId id="457" r:id="rId10"/>
    <p:sldId id="467" r:id="rId11"/>
    <p:sldId id="956" r:id="rId12"/>
    <p:sldId id="897" r:id="rId13"/>
    <p:sldId id="1005" r:id="rId14"/>
    <p:sldId id="894" r:id="rId15"/>
    <p:sldId id="465" r:id="rId16"/>
    <p:sldId id="460" r:id="rId17"/>
    <p:sldId id="459" r:id="rId18"/>
    <p:sldId id="265" r:id="rId19"/>
    <p:sldId id="266" r:id="rId20"/>
    <p:sldId id="989" r:id="rId21"/>
    <p:sldId id="987" r:id="rId22"/>
    <p:sldId id="466" r:id="rId23"/>
    <p:sldId id="990" r:id="rId24"/>
    <p:sldId id="951" r:id="rId25"/>
    <p:sldId id="596" r:id="rId26"/>
    <p:sldId id="597" r:id="rId27"/>
    <p:sldId id="598" r:id="rId28"/>
    <p:sldId id="991" r:id="rId29"/>
    <p:sldId id="995" r:id="rId30"/>
    <p:sldId id="950" r:id="rId31"/>
    <p:sldId id="912" r:id="rId32"/>
    <p:sldId id="567" r:id="rId33"/>
    <p:sldId id="1006" r:id="rId34"/>
    <p:sldId id="328" r:id="rId35"/>
    <p:sldId id="285" r:id="rId36"/>
    <p:sldId id="286" r:id="rId37"/>
    <p:sldId id="322" r:id="rId38"/>
    <p:sldId id="323" r:id="rId39"/>
    <p:sldId id="1066" r:id="rId40"/>
    <p:sldId id="999" r:id="rId41"/>
    <p:sldId id="305" r:id="rId42"/>
    <p:sldId id="973" r:id="rId43"/>
    <p:sldId id="974" r:id="rId44"/>
    <p:sldId id="975" r:id="rId45"/>
    <p:sldId id="976" r:id="rId46"/>
    <p:sldId id="535" r:id="rId47"/>
    <p:sldId id="978" r:id="rId48"/>
    <p:sldId id="264" r:id="rId49"/>
    <p:sldId id="980" r:id="rId50"/>
    <p:sldId id="1003" r:id="rId51"/>
    <p:sldId id="1004" r:id="rId52"/>
    <p:sldId id="461" r:id="rId53"/>
    <p:sldId id="998" r:id="rId54"/>
    <p:sldId id="462" r:id="rId55"/>
  </p:sldIdLst>
  <p:sldSz cx="9144000" cy="6858000" type="screen4x3"/>
  <p:notesSz cx="7004050" cy="9223375"/>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5">
          <p15:clr>
            <a:srgbClr val="A4A3A4"/>
          </p15:clr>
        </p15:guide>
        <p15:guide id="2" pos="220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0000FF"/>
    <a:srgbClr val="333399"/>
    <a:srgbClr val="FFFF00"/>
    <a:srgbClr val="33CC33"/>
    <a:srgbClr val="D8480E"/>
    <a:srgbClr val="000066"/>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64" autoAdjust="0"/>
    <p:restoredTop sz="93514" autoAdjust="0"/>
  </p:normalViewPr>
  <p:slideViewPr>
    <p:cSldViewPr>
      <p:cViewPr varScale="1">
        <p:scale>
          <a:sx n="62" d="100"/>
          <a:sy n="62" d="100"/>
        </p:scale>
        <p:origin x="1264"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p:cViewPr varScale="1">
        <p:scale>
          <a:sx n="82" d="100"/>
          <a:sy n="82" d="100"/>
        </p:scale>
        <p:origin x="-2016" y="-78"/>
      </p:cViewPr>
      <p:guideLst>
        <p:guide orient="horz" pos="2905"/>
        <p:guide pos="220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3035300"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dirty="0"/>
          </a:p>
        </p:txBody>
      </p:sp>
      <p:sp>
        <p:nvSpPr>
          <p:cNvPr id="25603" name="Rectangle 3"/>
          <p:cNvSpPr>
            <a:spLocks noGrp="1" noChangeArrowheads="1"/>
          </p:cNvSpPr>
          <p:nvPr>
            <p:ph type="dt" sz="quarter" idx="1"/>
          </p:nvPr>
        </p:nvSpPr>
        <p:spPr bwMode="auto">
          <a:xfrm>
            <a:off x="3968750" y="0"/>
            <a:ext cx="3035300"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dirty="0"/>
          </a:p>
        </p:txBody>
      </p:sp>
      <p:sp>
        <p:nvSpPr>
          <p:cNvPr id="25604" name="Rectangle 4"/>
          <p:cNvSpPr>
            <a:spLocks noGrp="1" noChangeArrowheads="1"/>
          </p:cNvSpPr>
          <p:nvPr>
            <p:ph type="ftr" sz="quarter" idx="2"/>
          </p:nvPr>
        </p:nvSpPr>
        <p:spPr bwMode="auto">
          <a:xfrm>
            <a:off x="0" y="8761413"/>
            <a:ext cx="3035300" cy="4619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dirty="0"/>
          </a:p>
        </p:txBody>
      </p:sp>
      <p:sp>
        <p:nvSpPr>
          <p:cNvPr id="25605" name="Rectangle 5"/>
          <p:cNvSpPr>
            <a:spLocks noGrp="1" noChangeArrowheads="1"/>
          </p:cNvSpPr>
          <p:nvPr>
            <p:ph type="sldNum" sz="quarter" idx="3"/>
          </p:nvPr>
        </p:nvSpPr>
        <p:spPr bwMode="auto">
          <a:xfrm>
            <a:off x="3968750" y="8761413"/>
            <a:ext cx="3035300" cy="4619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fld id="{788A15B6-A5D9-45B8-BBB3-0215B23BEECF}" type="slidenum">
              <a:rPr lang="en-US" altLang="en-US"/>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714" name="Rectangle 2"/>
          <p:cNvSpPr>
            <a:spLocks noGrp="1" noChangeArrowheads="1"/>
          </p:cNvSpPr>
          <p:nvPr>
            <p:ph type="hdr" sz="quarter"/>
          </p:nvPr>
        </p:nvSpPr>
        <p:spPr bwMode="auto">
          <a:xfrm>
            <a:off x="0" y="0"/>
            <a:ext cx="3035300"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dirty="0"/>
          </a:p>
        </p:txBody>
      </p:sp>
      <p:sp>
        <p:nvSpPr>
          <p:cNvPr id="115715" name="Rectangle 3"/>
          <p:cNvSpPr>
            <a:spLocks noGrp="1" noChangeArrowheads="1"/>
          </p:cNvSpPr>
          <p:nvPr>
            <p:ph type="dt" idx="1"/>
          </p:nvPr>
        </p:nvSpPr>
        <p:spPr bwMode="auto">
          <a:xfrm>
            <a:off x="3967163" y="0"/>
            <a:ext cx="3035300"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1196975" y="692150"/>
            <a:ext cx="4610100" cy="3457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7" name="Rectangle 5"/>
          <p:cNvSpPr>
            <a:spLocks noGrp="1" noChangeArrowheads="1"/>
          </p:cNvSpPr>
          <p:nvPr>
            <p:ph type="body" sz="quarter" idx="3"/>
          </p:nvPr>
        </p:nvSpPr>
        <p:spPr bwMode="auto">
          <a:xfrm>
            <a:off x="700088" y="4381500"/>
            <a:ext cx="5603875" cy="414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5718" name="Rectangle 6"/>
          <p:cNvSpPr>
            <a:spLocks noGrp="1" noChangeArrowheads="1"/>
          </p:cNvSpPr>
          <p:nvPr>
            <p:ph type="ftr" sz="quarter" idx="4"/>
          </p:nvPr>
        </p:nvSpPr>
        <p:spPr bwMode="auto">
          <a:xfrm>
            <a:off x="0" y="8759825"/>
            <a:ext cx="3035300"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dirty="0"/>
          </a:p>
        </p:txBody>
      </p:sp>
      <p:sp>
        <p:nvSpPr>
          <p:cNvPr id="115719" name="Rectangle 7"/>
          <p:cNvSpPr>
            <a:spLocks noGrp="1" noChangeArrowheads="1"/>
          </p:cNvSpPr>
          <p:nvPr>
            <p:ph type="sldNum" sz="quarter" idx="5"/>
          </p:nvPr>
        </p:nvSpPr>
        <p:spPr bwMode="auto">
          <a:xfrm>
            <a:off x="3967163" y="8759825"/>
            <a:ext cx="3035300"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fld id="{B23F88E0-9490-4570-ACDF-1CF1989878B0}" type="slidenum">
              <a:rPr lang="en-US" altLang="en-US"/>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legiscan.com/MD/bill/SB152/2022"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6C91C8F-3E56-4C68-9A7E-573F21660FF3}" type="slidenum">
              <a:rPr lang="en-US" altLang="en-US">
                <a:latin typeface="Times New Roman" panose="02020603050405020304" pitchFamily="18" charset="0"/>
              </a:rPr>
              <a:pPr eaLnBrk="1" hangingPunct="1"/>
              <a:t>1</a:t>
            </a:fld>
            <a:endParaRPr lang="en-US" altLang="en-US" dirty="0">
              <a:latin typeface="Times New Roman" panose="02020603050405020304" pitchFamily="18" charset="0"/>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6C91C8F-3E56-4C68-9A7E-573F21660FF3}" type="slidenum">
              <a:rPr lang="en-US" altLang="en-US">
                <a:latin typeface="Times New Roman" panose="02020603050405020304" pitchFamily="18" charset="0"/>
              </a:rPr>
              <a:pPr eaLnBrk="1" hangingPunct="1"/>
              <a:t>16</a:t>
            </a:fld>
            <a:endParaRPr lang="en-US" altLang="en-US" dirty="0">
              <a:latin typeface="Times New Roman" panose="02020603050405020304" pitchFamily="18" charset="0"/>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076147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6C91C8F-3E56-4C68-9A7E-573F21660FF3}" type="slidenum">
              <a:rPr lang="en-US" altLang="en-US">
                <a:latin typeface="Times New Roman" panose="02020603050405020304" pitchFamily="18" charset="0"/>
              </a:rPr>
              <a:pPr eaLnBrk="1" hangingPunct="1"/>
              <a:t>17</a:t>
            </a:fld>
            <a:endParaRPr lang="en-US" altLang="en-US" dirty="0">
              <a:latin typeface="Times New Roman" panose="02020603050405020304" pitchFamily="18" charset="0"/>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668579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B465C899-F3E2-47B3-BAAE-1AE9DA631DDE}"/>
              </a:ext>
            </a:extLst>
          </p:cNvPr>
          <p:cNvSpPr>
            <a:spLocks noGrp="1" noRot="1" noChangeAspect="1" noChangeArrowheads="1" noTextEdit="1"/>
          </p:cNvSpPr>
          <p:nvPr>
            <p:ph type="sldImg"/>
          </p:nvPr>
        </p:nvSpPr>
        <p:spPr>
          <a:ln/>
        </p:spPr>
      </p:sp>
      <p:sp>
        <p:nvSpPr>
          <p:cNvPr id="61443" name="Notes Placeholder 2">
            <a:extLst>
              <a:ext uri="{FF2B5EF4-FFF2-40B4-BE49-F238E27FC236}">
                <a16:creationId xmlns:a16="http://schemas.microsoft.com/office/drawing/2014/main" id="{84EBDD1F-9B34-488B-871A-6BFD6749172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Karen</a:t>
            </a:r>
          </a:p>
        </p:txBody>
      </p:sp>
      <p:sp>
        <p:nvSpPr>
          <p:cNvPr id="61444" name="Slide Number Placeholder 3">
            <a:extLst>
              <a:ext uri="{FF2B5EF4-FFF2-40B4-BE49-F238E27FC236}">
                <a16:creationId xmlns:a16="http://schemas.microsoft.com/office/drawing/2014/main" id="{8A379780-D86E-4AC0-88FC-847741AC5B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7A785CD-E70A-402B-A17D-9A655DE8E35F}" type="slidenum">
              <a:rPr lang="en-US" altLang="en-US" smtClean="0">
                <a:latin typeface="Times New Roman" panose="02020603050405020304" pitchFamily="18" charset="0"/>
              </a:rPr>
              <a:pPr/>
              <a:t>20</a:t>
            </a:fld>
            <a:endParaRPr lang="en-US" altLang="en-US" dirty="0">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DF89AD63-E9C5-4843-B9B7-98EF5A232CDF}"/>
              </a:ext>
            </a:extLst>
          </p:cNvPr>
          <p:cNvSpPr>
            <a:spLocks noGrp="1" noRot="1" noChangeAspect="1" noChangeArrowheads="1" noTextEdit="1"/>
          </p:cNvSpPr>
          <p:nvPr>
            <p:ph type="sldImg"/>
          </p:nvPr>
        </p:nvSpPr>
        <p:spPr>
          <a:ln/>
        </p:spPr>
      </p:sp>
      <p:sp>
        <p:nvSpPr>
          <p:cNvPr id="63491" name="Notes Placeholder 2">
            <a:extLst>
              <a:ext uri="{FF2B5EF4-FFF2-40B4-BE49-F238E27FC236}">
                <a16:creationId xmlns:a16="http://schemas.microsoft.com/office/drawing/2014/main" id="{B42A79D0-6AE8-499C-BAE5-F85064C546C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Karen</a:t>
            </a:r>
          </a:p>
        </p:txBody>
      </p:sp>
      <p:sp>
        <p:nvSpPr>
          <p:cNvPr id="63492" name="Slide Number Placeholder 3">
            <a:extLst>
              <a:ext uri="{FF2B5EF4-FFF2-40B4-BE49-F238E27FC236}">
                <a16:creationId xmlns:a16="http://schemas.microsoft.com/office/drawing/2014/main" id="{201F5F19-7244-4202-BD19-0C1E70FB7FD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F076E2B-EF88-49AB-BAF8-99EBA30EA9C1}" type="slidenum">
              <a:rPr lang="en-US" altLang="en-US" smtClean="0">
                <a:latin typeface="Times New Roman" panose="02020603050405020304" pitchFamily="18" charset="0"/>
              </a:rPr>
              <a:pPr/>
              <a:t>21</a:t>
            </a:fld>
            <a:endParaRPr lang="en-US" altLang="en-US" dirty="0">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A82D1305-4D5C-4CAD-94A6-E2EE9169184B}"/>
              </a:ext>
            </a:extLst>
          </p:cNvPr>
          <p:cNvSpPr>
            <a:spLocks noGrp="1" noRot="1" noChangeAspect="1" noChangeArrowheads="1" noTextEdit="1"/>
          </p:cNvSpPr>
          <p:nvPr>
            <p:ph type="sldImg"/>
          </p:nvPr>
        </p:nvSpPr>
        <p:spPr>
          <a:ln/>
        </p:spPr>
      </p:sp>
      <p:sp>
        <p:nvSpPr>
          <p:cNvPr id="65539" name="Notes Placeholder 2">
            <a:extLst>
              <a:ext uri="{FF2B5EF4-FFF2-40B4-BE49-F238E27FC236}">
                <a16:creationId xmlns:a16="http://schemas.microsoft.com/office/drawing/2014/main" id="{A614A956-66DA-4597-AFDD-87B9A8B4467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65540" name="Slide Number Placeholder 3">
            <a:extLst>
              <a:ext uri="{FF2B5EF4-FFF2-40B4-BE49-F238E27FC236}">
                <a16:creationId xmlns:a16="http://schemas.microsoft.com/office/drawing/2014/main" id="{D2DE274D-A58E-4076-9138-5737060A73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9AB9512-B819-4D8D-A74C-FAD242BFC197}" type="slidenum">
              <a:rPr lang="en-US" altLang="en-US" smtClean="0">
                <a:latin typeface="Times New Roman" panose="02020603050405020304" pitchFamily="18" charset="0"/>
              </a:rPr>
              <a:pPr/>
              <a:t>23</a:t>
            </a:fld>
            <a:endParaRPr lang="en-US" altLang="en-US" dirty="0">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8340EDD3-3868-4A0F-B034-6BCD09750F93}"/>
              </a:ext>
            </a:extLst>
          </p:cNvPr>
          <p:cNvSpPr>
            <a:spLocks noGrp="1" noRot="1" noChangeAspect="1" noChangeArrowheads="1" noTextEdit="1"/>
          </p:cNvSpPr>
          <p:nvPr>
            <p:ph type="sldImg"/>
          </p:nvPr>
        </p:nvSpPr>
        <p:spPr>
          <a:ln/>
        </p:spPr>
      </p:sp>
      <p:sp>
        <p:nvSpPr>
          <p:cNvPr id="67587" name="Notes Placeholder 2">
            <a:extLst>
              <a:ext uri="{FF2B5EF4-FFF2-40B4-BE49-F238E27FC236}">
                <a16:creationId xmlns:a16="http://schemas.microsoft.com/office/drawing/2014/main" id="{AD7EFEC7-EF5B-4C95-B32F-C3F4FEC2E3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Karen</a:t>
            </a:r>
          </a:p>
        </p:txBody>
      </p:sp>
      <p:sp>
        <p:nvSpPr>
          <p:cNvPr id="67588" name="Slide Number Placeholder 3">
            <a:extLst>
              <a:ext uri="{FF2B5EF4-FFF2-40B4-BE49-F238E27FC236}">
                <a16:creationId xmlns:a16="http://schemas.microsoft.com/office/drawing/2014/main" id="{B81A37D8-F67A-4CAC-AC4A-E075545B0F8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58BE230-565F-4ED5-8537-3D9C2A0E5D6B}" type="slidenum">
              <a:rPr lang="en-US" altLang="en-US" smtClean="0">
                <a:latin typeface="Times New Roman" panose="02020603050405020304" pitchFamily="18" charset="0"/>
              </a:rPr>
              <a:pPr/>
              <a:t>24</a:t>
            </a:fld>
            <a:endParaRPr lang="en-US" altLang="en-US" dirty="0">
              <a:latin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A97D098B-18E7-4D8F-BF13-C6A469B311D9}"/>
              </a:ext>
            </a:extLst>
          </p:cNvPr>
          <p:cNvSpPr>
            <a:spLocks noGrp="1" noRot="1" noChangeAspect="1" noChangeArrowheads="1" noTextEdit="1"/>
          </p:cNvSpPr>
          <p:nvPr>
            <p:ph type="sldImg"/>
          </p:nvPr>
        </p:nvSpPr>
        <p:spPr>
          <a:xfrm>
            <a:off x="1146175" y="685800"/>
            <a:ext cx="4581525" cy="3436938"/>
          </a:xfrm>
          <a:solidFill>
            <a:srgbClr val="FFFFFF"/>
          </a:solidFill>
          <a:ln/>
        </p:spPr>
      </p:sp>
      <p:sp>
        <p:nvSpPr>
          <p:cNvPr id="69635" name="Slide Number Placeholder 3">
            <a:extLst>
              <a:ext uri="{FF2B5EF4-FFF2-40B4-BE49-F238E27FC236}">
                <a16:creationId xmlns:a16="http://schemas.microsoft.com/office/drawing/2014/main" id="{65DB6EB9-77E7-4C35-9B93-A5B0F7927C0E}"/>
              </a:ext>
            </a:extLst>
          </p:cNvPr>
          <p:cNvSpPr txBox="1">
            <a:spLocks noGrp="1"/>
          </p:cNvSpPr>
          <p:nvPr/>
        </p:nvSpPr>
        <p:spPr bwMode="auto">
          <a:xfrm>
            <a:off x="3849688" y="8626475"/>
            <a:ext cx="29464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90" tIns="45795" rIns="91590" bIns="45795" anchor="b"/>
          <a:lstStyle>
            <a:lvl1pPr defTabSz="996950">
              <a:defRPr>
                <a:solidFill>
                  <a:schemeClr val="tx1"/>
                </a:solidFill>
                <a:latin typeface="Arial" panose="020B0604020202020204" pitchFamily="34" charset="0"/>
              </a:defRPr>
            </a:lvl1pPr>
            <a:lvl2pPr marL="742950" indent="-285750" defTabSz="996950">
              <a:defRPr>
                <a:solidFill>
                  <a:schemeClr val="tx1"/>
                </a:solidFill>
                <a:latin typeface="Arial" panose="020B0604020202020204" pitchFamily="34" charset="0"/>
              </a:defRPr>
            </a:lvl2pPr>
            <a:lvl3pPr marL="1143000" indent="-228600" defTabSz="996950">
              <a:defRPr>
                <a:solidFill>
                  <a:schemeClr val="tx1"/>
                </a:solidFill>
                <a:latin typeface="Arial" panose="020B0604020202020204" pitchFamily="34" charset="0"/>
              </a:defRPr>
            </a:lvl3pPr>
            <a:lvl4pPr marL="1600200" indent="-228600" defTabSz="996950">
              <a:defRPr>
                <a:solidFill>
                  <a:schemeClr val="tx1"/>
                </a:solidFill>
                <a:latin typeface="Arial" panose="020B0604020202020204" pitchFamily="34" charset="0"/>
              </a:defRPr>
            </a:lvl4pPr>
            <a:lvl5pPr marL="2057400" indent="-228600" defTabSz="996950">
              <a:defRPr>
                <a:solidFill>
                  <a:schemeClr val="tx1"/>
                </a:solidFill>
                <a:latin typeface="Arial" panose="020B0604020202020204" pitchFamily="34" charset="0"/>
              </a:defRPr>
            </a:lvl5pPr>
            <a:lvl6pPr marL="2514600" indent="-228600" defTabSz="996950" eaLnBrk="0" fontAlgn="base" hangingPunct="0">
              <a:spcBef>
                <a:spcPct val="0"/>
              </a:spcBef>
              <a:spcAft>
                <a:spcPct val="0"/>
              </a:spcAft>
              <a:defRPr>
                <a:solidFill>
                  <a:schemeClr val="tx1"/>
                </a:solidFill>
                <a:latin typeface="Arial" panose="020B0604020202020204" pitchFamily="34" charset="0"/>
              </a:defRPr>
            </a:lvl6pPr>
            <a:lvl7pPr marL="2971800" indent="-228600" defTabSz="996950" eaLnBrk="0" fontAlgn="base" hangingPunct="0">
              <a:spcBef>
                <a:spcPct val="0"/>
              </a:spcBef>
              <a:spcAft>
                <a:spcPct val="0"/>
              </a:spcAft>
              <a:defRPr>
                <a:solidFill>
                  <a:schemeClr val="tx1"/>
                </a:solidFill>
                <a:latin typeface="Arial" panose="020B0604020202020204" pitchFamily="34" charset="0"/>
              </a:defRPr>
            </a:lvl7pPr>
            <a:lvl8pPr marL="3429000" indent="-228600" defTabSz="996950" eaLnBrk="0" fontAlgn="base" hangingPunct="0">
              <a:spcBef>
                <a:spcPct val="0"/>
              </a:spcBef>
              <a:spcAft>
                <a:spcPct val="0"/>
              </a:spcAft>
              <a:defRPr>
                <a:solidFill>
                  <a:schemeClr val="tx1"/>
                </a:solidFill>
                <a:latin typeface="Arial" panose="020B0604020202020204" pitchFamily="34" charset="0"/>
              </a:defRPr>
            </a:lvl8pPr>
            <a:lvl9pPr marL="3886200" indent="-228600" defTabSz="996950" eaLnBrk="0" fontAlgn="base" hangingPunct="0">
              <a:spcBef>
                <a:spcPct val="0"/>
              </a:spcBef>
              <a:spcAft>
                <a:spcPct val="0"/>
              </a:spcAft>
              <a:defRPr>
                <a:solidFill>
                  <a:schemeClr val="tx1"/>
                </a:solidFill>
                <a:latin typeface="Arial" panose="020B0604020202020204" pitchFamily="34" charset="0"/>
              </a:defRPr>
            </a:lvl9pPr>
          </a:lstStyle>
          <a:p>
            <a:pPr algn="r"/>
            <a:fld id="{66A50BF0-A1A8-4AD1-A60E-FE19C7FE27AD}" type="slidenum">
              <a:rPr lang="en-US" altLang="en-US" sz="1200">
                <a:latin typeface="Arial Unicode MS"/>
                <a:ea typeface="MS PGothic" panose="020B0600070205080204" pitchFamily="34" charset="-128"/>
                <a:cs typeface="Arial" panose="020B0604020202020204" pitchFamily="34" charset="0"/>
              </a:rPr>
              <a:pPr algn="r"/>
              <a:t>25</a:t>
            </a:fld>
            <a:endParaRPr lang="en-US" altLang="en-US" sz="1200" dirty="0">
              <a:latin typeface="Arial Unicode MS"/>
              <a:ea typeface="MS PGothic" panose="020B0600070205080204" pitchFamily="34" charset="-128"/>
              <a:cs typeface="Arial" panose="020B0604020202020204" pitchFamily="34" charset="0"/>
            </a:endParaRPr>
          </a:p>
        </p:txBody>
      </p:sp>
      <p:sp>
        <p:nvSpPr>
          <p:cNvPr id="69636" name="Notes Placeholder 3">
            <a:extLst>
              <a:ext uri="{FF2B5EF4-FFF2-40B4-BE49-F238E27FC236}">
                <a16:creationId xmlns:a16="http://schemas.microsoft.com/office/drawing/2014/main" id="{47800374-BFD7-45C2-838B-3A663976671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a:t>Maria</a:t>
            </a:r>
          </a:p>
          <a:p>
            <a:pPr eaLnBrk="1" hangingPunct="1">
              <a:spcBef>
                <a:spcPct val="0"/>
              </a:spcBef>
            </a:pPr>
            <a:endParaRPr lang="en-US" altLang="en-US" dirty="0"/>
          </a:p>
          <a:p>
            <a:pPr eaLnBrk="1" hangingPunct="1">
              <a:spcBef>
                <a:spcPct val="0"/>
              </a:spcBef>
            </a:pPr>
            <a:r>
              <a:rPr lang="en-US" altLang="en-US" dirty="0"/>
              <a:t>Chopra Confirmed as CFPB Director</a:t>
            </a:r>
            <a:r>
              <a:rPr lang="en-US" altLang="en-US" b="1" dirty="0"/>
              <a:t> Friday, October 1, 2021</a:t>
            </a:r>
            <a:r>
              <a:rPr lang="en-US" altLang="en-US" dirty="0"/>
              <a:t> By a narrow 50-48 vote along party lines,</a:t>
            </a:r>
          </a:p>
          <a:p>
            <a:pPr eaLnBrk="1" hangingPunct="1">
              <a:spcBef>
                <a:spcPct val="0"/>
              </a:spcBef>
            </a:pPr>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85267074-74FD-4A6D-88EA-F7612058F0C5}"/>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4CCAF445-4046-4852-992F-2BB92A3EEF12}"/>
              </a:ext>
            </a:extLst>
          </p:cNvPr>
          <p:cNvSpPr>
            <a:spLocks noGrp="1"/>
          </p:cNvSpPr>
          <p:nvPr>
            <p:ph type="body" idx="1"/>
          </p:nvPr>
        </p:nvSpPr>
        <p:spPr/>
        <p:txBody>
          <a:bodyPr>
            <a:normAutofit fontScale="92500" lnSpcReduction="20000"/>
          </a:bodyPr>
          <a:lstStyle/>
          <a:p>
            <a:pPr>
              <a:defRPr/>
            </a:pPr>
            <a:r>
              <a:rPr lang="en-US" b="1" dirty="0"/>
              <a:t>Maria</a:t>
            </a:r>
          </a:p>
          <a:p>
            <a:pPr>
              <a:defRPr/>
            </a:pPr>
            <a:endParaRPr lang="en-US" b="1" dirty="0"/>
          </a:p>
          <a:p>
            <a:pPr>
              <a:defRPr/>
            </a:pPr>
            <a:endParaRPr lang="en-US" b="1" dirty="0"/>
          </a:p>
          <a:p>
            <a:pPr>
              <a:defRPr/>
            </a:pPr>
            <a:r>
              <a:rPr lang="en-US" b="1" dirty="0"/>
              <a:t>Summary</a:t>
            </a:r>
          </a:p>
          <a:p>
            <a:pPr>
              <a:defRPr/>
            </a:pPr>
            <a:r>
              <a:rPr lang="en-US" dirty="0"/>
              <a:t>These procedures include guidance for examination of all aspects of private education loans and examination of servicing practices in connection with all types of student loans.</a:t>
            </a:r>
          </a:p>
          <a:p>
            <a:pPr>
              <a:defRPr/>
            </a:pPr>
            <a:endParaRPr lang="en-US" dirty="0"/>
          </a:p>
          <a:p>
            <a:pPr>
              <a:defRPr/>
            </a:pPr>
            <a:r>
              <a:rPr lang="en-US" dirty="0"/>
              <a:t>The examination procedures contain a series of modules, grouping similar requirements together. In many cases, the examination scope will focus on either origination or servicing. Depending on the scope, and in conjunction with the compliance management system and consumer complaint response review procedures, each examination will cover one or more of the following modules. The modules include: </a:t>
            </a:r>
          </a:p>
          <a:p>
            <a:pPr>
              <a:defRPr/>
            </a:pPr>
            <a:r>
              <a:rPr lang="en-US" dirty="0"/>
              <a:t>Advertising, Marketing, and Lead Generation </a:t>
            </a:r>
            <a:br>
              <a:rPr lang="en-US" dirty="0"/>
            </a:br>
            <a:endParaRPr lang="en-US" dirty="0"/>
          </a:p>
          <a:p>
            <a:pPr>
              <a:defRPr/>
            </a:pPr>
            <a:r>
              <a:rPr lang="en-US" dirty="0"/>
              <a:t>Customer Application, Qualification, Loan Origination, and Disbursement</a:t>
            </a:r>
            <a:br>
              <a:rPr lang="en-US" dirty="0"/>
            </a:br>
            <a:endParaRPr lang="en-US" dirty="0"/>
          </a:p>
          <a:p>
            <a:pPr>
              <a:defRPr/>
            </a:pPr>
            <a:r>
              <a:rPr lang="en-US" dirty="0"/>
              <a:t>Student Loan Servicing</a:t>
            </a:r>
            <a:br>
              <a:rPr lang="en-US" dirty="0"/>
            </a:br>
            <a:endParaRPr lang="en-US" dirty="0"/>
          </a:p>
          <a:p>
            <a:pPr>
              <a:defRPr/>
            </a:pPr>
            <a:r>
              <a:rPr lang="en-US" dirty="0"/>
              <a:t>Borrower Inquiries and Complaints</a:t>
            </a:r>
            <a:br>
              <a:rPr lang="en-US" dirty="0"/>
            </a:br>
            <a:endParaRPr lang="en-US" dirty="0"/>
          </a:p>
          <a:p>
            <a:pPr>
              <a:defRPr/>
            </a:pPr>
            <a:r>
              <a:rPr lang="en-US" dirty="0"/>
              <a:t>Collections, Accounts in Default, and Credit Reporting</a:t>
            </a:r>
            <a:br>
              <a:rPr lang="en-US" dirty="0"/>
            </a:br>
            <a:endParaRPr lang="en-US" dirty="0"/>
          </a:p>
          <a:p>
            <a:pPr>
              <a:defRPr/>
            </a:pPr>
            <a:r>
              <a:rPr lang="en-US" dirty="0"/>
              <a:t>Information Sharing and Privacy</a:t>
            </a:r>
            <a:br>
              <a:rPr lang="en-US" dirty="0"/>
            </a:br>
            <a:endParaRPr lang="en-US" dirty="0"/>
          </a:p>
          <a:p>
            <a:pPr>
              <a:defRPr/>
            </a:pPr>
            <a:r>
              <a:rPr lang="en-US" dirty="0"/>
              <a:t>Examination Conclusion and Wrap-Up</a:t>
            </a:r>
          </a:p>
          <a:p>
            <a:pPr eaLnBrk="1" fontAlgn="auto" hangingPunct="1">
              <a:spcBef>
                <a:spcPts val="0"/>
              </a:spcBef>
              <a:spcAft>
                <a:spcPts val="0"/>
              </a:spcAft>
              <a:defRPr/>
            </a:pPr>
            <a:endParaRPr lang="en-US" dirty="0"/>
          </a:p>
          <a:p>
            <a:pPr>
              <a:defRPr/>
            </a:pPr>
            <a:endParaRPr lang="en-US" dirty="0"/>
          </a:p>
        </p:txBody>
      </p:sp>
      <p:sp>
        <p:nvSpPr>
          <p:cNvPr id="71684" name="Slide Number Placeholder 3">
            <a:extLst>
              <a:ext uri="{FF2B5EF4-FFF2-40B4-BE49-F238E27FC236}">
                <a16:creationId xmlns:a16="http://schemas.microsoft.com/office/drawing/2014/main" id="{5BCB2936-D964-4619-85FA-8D25955847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6137DFF-FC60-48DA-B31D-7BD2F1C69AF7}" type="slidenum">
              <a:rPr lang="en-US" altLang="en-US" smtClean="0">
                <a:latin typeface="Times New Roman" panose="02020603050405020304" pitchFamily="18" charset="0"/>
              </a:rPr>
              <a:pPr/>
              <a:t>26</a:t>
            </a:fld>
            <a:endParaRPr lang="en-US" altLang="en-US" dirty="0">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13218E20-D511-4149-AE79-9CD4B8F0F781}"/>
              </a:ext>
            </a:extLst>
          </p:cNvPr>
          <p:cNvSpPr>
            <a:spLocks noGrp="1" noRot="1" noChangeAspect="1" noChangeArrowheads="1" noTextEdit="1"/>
          </p:cNvSpPr>
          <p:nvPr>
            <p:ph type="sldImg"/>
          </p:nvPr>
        </p:nvSpPr>
        <p:spPr>
          <a:ln/>
        </p:spPr>
      </p:sp>
      <p:sp>
        <p:nvSpPr>
          <p:cNvPr id="73731" name="Notes Placeholder 2">
            <a:extLst>
              <a:ext uri="{FF2B5EF4-FFF2-40B4-BE49-F238E27FC236}">
                <a16:creationId xmlns:a16="http://schemas.microsoft.com/office/drawing/2014/main" id="{D971EA82-9BD9-40B1-B8A3-A08B20B80B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Maria</a:t>
            </a:r>
          </a:p>
        </p:txBody>
      </p:sp>
      <p:sp>
        <p:nvSpPr>
          <p:cNvPr id="73732" name="Slide Number Placeholder 3">
            <a:extLst>
              <a:ext uri="{FF2B5EF4-FFF2-40B4-BE49-F238E27FC236}">
                <a16:creationId xmlns:a16="http://schemas.microsoft.com/office/drawing/2014/main" id="{F0D11CE0-DA7B-4182-AFA9-96A94D482D7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C311965-42F5-4E2A-A55B-4B41EE5654C9}" type="slidenum">
              <a:rPr lang="en-US" altLang="en-US" smtClean="0">
                <a:latin typeface="Times New Roman" panose="02020603050405020304" pitchFamily="18" charset="0"/>
              </a:rPr>
              <a:pPr/>
              <a:t>27</a:t>
            </a:fld>
            <a:endParaRPr lang="en-US" altLang="en-US" dirty="0">
              <a:latin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8AF39C5D-D3B6-4E41-ABC3-F2CD823125C0}"/>
              </a:ext>
            </a:extLst>
          </p:cNvPr>
          <p:cNvSpPr>
            <a:spLocks noGrp="1" noRot="1" noChangeAspect="1" noChangeArrowheads="1" noTextEdit="1"/>
          </p:cNvSpPr>
          <p:nvPr>
            <p:ph type="sldImg"/>
          </p:nvPr>
        </p:nvSpPr>
        <p:spPr>
          <a:ln/>
        </p:spPr>
      </p:sp>
      <p:sp>
        <p:nvSpPr>
          <p:cNvPr id="78851" name="Notes Placeholder 2">
            <a:extLst>
              <a:ext uri="{FF2B5EF4-FFF2-40B4-BE49-F238E27FC236}">
                <a16:creationId xmlns:a16="http://schemas.microsoft.com/office/drawing/2014/main" id="{F6CABFDA-552D-49D6-8B39-329A38A84CD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“Americans must exercise their right to their educational data to obtain a job or transfer schools,” said CFPB Director Rohit Chopra. “Our examinations of lenders found that blanket policies to withhold transcripts can run afoul of the law.”</a:t>
            </a:r>
          </a:p>
          <a:p>
            <a:endParaRPr lang="en-US" altLang="en-US" dirty="0"/>
          </a:p>
        </p:txBody>
      </p:sp>
      <p:sp>
        <p:nvSpPr>
          <p:cNvPr id="78852" name="Slide Number Placeholder 3">
            <a:extLst>
              <a:ext uri="{FF2B5EF4-FFF2-40B4-BE49-F238E27FC236}">
                <a16:creationId xmlns:a16="http://schemas.microsoft.com/office/drawing/2014/main" id="{A35797F2-6706-4A29-B9D9-35FC7C70E4F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062D448-0861-4854-8574-B9BCF403FFD3}" type="slidenum">
              <a:rPr lang="en-US" altLang="en-US" smtClean="0">
                <a:latin typeface="Times New Roman" panose="02020603050405020304" pitchFamily="18" charset="0"/>
              </a:rPr>
              <a:pPr/>
              <a:t>29</a:t>
            </a:fld>
            <a:endParaRPr lang="en-US" altLang="en-US" dirty="0">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62C11038-A717-4ECF-AAC6-C2B65A0ECCAE}"/>
              </a:ext>
            </a:extLst>
          </p:cNvPr>
          <p:cNvSpPr>
            <a:spLocks noGrp="1" noRot="1" noChangeAspect="1" noChangeArrowheads="1" noTextEdit="1"/>
          </p:cNvSpPr>
          <p:nvPr>
            <p:ph type="sldImg"/>
          </p:nvPr>
        </p:nvSpPr>
        <p:spPr>
          <a:ln/>
        </p:spPr>
      </p:sp>
      <p:sp>
        <p:nvSpPr>
          <p:cNvPr id="18435" name="Notes Placeholder 2">
            <a:extLst>
              <a:ext uri="{FF2B5EF4-FFF2-40B4-BE49-F238E27FC236}">
                <a16:creationId xmlns:a16="http://schemas.microsoft.com/office/drawing/2014/main" id="{01F52A47-A717-4E80-8DA4-835FF23787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Karen</a:t>
            </a:r>
          </a:p>
        </p:txBody>
      </p:sp>
      <p:sp>
        <p:nvSpPr>
          <p:cNvPr id="18436" name="Slide Number Placeholder 3">
            <a:extLst>
              <a:ext uri="{FF2B5EF4-FFF2-40B4-BE49-F238E27FC236}">
                <a16:creationId xmlns:a16="http://schemas.microsoft.com/office/drawing/2014/main" id="{FEAF49A8-FFC1-4642-99E7-F9EFBDAC30F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040B282-EF73-4FE1-80C8-5D10DBBF1A95}" type="slidenum">
              <a:rPr lang="en-US" altLang="en-US" smtClean="0">
                <a:latin typeface="Times New Roman" panose="02020603050405020304" pitchFamily="18" charset="0"/>
              </a:rPr>
              <a:pPr/>
              <a:t>2</a:t>
            </a:fld>
            <a:endParaRPr lang="en-US" altLang="en-US" dirty="0">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660EFF0F-CCCA-473D-A265-2B7FE33B3F8A}"/>
              </a:ext>
            </a:extLst>
          </p:cNvPr>
          <p:cNvSpPr>
            <a:spLocks noGrp="1" noRot="1" noChangeAspect="1" noChangeArrowheads="1" noTextEdit="1"/>
          </p:cNvSpPr>
          <p:nvPr>
            <p:ph type="sldImg"/>
          </p:nvPr>
        </p:nvSpPr>
        <p:spPr>
          <a:ln/>
        </p:spPr>
      </p:sp>
      <p:sp>
        <p:nvSpPr>
          <p:cNvPr id="80899" name="Notes Placeholder 2">
            <a:extLst>
              <a:ext uri="{FF2B5EF4-FFF2-40B4-BE49-F238E27FC236}">
                <a16:creationId xmlns:a16="http://schemas.microsoft.com/office/drawing/2014/main" id="{E8637A64-9C7F-440E-8639-EC32E18241D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Karen</a:t>
            </a:r>
          </a:p>
        </p:txBody>
      </p:sp>
      <p:sp>
        <p:nvSpPr>
          <p:cNvPr id="80900" name="Slide Number Placeholder 3">
            <a:extLst>
              <a:ext uri="{FF2B5EF4-FFF2-40B4-BE49-F238E27FC236}">
                <a16:creationId xmlns:a16="http://schemas.microsoft.com/office/drawing/2014/main" id="{D76AA85C-91CD-4976-886B-76BA817BF25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7D9A4A0-E496-40F4-8759-2287E36120CE}" type="slidenum">
              <a:rPr lang="en-US" altLang="en-US" smtClean="0">
                <a:latin typeface="Times New Roman" panose="02020603050405020304" pitchFamily="18" charset="0"/>
              </a:rPr>
              <a:pPr/>
              <a:t>30</a:t>
            </a:fld>
            <a:endParaRPr lang="en-US" altLang="en-US" dirty="0">
              <a:latin typeface="Times New Roman"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B1C91196-CD83-4F7A-AC7B-79016EB63083}"/>
              </a:ext>
            </a:extLst>
          </p:cNvPr>
          <p:cNvSpPr>
            <a:spLocks noGrp="1" noRot="1" noChangeAspect="1" noChangeArrowheads="1" noTextEdit="1"/>
          </p:cNvSpPr>
          <p:nvPr>
            <p:ph type="sldImg"/>
          </p:nvPr>
        </p:nvSpPr>
        <p:spPr>
          <a:ln/>
        </p:spPr>
      </p:sp>
      <p:sp>
        <p:nvSpPr>
          <p:cNvPr id="82947" name="Notes Placeholder 2">
            <a:extLst>
              <a:ext uri="{FF2B5EF4-FFF2-40B4-BE49-F238E27FC236}">
                <a16:creationId xmlns:a16="http://schemas.microsoft.com/office/drawing/2014/main" id="{2BEE3C75-B258-4091-A605-96EB03FC572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Karen</a:t>
            </a:r>
          </a:p>
        </p:txBody>
      </p:sp>
      <p:sp>
        <p:nvSpPr>
          <p:cNvPr id="82948" name="Slide Number Placeholder 3">
            <a:extLst>
              <a:ext uri="{FF2B5EF4-FFF2-40B4-BE49-F238E27FC236}">
                <a16:creationId xmlns:a16="http://schemas.microsoft.com/office/drawing/2014/main" id="{28129121-C6A6-4019-9ED2-A88E179ABEA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3DB3E6E-B941-43FE-AC7D-8EC0CE0B1C25}" type="slidenum">
              <a:rPr lang="en-US" altLang="en-US" smtClean="0">
                <a:latin typeface="Times New Roman" panose="02020603050405020304" pitchFamily="18" charset="0"/>
              </a:rPr>
              <a:pPr/>
              <a:t>31</a:t>
            </a:fld>
            <a:endParaRPr lang="en-US" altLang="en-US" dirty="0">
              <a:latin typeface="Times New Roman" panose="02020603050405020304"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B347B44A-5669-47B7-B2D8-C87326DE7B23}"/>
              </a:ext>
            </a:extLst>
          </p:cNvPr>
          <p:cNvSpPr>
            <a:spLocks noGrp="1" noRot="1" noChangeAspect="1" noChangeArrowheads="1" noTextEdit="1"/>
          </p:cNvSpPr>
          <p:nvPr>
            <p:ph type="sldImg"/>
          </p:nvPr>
        </p:nvSpPr>
        <p:spPr>
          <a:ln/>
        </p:spPr>
      </p:sp>
      <p:sp>
        <p:nvSpPr>
          <p:cNvPr id="87043" name="Notes Placeholder 2">
            <a:extLst>
              <a:ext uri="{FF2B5EF4-FFF2-40B4-BE49-F238E27FC236}">
                <a16:creationId xmlns:a16="http://schemas.microsoft.com/office/drawing/2014/main" id="{B34B06FD-BF19-4578-8F96-3090221E19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Karen</a:t>
            </a:r>
          </a:p>
        </p:txBody>
      </p:sp>
      <p:sp>
        <p:nvSpPr>
          <p:cNvPr id="87044" name="Slide Number Placeholder 3">
            <a:extLst>
              <a:ext uri="{FF2B5EF4-FFF2-40B4-BE49-F238E27FC236}">
                <a16:creationId xmlns:a16="http://schemas.microsoft.com/office/drawing/2014/main" id="{D9EE6683-C656-4045-8FE0-6B08359A1B3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6574D0F-0D71-42DD-B74F-FACA6D73A38D}" type="slidenum">
              <a:rPr lang="en-US" altLang="en-US" smtClean="0">
                <a:latin typeface="Times New Roman" panose="02020603050405020304" pitchFamily="18" charset="0"/>
              </a:rPr>
              <a:pPr/>
              <a:t>32</a:t>
            </a:fld>
            <a:endParaRPr lang="en-US" altLang="en-US" dirty="0">
              <a:latin typeface="Times New Roman" panose="02020603050405020304"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854942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lstStyle/>
          <a:p>
            <a:r>
              <a:rPr lang="en-US" dirty="0"/>
              <a:t>* this bill requires the schools to adopt a policy on the issue.</a:t>
            </a:r>
          </a:p>
        </p:txBody>
      </p:sp>
    </p:spTree>
    <p:extLst>
      <p:ext uri="{BB962C8B-B14F-4D97-AF65-F5344CB8AC3E}">
        <p14:creationId xmlns:p14="http://schemas.microsoft.com/office/powerpoint/2010/main" val="20041948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dirty="0"/>
              <a:t>MA bill is s</a:t>
            </a:r>
            <a:r>
              <a:rPr lang="en-US" sz="1200" dirty="0"/>
              <a:t>MD </a:t>
            </a:r>
            <a:r>
              <a:rPr lang="en-US" sz="1200" dirty="0">
                <a:hlinkClick r:id="rId3"/>
              </a:rPr>
              <a:t>SB 248 </a:t>
            </a:r>
            <a:r>
              <a:rPr lang="en-US" sz="1200" dirty="0"/>
              <a:t>– Passed Senate 3/2/2023, House 4/4/2023</a:t>
            </a:r>
          </a:p>
          <a:p>
            <a:r>
              <a:rPr lang="en-US" dirty="0"/>
              <a:t>imilar to bill that was introduced</a:t>
            </a:r>
            <a:r>
              <a:rPr lang="en-US" baseline="0" dirty="0"/>
              <a:t> in 2017 that did not move.</a:t>
            </a:r>
            <a:endParaRPr lang="en-US" dirty="0"/>
          </a:p>
        </p:txBody>
      </p:sp>
    </p:spTree>
    <p:extLst>
      <p:ext uri="{BB962C8B-B14F-4D97-AF65-F5344CB8AC3E}">
        <p14:creationId xmlns:p14="http://schemas.microsoft.com/office/powerpoint/2010/main" val="42651263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779818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63103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017584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a:extLst>
              <a:ext uri="{FF2B5EF4-FFF2-40B4-BE49-F238E27FC236}">
                <a16:creationId xmlns:a16="http://schemas.microsoft.com/office/drawing/2014/main" id="{6CEEE1CE-0834-405E-B754-9F670C3C73F3}"/>
              </a:ext>
            </a:extLst>
          </p:cNvPr>
          <p:cNvSpPr>
            <a:spLocks noGrp="1"/>
          </p:cNvSpPr>
          <p:nvPr>
            <p:ph type="body" idx="1"/>
          </p:nvPr>
        </p:nvSpPr>
        <p:spPr/>
        <p:txBody>
          <a:bodyPr>
            <a:normAutofit fontScale="77500" lnSpcReduction="20000"/>
          </a:bodyPr>
          <a:lstStyle/>
          <a:p>
            <a:pPr>
              <a:defRPr/>
            </a:pPr>
            <a:r>
              <a:rPr lang="en-US" sz="2000" dirty="0"/>
              <a:t>Maria-</a:t>
            </a:r>
          </a:p>
          <a:p>
            <a:pPr>
              <a:defRPr/>
            </a:pPr>
            <a:endParaRPr lang="en-US" sz="2000" dirty="0"/>
          </a:p>
          <a:p>
            <a:pPr>
              <a:defRPr/>
            </a:pPr>
            <a:r>
              <a:rPr lang="en-US" sz="2000" dirty="0"/>
              <a:t>I’m going to spend a few minutes reviewing the timeline of the guidance we have received from the Department since the Perkins Program expired just to set the stage a bit for the discussion.</a:t>
            </a:r>
          </a:p>
          <a:p>
            <a:pPr>
              <a:defRPr/>
            </a:pPr>
            <a:endParaRPr lang="en-US" sz="2000" dirty="0"/>
          </a:p>
          <a:p>
            <a:pPr>
              <a:defRPr/>
            </a:pPr>
            <a:r>
              <a:rPr lang="en-US" sz="2000" dirty="0"/>
              <a:t>Back in September of 2017, as the program was expiring, the Department provided us with reassurance that although the program was going into its wind-down phase, schools could continue to service their portfolios as long as they remained in compliance with the due diligence procedures. It was said that institutions were not required to assign their Perkins loans or liquidate their portfolio but the option to liquidate in the future was available, as was the opportunity to assign defaulted or non-defaulted loans at any time.</a:t>
            </a:r>
          </a:p>
          <a:p>
            <a:pPr>
              <a:defRPr/>
            </a:pPr>
            <a:endParaRPr lang="en-US" sz="2000" dirty="0"/>
          </a:p>
          <a:p>
            <a:pPr>
              <a:defRPr/>
            </a:pPr>
            <a:r>
              <a:rPr lang="en-US" sz="2000" dirty="0"/>
              <a:t>When we received this reassurance, I felt good about the ability to service my portfolio for many years to come. </a:t>
            </a:r>
            <a:endParaRPr sz="20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759FD19D-9D5F-4E1A-8AE9-3C868B7E979E}"/>
              </a:ext>
            </a:extLst>
          </p:cNvPr>
          <p:cNvSpPr>
            <a:spLocks noGrp="1" noRot="1" noChangeAspect="1" noChangeArrowheads="1" noTextEdit="1"/>
          </p:cNvSpPr>
          <p:nvPr>
            <p:ph type="sldImg"/>
          </p:nvPr>
        </p:nvSpPr>
        <p:spPr>
          <a:ln/>
        </p:spPr>
      </p:sp>
      <p:sp>
        <p:nvSpPr>
          <p:cNvPr id="20483" name="Slide Number Placeholder 3">
            <a:extLst>
              <a:ext uri="{FF2B5EF4-FFF2-40B4-BE49-F238E27FC236}">
                <a16:creationId xmlns:a16="http://schemas.microsoft.com/office/drawing/2014/main" id="{D3FCB042-D425-4D66-BE36-38576893F55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F3127E5-A6A5-40B1-8F55-A594165E8794}" type="slidenum">
              <a:rPr lang="en-US" altLang="en-US" smtClean="0">
                <a:latin typeface="Times New Roman" panose="02020603050405020304" pitchFamily="18" charset="0"/>
              </a:rPr>
              <a:pPr/>
              <a:t>4</a:t>
            </a:fld>
            <a:endParaRPr lang="en-US" altLang="en-US" dirty="0">
              <a:latin typeface="Times New Roman" panose="02020603050405020304" pitchFamily="18" charset="0"/>
            </a:endParaRPr>
          </a:p>
        </p:txBody>
      </p:sp>
      <p:sp>
        <p:nvSpPr>
          <p:cNvPr id="20484" name="Notes Placeholder 4">
            <a:extLst>
              <a:ext uri="{FF2B5EF4-FFF2-40B4-BE49-F238E27FC236}">
                <a16:creationId xmlns:a16="http://schemas.microsoft.com/office/drawing/2014/main" id="{7A085C52-D2F3-4D92-A4A5-922A7742C24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Karen</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Notes Placeholder">
            <a:extLst>
              <a:ext uri="{FF2B5EF4-FFF2-40B4-BE49-F238E27FC236}">
                <a16:creationId xmlns:a16="http://schemas.microsoft.com/office/drawing/2014/main" id="{AD54BB8E-1C2D-4F76-9012-00264CB445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Maria-</a:t>
            </a:r>
          </a:p>
          <a:p>
            <a:endParaRPr lang="en-US" altLang="en-US" dirty="0"/>
          </a:p>
          <a:p>
            <a:r>
              <a:rPr lang="en-US" altLang="en-US" dirty="0"/>
              <a:t>Fast-forward two years and suddenly things felt much different. </a:t>
            </a:r>
          </a:p>
          <a:p>
            <a:endParaRPr lang="en-US" altLang="en-US" dirty="0"/>
          </a:p>
          <a:p>
            <a:r>
              <a:rPr lang="en-US" altLang="en-US" dirty="0"/>
              <a:t>In September of 2019, the Department issued a communication which stated that due to the wind-down of the program, the Secretary is NOW requiring the assignment of all Perkins Loans that have been in default for two or more years.</a:t>
            </a:r>
          </a:p>
          <a:p>
            <a:endParaRPr lang="en-US" altLang="en-US" dirty="0"/>
          </a:p>
          <a:p>
            <a:r>
              <a:rPr lang="en-US" altLang="en-US" dirty="0"/>
              <a:t>The Department stated that the authority for this decision is based on a section in the Higher Education Act which states:  “if an institution </a:t>
            </a:r>
            <a:r>
              <a:rPr lang="en-US" altLang="en-US" b="1" i="1" dirty="0"/>
              <a:t>knowingly failed to maintain an acceptable collection record</a:t>
            </a:r>
            <a:r>
              <a:rPr lang="en-US" altLang="en-US" dirty="0"/>
              <a:t> for a defaulted Federal Perkins Loan, the Secretary may require the institution to assign the loan to the Department of Education without recompense.” Which means, we assign without the opportunity to recover our institutional share should the Department collect on that loan once assigned.</a:t>
            </a:r>
          </a:p>
          <a:p>
            <a:endParaRPr lang="en-US" altLang="en-US" dirty="0"/>
          </a:p>
          <a:p>
            <a:r>
              <a:rPr lang="en-US" altLang="en-US" dirty="0"/>
              <a:t>The communication went on to say that </a:t>
            </a:r>
            <a:r>
              <a:rPr lang="en-US" altLang="en-US" b="1" i="1" dirty="0"/>
              <a:t>a lack of payments on a loan equates to failing to maintain an acceptable collection record</a:t>
            </a:r>
            <a:r>
              <a:rPr lang="en-US" altLang="en-US" dirty="0"/>
              <a:t>, an interpretation that many in the higher education community strongly disagree with.</a:t>
            </a:r>
          </a:p>
          <a:p>
            <a:endParaRPr lang="en-US"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Notes Placeholder">
            <a:extLst>
              <a:ext uri="{FF2B5EF4-FFF2-40B4-BE49-F238E27FC236}">
                <a16:creationId xmlns:a16="http://schemas.microsoft.com/office/drawing/2014/main" id="{A689A826-3A7D-47D3-9E4E-FB462729C5F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Maria-</a:t>
            </a:r>
          </a:p>
          <a:p>
            <a:endParaRPr lang="en-US" altLang="en-US" dirty="0"/>
          </a:p>
          <a:p>
            <a:r>
              <a:rPr lang="en-US" altLang="en-US" dirty="0"/>
              <a:t>In that same communication, the Department went on to say that schools would be notified individually of their obligation to assign those loans that were 2 or more years past-due and without acceptable documentation – which again means payments.</a:t>
            </a:r>
          </a:p>
          <a:p>
            <a:endParaRPr lang="en-US" altLang="en-US" dirty="0"/>
          </a:p>
          <a:p>
            <a:r>
              <a:rPr lang="en-US" altLang="en-US" dirty="0"/>
              <a:t>The notices were to go to the schools with the highest default percentages first and in February of 2020, 75 schools received a notice from the Department to assign all such loans. </a:t>
            </a:r>
          </a:p>
          <a:p>
            <a:r>
              <a:rPr lang="en-US" altLang="en-US" dirty="0"/>
              <a:t>The schools selected in the first round of notices had overall default percentages of 75% or greater.</a:t>
            </a:r>
          </a:p>
          <a:p>
            <a:endParaRPr lang="en-US" altLang="en-US" dirty="0"/>
          </a:p>
          <a:p>
            <a:r>
              <a:rPr lang="en-US" altLang="en-US" dirty="0"/>
              <a:t>Soon after those notices went out, the pandemic began, and we didn’t hear anything on these efforts for over a year. Then, in March of 2021, the Department sent out notices to 200 more schools, supposedly any that had overall default percentages of 50% or higher.</a:t>
            </a:r>
          </a:p>
          <a:p>
            <a:endParaRPr lang="en-US" altLang="en-US" dirty="0"/>
          </a:p>
          <a:p>
            <a:r>
              <a:rPr lang="en-US" altLang="en-US" dirty="0"/>
              <a:t>In both of these cases, the schools receiving the notices were given 90 days to assign all loans in this category without acceptable payment documentation.</a:t>
            </a:r>
          </a:p>
          <a:p>
            <a:endParaRPr lang="en-US" altLang="en-US" dirty="0"/>
          </a:p>
          <a:p>
            <a:endParaRPr lang="en-US" altLang="en-US" dirty="0"/>
          </a:p>
          <a:p>
            <a:endParaRPr lang="en-US" altLang="en-US" dirty="0"/>
          </a:p>
          <a:p>
            <a:endParaRPr lang="en-US"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Notes Placeholder">
            <a:extLst>
              <a:ext uri="{FF2B5EF4-FFF2-40B4-BE49-F238E27FC236}">
                <a16:creationId xmlns:a16="http://schemas.microsoft.com/office/drawing/2014/main" id="{23C2B813-4DE7-4CE4-94D9-B750F444112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Maria-</a:t>
            </a:r>
          </a:p>
          <a:p>
            <a:endParaRPr lang="en-US" altLang="en-US" dirty="0"/>
          </a:p>
          <a:p>
            <a:r>
              <a:rPr lang="en-US" altLang="en-US" dirty="0"/>
              <a:t>Five months later, in August of 2021, the Department abruptly decided to cease sending individual notices and instead sent out a blanket notice to every Perkins school providing a deadline of June 30, 2022 </a:t>
            </a:r>
            <a:r>
              <a:rPr lang="en-US" altLang="en-US" b="1" dirty="0"/>
              <a:t>to either assign or purchase </a:t>
            </a:r>
            <a:r>
              <a:rPr lang="en-US" altLang="en-US" dirty="0"/>
              <a:t>all loans in default for two or more years without an acceptable repayment record. </a:t>
            </a:r>
          </a:p>
          <a:p>
            <a:endParaRPr lang="en-US" altLang="en-US" dirty="0"/>
          </a:p>
          <a:p>
            <a:r>
              <a:rPr lang="en-US" altLang="en-US" dirty="0"/>
              <a:t>If an institution determines that any borrowers in this category are making payments, they can notify the Department that documentation to support their retaining the loan is available upon request. </a:t>
            </a:r>
          </a:p>
          <a:p>
            <a:endParaRPr lang="en-US" altLang="en-US" dirty="0"/>
          </a:p>
          <a:p>
            <a:r>
              <a:rPr lang="en-US" altLang="en-US" dirty="0"/>
              <a:t>This notice went on to say that the Department would be assessing assignment activity in early 2022, and if it was determined that an institution had shown insufficient effort assigning, purchasing, or providing acceptable collection records to the Department for review, a warning letter may be sent to the institution’s financial aid office as well as to the campus CEO/President </a:t>
            </a:r>
            <a:r>
              <a:rPr lang="en-US" altLang="en-US" b="1" i="1" dirty="0"/>
              <a:t>reminding them </a:t>
            </a:r>
            <a:r>
              <a:rPr lang="en-US" altLang="en-US" dirty="0"/>
              <a:t>of the requirement to take action on these loans by the June 30, 2022 deadline.</a:t>
            </a:r>
          </a:p>
          <a:p>
            <a:endParaRPr lang="en-US" altLang="en-US" dirty="0"/>
          </a:p>
          <a:p>
            <a:endParaRPr lang="en-US"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a:extLst>
              <a:ext uri="{FF2B5EF4-FFF2-40B4-BE49-F238E27FC236}">
                <a16:creationId xmlns:a16="http://schemas.microsoft.com/office/drawing/2014/main" id="{4FABDACA-DF1B-46AD-B944-5EA572A95CCC}"/>
              </a:ext>
            </a:extLst>
          </p:cNvPr>
          <p:cNvSpPr>
            <a:spLocks noGrp="1"/>
          </p:cNvSpPr>
          <p:nvPr>
            <p:ph type="body" idx="1"/>
          </p:nvPr>
        </p:nvSpPr>
        <p:spPr/>
        <p:txBody>
          <a:bodyPr>
            <a:normAutofit fontScale="85000" lnSpcReduction="10000"/>
          </a:bodyPr>
          <a:lstStyle/>
          <a:p>
            <a:pPr>
              <a:defRPr/>
            </a:pPr>
            <a:r>
              <a:rPr lang="en-US" dirty="0"/>
              <a:t>Maria</a:t>
            </a:r>
          </a:p>
          <a:p>
            <a:pPr>
              <a:defRPr/>
            </a:pPr>
            <a:endParaRPr lang="en-US" dirty="0"/>
          </a:p>
          <a:p>
            <a:pPr>
              <a:defRPr/>
            </a:pPr>
            <a:r>
              <a:rPr lang="en-US" dirty="0"/>
              <a:t>And sure enough, on January 26</a:t>
            </a:r>
            <a:r>
              <a:rPr lang="en-US" baseline="30000" dirty="0"/>
              <a:t>th</a:t>
            </a:r>
            <a:r>
              <a:rPr lang="en-US" dirty="0"/>
              <a:t>, the Department sent an email to all Perkins schools reminding them of their obligation to assign all loans by June 30, 2022. </a:t>
            </a:r>
          </a:p>
          <a:p>
            <a:pPr>
              <a:defRPr/>
            </a:pPr>
            <a:endParaRPr lang="en-US" dirty="0"/>
          </a:p>
          <a:p>
            <a:pPr>
              <a:defRPr/>
            </a:pPr>
            <a:r>
              <a:rPr lang="en-US" dirty="0"/>
              <a:t>In early January, prior to these notices going out, I contacted the Department to request an extension. I shared with them that due to the size of my portfolio, (we have over 12,000 loans in this default category across the 29 campuses I service) and due to the fact that the majority of those loans have judgments, sharing that the timeframe for getting a judgment assigned is significantly longer due to the court paperwork that has to be filed, and due to the fact that many of the staff at our office and the NYS Attorney General’s office where the assignment of judgment is initiated, were working remote due to COVID… that I could not even come close to meeting the June 30</a:t>
            </a:r>
            <a:r>
              <a:rPr lang="en-US" baseline="30000" dirty="0"/>
              <a:t>th</a:t>
            </a:r>
            <a:r>
              <a:rPr lang="en-US" dirty="0"/>
              <a:t> deadline. </a:t>
            </a:r>
            <a:r>
              <a:rPr lang="en-US" b="1" dirty="0"/>
              <a:t>And</a:t>
            </a:r>
            <a:r>
              <a:rPr lang="en-US" dirty="0"/>
              <a:t> my request was denied. BUT I was told that the Department would take all of these circumstances into account as they assessed progress and were sending out the notices. </a:t>
            </a:r>
            <a:r>
              <a:rPr lang="en-US" b="1" dirty="0"/>
              <a:t>And</a:t>
            </a:r>
            <a:r>
              <a:rPr lang="en-US" dirty="0"/>
              <a:t> They didn’t… </a:t>
            </a:r>
          </a:p>
          <a:p>
            <a:pPr>
              <a:defRPr/>
            </a:pPr>
            <a:endParaRPr lang="en-US" dirty="0"/>
          </a:p>
          <a:p>
            <a:pPr eaLnBrk="1" fontAlgn="auto" hangingPunct="1">
              <a:spcBef>
                <a:spcPts val="0"/>
              </a:spcBef>
              <a:spcAft>
                <a:spcPts val="0"/>
              </a:spcAft>
              <a:defRPr/>
            </a:pPr>
            <a:r>
              <a:rPr lang="en-US" dirty="0"/>
              <a:t>Almost all of my schools received an email that stated that we were not making sufficient progress in reaching this goal and had yet to submit any loans for assignment and that we needed to take immediate action. And as you can imagine, that created a LOT of panic and emails and phone calls from many of my campuses who are really out of the loop when it comes to Perkins because it is handled centrally. </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One final point to note, not only is the department mandating that these loans be assigned by June 30</a:t>
            </a:r>
            <a:r>
              <a:rPr lang="en-US" baseline="30000" dirty="0"/>
              <a:t>th</a:t>
            </a:r>
            <a:r>
              <a:rPr lang="en-US" dirty="0"/>
              <a:t>, they will be using the FISAP to assess progress in this area. The only way to get these accounts removed from your defaulted category on the FISAP is after they are accepted for assignment. And if you have been assigning loans lately, you are probably aware that most are taking 2 months or more to get accepted. So, what does that mean? It means we should have all loans assigned by early to mid-April if we want to have any chance of having them reflected on the next FISAP. </a:t>
            </a:r>
          </a:p>
          <a:p>
            <a:pPr>
              <a:defRPr/>
            </a:pPr>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a:extLst>
              <a:ext uri="{FF2B5EF4-FFF2-40B4-BE49-F238E27FC236}">
                <a16:creationId xmlns:a16="http://schemas.microsoft.com/office/drawing/2014/main" id="{0C59045F-9E90-41C4-80E8-0BE74E1B31E9}"/>
              </a:ext>
            </a:extLst>
          </p:cNvPr>
          <p:cNvSpPr>
            <a:spLocks noGrp="1" noRot="1" noChangeAspect="1" noChangeArrowheads="1" noTextEdit="1"/>
          </p:cNvSpPr>
          <p:nvPr>
            <p:ph type="sldImg"/>
          </p:nvPr>
        </p:nvSpPr>
        <p:spPr>
          <a:xfrm>
            <a:off x="909638" y="158750"/>
            <a:ext cx="5521325" cy="4141788"/>
          </a:xfrm>
          <a:ln/>
        </p:spPr>
      </p:sp>
      <p:sp>
        <p:nvSpPr>
          <p:cNvPr id="105475" name="Notes Placeholder 2">
            <a:extLst>
              <a:ext uri="{FF2B5EF4-FFF2-40B4-BE49-F238E27FC236}">
                <a16:creationId xmlns:a16="http://schemas.microsoft.com/office/drawing/2014/main" id="{8D260E31-1AD0-4060-874B-588C5C0AD4C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Maria</a:t>
            </a:r>
          </a:p>
          <a:p>
            <a:r>
              <a:rPr lang="en-US" altLang="en-US" dirty="0"/>
              <a:t>First, right after the August 27</a:t>
            </a:r>
            <a:r>
              <a:rPr lang="en-US" altLang="en-US" baseline="30000" dirty="0"/>
              <a:t>th</a:t>
            </a:r>
            <a:r>
              <a:rPr lang="en-US" altLang="en-US" dirty="0"/>
              <a:t> blanket notice mandating that all loans in default for 2 or more years be assigned, COHEAO sent our Perkins contact in FSA a list of questions. You can see the full text of these questions and the Department’s response in the slides we’ve included later in the presentation. But the overall theme and response to many of the questions we asked was that the Department would work with schools on a case-by-case basis if there were issues. They have provided more than sufficient time for schools to get these loans assigned, even with the staff shortages and remote work atmosphere due to COVID. And they want schools to make a good faith effort.</a:t>
            </a:r>
          </a:p>
          <a:p>
            <a:endParaRPr lang="en-US" altLang="en-US" dirty="0"/>
          </a:p>
          <a:p>
            <a:r>
              <a:rPr lang="en-US" altLang="en-US" dirty="0"/>
              <a:t>On November 8</a:t>
            </a:r>
            <a:r>
              <a:rPr lang="en-US" altLang="en-US" baseline="30000" dirty="0"/>
              <a:t>th</a:t>
            </a:r>
            <a:r>
              <a:rPr lang="en-US" altLang="en-US" dirty="0"/>
              <a:t>, COHEAO sent a letter to the Under Secretary, James Kvall, which challenged the Department’s authority to mandate assignment of these loans. The letter raised three major points. </a:t>
            </a:r>
            <a:r>
              <a:rPr lang="en-US" altLang="en-US" b="1" dirty="0"/>
              <a:t>One</a:t>
            </a:r>
            <a:r>
              <a:rPr lang="en-US" altLang="en-US" dirty="0"/>
              <a:t> that the recovery data doesn’t support the 2-year mandate. </a:t>
            </a:r>
            <a:r>
              <a:rPr lang="en-US" altLang="en-US" b="1" dirty="0"/>
              <a:t>Two,</a:t>
            </a:r>
            <a:r>
              <a:rPr lang="en-US" altLang="en-US" dirty="0"/>
              <a:t> the Department’s interpretation is not consistent with Congressional intent and </a:t>
            </a:r>
            <a:r>
              <a:rPr lang="en-US" altLang="en-US" b="1" dirty="0"/>
              <a:t>three</a:t>
            </a:r>
            <a:r>
              <a:rPr lang="en-US" altLang="en-US" dirty="0"/>
              <a:t>, the Department's guidance letter contradicts current binding regulation.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a:extLst>
              <a:ext uri="{FF2B5EF4-FFF2-40B4-BE49-F238E27FC236}">
                <a16:creationId xmlns:a16="http://schemas.microsoft.com/office/drawing/2014/main" id="{8333C988-805C-46E8-BE39-68532022FAC8}"/>
              </a:ext>
            </a:extLst>
          </p:cNvPr>
          <p:cNvSpPr>
            <a:spLocks noGrp="1" noRot="1" noChangeAspect="1" noChangeArrowheads="1" noTextEdit="1"/>
          </p:cNvSpPr>
          <p:nvPr>
            <p:ph type="sldImg"/>
          </p:nvPr>
        </p:nvSpPr>
        <p:spPr>
          <a:xfrm>
            <a:off x="1270000" y="393700"/>
            <a:ext cx="4562475" cy="3422650"/>
          </a:xfrm>
          <a:ln/>
        </p:spPr>
      </p:sp>
      <p:sp>
        <p:nvSpPr>
          <p:cNvPr id="111619" name="Slide Number Placeholder 3">
            <a:extLst>
              <a:ext uri="{FF2B5EF4-FFF2-40B4-BE49-F238E27FC236}">
                <a16:creationId xmlns:a16="http://schemas.microsoft.com/office/drawing/2014/main" id="{94FFBFF0-D224-41BB-B7C3-719E551DEA6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1B33FBD-D5D1-4135-B1CD-945E1B2950D4}" type="slidenum">
              <a:rPr lang="en-US" altLang="en-US" smtClean="0">
                <a:latin typeface="Times New Roman" panose="02020603050405020304" pitchFamily="18" charset="0"/>
              </a:rPr>
              <a:pPr/>
              <a:t>47</a:t>
            </a:fld>
            <a:endParaRPr lang="en-US" altLang="en-US" dirty="0">
              <a:latin typeface="Times New Roman" panose="02020603050405020304" pitchFamily="18" charset="0"/>
            </a:endParaRPr>
          </a:p>
        </p:txBody>
      </p:sp>
      <p:sp>
        <p:nvSpPr>
          <p:cNvPr id="6" name="Notes Placeholder 5">
            <a:extLst>
              <a:ext uri="{FF2B5EF4-FFF2-40B4-BE49-F238E27FC236}">
                <a16:creationId xmlns:a16="http://schemas.microsoft.com/office/drawing/2014/main" id="{AD875B76-E35A-9746-804F-B6C2F21A077A}"/>
              </a:ext>
            </a:extLst>
          </p:cNvPr>
          <p:cNvSpPr>
            <a:spLocks noGrp="1"/>
          </p:cNvSpPr>
          <p:nvPr>
            <p:ph type="body" sz="quarter" idx="3"/>
          </p:nvPr>
        </p:nvSpPr>
        <p:spPr/>
        <p:txBody>
          <a:bodyPr/>
          <a:lstStyle/>
          <a:p>
            <a:pPr eaLnBrk="1" fontAlgn="auto" hangingPunct="1">
              <a:spcBef>
                <a:spcPts val="0"/>
              </a:spcBef>
              <a:spcAft>
                <a:spcPts val="0"/>
              </a:spcAft>
              <a:defRPr/>
            </a:pPr>
            <a:r>
              <a:rPr lang="en-US" dirty="0"/>
              <a:t>Maria</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If you have a really large number of loans to assign and it will be awhile before you get to those loans that are 2 to 3 or 4 years past-due, be aggressive with those loans as well to see if you can get a payment and retain the loan. </a:t>
            </a:r>
            <a:r>
              <a:rPr lang="en-US" altLang="en-US" dirty="0">
                <a:latin typeface="+mn-lt"/>
              </a:rPr>
              <a:t>Utilize your third-party collection agencies to assist with getting borrowers into a repayment plan, rehabilitation or consolidation.</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Remember, before you can assign these loans, you must provide the borrower with a 30-day notice informing them of the pending assignment. In the notice we send out, we inform the borrower that if they make just one satisfactory payment within 30 days, it may prevent their loan from being assigned. </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Make sure you notify the department if you are not going to meet the June 30</a:t>
            </a:r>
            <a:r>
              <a:rPr lang="en-US" baseline="30000" dirty="0"/>
              <a:t>th</a:t>
            </a:r>
            <a:r>
              <a:rPr lang="en-US" dirty="0"/>
              <a:t> deadline. Although it probably won’t make a difference in the action the Department takes in the future, it may help to cover you if your president gets a notice that says you are not in compliance. Have a plan in place and put it in writing. For me, that is developing a priority list, training additional staff to assist and informing the Department that we are not going to meet the deadline. </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Also, share what COHEAO is doing with your counsel’s office or government relations office. Ask them to get involved by writing to the Department or your representatives in DC. Remind them that not only is this a drain on your staff resources, but it is also a loss of institutional funds.</a:t>
            </a:r>
          </a:p>
          <a:p>
            <a:pPr eaLnBrk="1" fontAlgn="auto" hangingPunct="1">
              <a:spcBef>
                <a:spcPts val="0"/>
              </a:spcBef>
              <a:spcAft>
                <a:spcPts val="0"/>
              </a:spcAft>
              <a:defRPr/>
            </a:pPr>
            <a:endParaRPr lang="en-US" dirty="0"/>
          </a:p>
          <a:p>
            <a:pPr>
              <a:defRPr/>
            </a:pP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f378824f85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24" name="Google Shape;124;gf378824f85_0_10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24864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364FC009-0C78-40E4-8164-B946E5178FE4}"/>
              </a:ext>
            </a:extLst>
          </p:cNvPr>
          <p:cNvSpPr>
            <a:spLocks noGrp="1" noRot="1" noChangeAspect="1" noChangeArrowheads="1" noTextEdit="1"/>
          </p:cNvSpPr>
          <p:nvPr>
            <p:ph type="sldImg"/>
          </p:nvPr>
        </p:nvSpPr>
        <p:spPr>
          <a:xfrm>
            <a:off x="1270000" y="393700"/>
            <a:ext cx="4562475" cy="3422650"/>
          </a:xfrm>
          <a:ln/>
        </p:spPr>
      </p:sp>
      <p:sp>
        <p:nvSpPr>
          <p:cNvPr id="113667" name="Slide Number Placeholder 3">
            <a:extLst>
              <a:ext uri="{FF2B5EF4-FFF2-40B4-BE49-F238E27FC236}">
                <a16:creationId xmlns:a16="http://schemas.microsoft.com/office/drawing/2014/main" id="{2E3ECB9F-4E71-430E-ACD5-BF3476FB0D9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504ED3C-D68B-4DEB-BC3B-CEE4636C3E94}" type="slidenum">
              <a:rPr lang="en-US" altLang="en-US" smtClean="0">
                <a:latin typeface="Times New Roman" panose="02020603050405020304" pitchFamily="18" charset="0"/>
              </a:rPr>
              <a:pPr/>
              <a:t>49</a:t>
            </a:fld>
            <a:endParaRPr lang="en-US" altLang="en-US" dirty="0">
              <a:latin typeface="Times New Roman" panose="02020603050405020304" pitchFamily="18" charset="0"/>
            </a:endParaRPr>
          </a:p>
        </p:txBody>
      </p:sp>
      <p:sp>
        <p:nvSpPr>
          <p:cNvPr id="6" name="Notes Placeholder 5">
            <a:extLst>
              <a:ext uri="{FF2B5EF4-FFF2-40B4-BE49-F238E27FC236}">
                <a16:creationId xmlns:a16="http://schemas.microsoft.com/office/drawing/2014/main" id="{AD875B76-E35A-9746-804F-B6C2F21A077A}"/>
              </a:ext>
            </a:extLst>
          </p:cNvPr>
          <p:cNvSpPr>
            <a:spLocks noGrp="1"/>
          </p:cNvSpPr>
          <p:nvPr>
            <p:ph type="body" sz="quarter" idx="3"/>
          </p:nvPr>
        </p:nvSpPr>
        <p:spPr/>
        <p:txBody>
          <a:bodyPr/>
          <a:lstStyle/>
          <a:p>
            <a:pPr eaLnBrk="1" fontAlgn="auto" hangingPunct="1">
              <a:spcBef>
                <a:spcPts val="0"/>
              </a:spcBef>
              <a:spcAft>
                <a:spcPts val="0"/>
              </a:spcAft>
              <a:defRPr/>
            </a:pPr>
            <a:r>
              <a:rPr lang="en-US" dirty="0"/>
              <a:t>Maria</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If you have a really large number of loans to assign and it will be awhile before you get to those loans that are 2 to 3 or 4 years past-due, be aggressive with those loans as well to see if you can get a payment and retain the loan. </a:t>
            </a:r>
            <a:r>
              <a:rPr lang="en-US" altLang="en-US" dirty="0">
                <a:latin typeface="+mn-lt"/>
              </a:rPr>
              <a:t>Utilize your third-party collection agencies to assist with getting borrowers into a repayment plan, rehabilitation or consolidation.</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Remember, before you can assign these loans, you must provide the borrower with a 30-day notice informing them of the pending assignment. In the notice we send out, we inform the borrower that if they make just one satisfactory payment within 30 days, it may prevent their loan from being assigned. </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Make sure you notify the department if you are not going to meet the June 30</a:t>
            </a:r>
            <a:r>
              <a:rPr lang="en-US" baseline="30000" dirty="0"/>
              <a:t>th</a:t>
            </a:r>
            <a:r>
              <a:rPr lang="en-US" dirty="0"/>
              <a:t> deadline. Although it probably won’t make a difference in the action the Department takes in the future, it may help to cover you if your president gets a notice that says you are not in compliance. Have a plan in place and put it in writing. For me, that is developing a priority list, training additional staff to assist and informing the Department that we are not going to meet the deadline. </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Also, share what COHEAO is doing with your counsel’s office or government relations office. Ask them to get involved by writing to the Department or your representatives in DC. Remind them that not only is this a drain on your staff resources, but it is also a loss of institutional funds.</a:t>
            </a:r>
          </a:p>
          <a:p>
            <a:pPr eaLnBrk="1" fontAlgn="auto" hangingPunct="1">
              <a:spcBef>
                <a:spcPts val="0"/>
              </a:spcBef>
              <a:spcAft>
                <a:spcPts val="0"/>
              </a:spcAft>
              <a:defRPr/>
            </a:pPr>
            <a:endParaRPr lang="en-US" dirty="0"/>
          </a:p>
          <a:p>
            <a:pPr>
              <a:defRPr/>
            </a:pPr>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a:extLst>
              <a:ext uri="{FF2B5EF4-FFF2-40B4-BE49-F238E27FC236}">
                <a16:creationId xmlns:a16="http://schemas.microsoft.com/office/drawing/2014/main" id="{4C93721B-74FE-46B9-9728-DB99B8843A23}"/>
              </a:ext>
            </a:extLst>
          </p:cNvPr>
          <p:cNvSpPr>
            <a:spLocks noGrp="1" noRot="1" noChangeAspect="1" noChangeArrowheads="1" noTextEdit="1"/>
          </p:cNvSpPr>
          <p:nvPr>
            <p:ph type="sldImg"/>
          </p:nvPr>
        </p:nvSpPr>
        <p:spPr>
          <a:ln/>
        </p:spPr>
      </p:sp>
      <p:sp>
        <p:nvSpPr>
          <p:cNvPr id="115715" name="Notes Placeholder 2">
            <a:extLst>
              <a:ext uri="{FF2B5EF4-FFF2-40B4-BE49-F238E27FC236}">
                <a16:creationId xmlns:a16="http://schemas.microsoft.com/office/drawing/2014/main" id="{AA27AFB4-048F-435D-AA52-C8B2E91049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Maria-</a:t>
            </a:r>
          </a:p>
        </p:txBody>
      </p:sp>
      <p:sp>
        <p:nvSpPr>
          <p:cNvPr id="115716" name="Slide Number Placeholder 3">
            <a:extLst>
              <a:ext uri="{FF2B5EF4-FFF2-40B4-BE49-F238E27FC236}">
                <a16:creationId xmlns:a16="http://schemas.microsoft.com/office/drawing/2014/main" id="{F911033E-0D4E-4AB0-8D60-07462A20976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1FE574E-C0DF-479A-9B63-2AD1F263E22D}" type="slidenum">
              <a:rPr lang="en-US" altLang="en-US" smtClean="0">
                <a:latin typeface="Times New Roman" panose="02020603050405020304" pitchFamily="18" charset="0"/>
              </a:rPr>
              <a:pPr/>
              <a:t>50</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5239196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6C91C8F-3E56-4C68-9A7E-573F21660FF3}" type="slidenum">
              <a:rPr lang="en-US" altLang="en-US">
                <a:latin typeface="Times New Roman" panose="02020603050405020304" pitchFamily="18" charset="0"/>
              </a:rPr>
              <a:pPr eaLnBrk="1" hangingPunct="1"/>
              <a:t>52</a:t>
            </a:fld>
            <a:endParaRPr lang="en-US" altLang="en-US" dirty="0">
              <a:latin typeface="Times New Roman" panose="02020603050405020304" pitchFamily="18" charset="0"/>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381467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6C91C8F-3E56-4C68-9A7E-573F21660FF3}" type="slidenum">
              <a:rPr lang="en-US" altLang="en-US">
                <a:latin typeface="Times New Roman" panose="02020603050405020304" pitchFamily="18" charset="0"/>
              </a:rPr>
              <a:pPr eaLnBrk="1" hangingPunct="1"/>
              <a:t>5</a:t>
            </a:fld>
            <a:endParaRPr lang="en-US" altLang="en-US" dirty="0">
              <a:latin typeface="Times New Roman" panose="02020603050405020304" pitchFamily="18" charset="0"/>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065879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a:extLst>
              <a:ext uri="{FF2B5EF4-FFF2-40B4-BE49-F238E27FC236}">
                <a16:creationId xmlns:a16="http://schemas.microsoft.com/office/drawing/2014/main" id="{4C93721B-74FE-46B9-9728-DB99B8843A23}"/>
              </a:ext>
            </a:extLst>
          </p:cNvPr>
          <p:cNvSpPr>
            <a:spLocks noGrp="1" noRot="1" noChangeAspect="1" noChangeArrowheads="1" noTextEdit="1"/>
          </p:cNvSpPr>
          <p:nvPr>
            <p:ph type="sldImg"/>
          </p:nvPr>
        </p:nvSpPr>
        <p:spPr>
          <a:ln/>
        </p:spPr>
      </p:sp>
      <p:sp>
        <p:nvSpPr>
          <p:cNvPr id="115715" name="Notes Placeholder 2">
            <a:extLst>
              <a:ext uri="{FF2B5EF4-FFF2-40B4-BE49-F238E27FC236}">
                <a16:creationId xmlns:a16="http://schemas.microsoft.com/office/drawing/2014/main" id="{AA27AFB4-048F-435D-AA52-C8B2E91049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Maria-</a:t>
            </a:r>
          </a:p>
        </p:txBody>
      </p:sp>
      <p:sp>
        <p:nvSpPr>
          <p:cNvPr id="115716" name="Slide Number Placeholder 3">
            <a:extLst>
              <a:ext uri="{FF2B5EF4-FFF2-40B4-BE49-F238E27FC236}">
                <a16:creationId xmlns:a16="http://schemas.microsoft.com/office/drawing/2014/main" id="{F911033E-0D4E-4AB0-8D60-07462A20976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1FE574E-C0DF-479A-9B63-2AD1F263E22D}" type="slidenum">
              <a:rPr lang="en-US" altLang="en-US" smtClean="0">
                <a:latin typeface="Times New Roman" panose="02020603050405020304" pitchFamily="18" charset="0"/>
              </a:rPr>
              <a:pPr/>
              <a:t>53</a:t>
            </a:fld>
            <a:endParaRPr lang="en-US" altLang="en-US" dirty="0">
              <a:latin typeface="Times New Roman" panose="02020603050405020304"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6C91C8F-3E56-4C68-9A7E-573F21660FF3}" type="slidenum">
              <a:rPr lang="en-US" altLang="en-US">
                <a:latin typeface="Times New Roman" panose="02020603050405020304" pitchFamily="18" charset="0"/>
              </a:rPr>
              <a:pPr eaLnBrk="1" hangingPunct="1"/>
              <a:t>54</a:t>
            </a:fld>
            <a:endParaRPr lang="en-US" altLang="en-US" dirty="0">
              <a:latin typeface="Times New Roman" panose="02020603050405020304" pitchFamily="18" charset="0"/>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49030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6C91C8F-3E56-4C68-9A7E-573F21660FF3}" type="slidenum">
              <a:rPr lang="en-US" altLang="en-US">
                <a:latin typeface="Times New Roman" panose="02020603050405020304" pitchFamily="18" charset="0"/>
              </a:rPr>
              <a:pPr eaLnBrk="1" hangingPunct="1"/>
              <a:t>7</a:t>
            </a:fld>
            <a:endParaRPr lang="en-US" altLang="en-US" dirty="0">
              <a:latin typeface="Times New Roman" panose="02020603050405020304" pitchFamily="18" charset="0"/>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169085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6C91C8F-3E56-4C68-9A7E-573F21660FF3}" type="slidenum">
              <a:rPr lang="en-US" altLang="en-US">
                <a:latin typeface="Times New Roman" panose="02020603050405020304" pitchFamily="18" charset="0"/>
              </a:rPr>
              <a:pPr eaLnBrk="1" hangingPunct="1"/>
              <a:t>9</a:t>
            </a:fld>
            <a:endParaRPr lang="en-US" altLang="en-US" dirty="0">
              <a:latin typeface="Times New Roman" panose="02020603050405020304" pitchFamily="18" charset="0"/>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64492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A5D73243-39C2-4DB4-8A37-D37A7E1AB1C4}"/>
              </a:ext>
            </a:extLst>
          </p:cNvPr>
          <p:cNvSpPr>
            <a:spLocks noGrp="1" noRot="1" noChangeAspect="1" noChangeArrowheads="1" noTextEdit="1"/>
          </p:cNvSpPr>
          <p:nvPr>
            <p:ph type="sldImg"/>
          </p:nvPr>
        </p:nvSpPr>
        <p:spPr>
          <a:ln/>
        </p:spPr>
      </p:sp>
      <p:sp>
        <p:nvSpPr>
          <p:cNvPr id="53251" name="Notes Placeholder 2">
            <a:extLst>
              <a:ext uri="{FF2B5EF4-FFF2-40B4-BE49-F238E27FC236}">
                <a16:creationId xmlns:a16="http://schemas.microsoft.com/office/drawing/2014/main" id="{4C5B08C1-90C9-4CCF-B35F-71985BFAC1A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Karen</a:t>
            </a:r>
          </a:p>
        </p:txBody>
      </p:sp>
      <p:sp>
        <p:nvSpPr>
          <p:cNvPr id="53252" name="Slide Number Placeholder 3">
            <a:extLst>
              <a:ext uri="{FF2B5EF4-FFF2-40B4-BE49-F238E27FC236}">
                <a16:creationId xmlns:a16="http://schemas.microsoft.com/office/drawing/2014/main" id="{A2E33096-78F0-4769-9B6F-1B561902150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0DA8702-765F-4FF7-B383-95295A32C500}" type="slidenum">
              <a:rPr lang="en-US" altLang="en-US" smtClean="0">
                <a:latin typeface="Times New Roman" panose="02020603050405020304" pitchFamily="18" charset="0"/>
              </a:rPr>
              <a:pPr/>
              <a:t>11</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362576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8DB8E018-849D-4053-AC62-9A3EA9E7E2CE}"/>
              </a:ext>
            </a:extLst>
          </p:cNvPr>
          <p:cNvSpPr>
            <a:spLocks noGrp="1" noRot="1" noChangeAspect="1" noChangeArrowheads="1" noTextEdit="1"/>
          </p:cNvSpPr>
          <p:nvPr>
            <p:ph type="sldImg"/>
          </p:nvPr>
        </p:nvSpPr>
        <p:spPr>
          <a:ln/>
        </p:spPr>
      </p:sp>
      <p:sp>
        <p:nvSpPr>
          <p:cNvPr id="55299" name="Notes Placeholder 2">
            <a:extLst>
              <a:ext uri="{FF2B5EF4-FFF2-40B4-BE49-F238E27FC236}">
                <a16:creationId xmlns:a16="http://schemas.microsoft.com/office/drawing/2014/main" id="{09551971-B116-4D40-87F9-0EB2843CAD1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Karen</a:t>
            </a:r>
          </a:p>
        </p:txBody>
      </p:sp>
      <p:sp>
        <p:nvSpPr>
          <p:cNvPr id="55300" name="Slide Number Placeholder 3">
            <a:extLst>
              <a:ext uri="{FF2B5EF4-FFF2-40B4-BE49-F238E27FC236}">
                <a16:creationId xmlns:a16="http://schemas.microsoft.com/office/drawing/2014/main" id="{290F1CD2-B363-41B3-AC70-73AB1C3A5A0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291D74A-238C-474C-8F4A-BCA63883A4EE}" type="slidenum">
              <a:rPr lang="en-US" altLang="en-US" smtClean="0">
                <a:latin typeface="Times New Roman" panose="02020603050405020304" pitchFamily="18" charset="0"/>
              </a:rPr>
              <a:pPr/>
              <a:t>12</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426459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1CD5A262-A920-4985-A3F0-B100B3A711EC}"/>
              </a:ext>
            </a:extLst>
          </p:cNvPr>
          <p:cNvSpPr>
            <a:spLocks noGrp="1" noRot="1" noChangeAspect="1" noChangeArrowheads="1" noTextEdit="1"/>
          </p:cNvSpPr>
          <p:nvPr>
            <p:ph type="sldImg"/>
          </p:nvPr>
        </p:nvSpPr>
        <p:spPr>
          <a:ln/>
        </p:spPr>
      </p:sp>
      <p:sp>
        <p:nvSpPr>
          <p:cNvPr id="57347" name="Notes Placeholder 2">
            <a:extLst>
              <a:ext uri="{FF2B5EF4-FFF2-40B4-BE49-F238E27FC236}">
                <a16:creationId xmlns:a16="http://schemas.microsoft.com/office/drawing/2014/main" id="{50BF9632-8CB5-44B9-9A5D-22D4A5A148A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Karen</a:t>
            </a:r>
          </a:p>
        </p:txBody>
      </p:sp>
      <p:sp>
        <p:nvSpPr>
          <p:cNvPr id="57348" name="Slide Number Placeholder 3">
            <a:extLst>
              <a:ext uri="{FF2B5EF4-FFF2-40B4-BE49-F238E27FC236}">
                <a16:creationId xmlns:a16="http://schemas.microsoft.com/office/drawing/2014/main" id="{433FF61D-E255-4E6E-98D0-FD1B8C9B5D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CB46C08-232E-47D8-92C1-9DF2F7669397}" type="slidenum">
              <a:rPr lang="en-US" altLang="en-US" smtClean="0">
                <a:latin typeface="Times New Roman" panose="02020603050405020304" pitchFamily="18" charset="0"/>
              </a:rPr>
              <a:pPr/>
              <a:t>14</a:t>
            </a:fld>
            <a:endParaRPr lang="en-US" altLang="en-US" dirty="0">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useBgFill="1">
        <p:nvSpPr>
          <p:cNvPr id="5" name="Rounded Rectangle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dirty="0"/>
          </a:p>
        </p:txBody>
      </p:sp>
      <p:sp>
        <p:nvSpPr>
          <p:cNvPr id="6" name="Rectangle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Rectangle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0" name="Rectangle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pic>
        <p:nvPicPr>
          <p:cNvPr id="11" name="Picture 17" descr="COHEAO Logo (BOLDER FONT)  (PNG).png"/>
          <p:cNvPicPr>
            <a:picLocks noChangeAspect="1"/>
          </p:cNvPicPr>
          <p:nvPr userDrawn="1"/>
        </p:nvPicPr>
        <p:blipFill>
          <a:blip r:embed="rId2">
            <a:extLst>
              <a:ext uri="{28A0092B-C50C-407E-A947-70E740481C1C}">
                <a14:useLocalDpi xmlns:a14="http://schemas.microsoft.com/office/drawing/2010/main" val="0"/>
              </a:ext>
            </a:extLst>
          </a:blip>
          <a:srcRect t="32004" b="26392"/>
          <a:stretch>
            <a:fillRect/>
          </a:stretch>
        </p:blipFill>
        <p:spPr bwMode="auto">
          <a:xfrm>
            <a:off x="4191000" y="4724400"/>
            <a:ext cx="47625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ubtitle 8"/>
          <p:cNvSpPr>
            <a:spLocks noGrp="1"/>
          </p:cNvSpPr>
          <p:nvPr>
            <p:ph type="subTitle" idx="1"/>
          </p:nvPr>
        </p:nvSpPr>
        <p:spPr>
          <a:xfrm>
            <a:off x="1295400" y="3200400"/>
            <a:ext cx="6400800" cy="9144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a:t>Click to edit Master title style</a:t>
            </a:r>
          </a:p>
        </p:txBody>
      </p:sp>
      <p:sp>
        <p:nvSpPr>
          <p:cNvPr id="12" name="Date Placeholder 27"/>
          <p:cNvSpPr>
            <a:spLocks noGrp="1"/>
          </p:cNvSpPr>
          <p:nvPr>
            <p:ph type="dt" sz="half" idx="10"/>
          </p:nvPr>
        </p:nvSpPr>
        <p:spPr/>
        <p:txBody>
          <a:bodyPr/>
          <a:lstStyle>
            <a:lvl1pPr>
              <a:defRPr/>
            </a:lvl1pPr>
          </a:lstStyle>
          <a:p>
            <a:pPr>
              <a:defRPr/>
            </a:pPr>
            <a:endParaRPr lang="en-US" dirty="0"/>
          </a:p>
        </p:txBody>
      </p:sp>
      <p:sp>
        <p:nvSpPr>
          <p:cNvPr id="13" name="Footer Placeholder 16"/>
          <p:cNvSpPr>
            <a:spLocks noGrp="1"/>
          </p:cNvSpPr>
          <p:nvPr>
            <p:ph type="ftr" sz="quarter" idx="11"/>
          </p:nvPr>
        </p:nvSpPr>
        <p:spPr/>
        <p:txBody>
          <a:bodyPr/>
          <a:lstStyle>
            <a:lvl1pPr>
              <a:defRPr/>
            </a:lvl1pPr>
          </a:lstStyle>
          <a:p>
            <a:pPr>
              <a:defRPr/>
            </a:pPr>
            <a:endParaRPr lang="en-US" dirty="0"/>
          </a:p>
        </p:txBody>
      </p:sp>
      <p:sp>
        <p:nvSpPr>
          <p:cNvPr id="14" name="Slide Number Placeholder 28"/>
          <p:cNvSpPr>
            <a:spLocks noGrp="1"/>
          </p:cNvSpPr>
          <p:nvPr>
            <p:ph type="sldNum" sz="quarter" idx="12"/>
          </p:nvPr>
        </p:nvSpPr>
        <p:spPr/>
        <p:txBody>
          <a:bodyPr/>
          <a:lstStyle>
            <a:lvl1pPr>
              <a:defRPr/>
            </a:lvl1pPr>
          </a:lstStyle>
          <a:p>
            <a:fld id="{6005E2F5-0CA1-4036-BE6C-40B142B70279}" type="slidenum">
              <a:rPr lang="en-US" altLang="en-US"/>
              <a:pPr/>
              <a:t>‹#›</a:t>
            </a:fld>
            <a:endParaRPr lang="en-US" altLang="en-US" dirty="0"/>
          </a:p>
        </p:txBody>
      </p:sp>
    </p:spTree>
    <p:extLst>
      <p:ext uri="{BB962C8B-B14F-4D97-AF65-F5344CB8AC3E}">
        <p14:creationId xmlns:p14="http://schemas.microsoft.com/office/powerpoint/2010/main" val="2263169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EA625159-F38C-4576-933B-EA5E877DD686}" type="datetime1">
              <a:rPr lang="en-US"/>
              <a:pPr>
                <a:defRPr/>
              </a:pPr>
              <a:t>5/25/2023</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fld id="{D6A39CC5-EFD5-40D2-9AC2-97517D7377BE}" type="slidenum">
              <a:rPr lang="en-US" altLang="en-US"/>
              <a:pPr/>
              <a:t>‹#›</a:t>
            </a:fld>
            <a:endParaRPr lang="en-US" altLang="en-US" dirty="0"/>
          </a:p>
        </p:txBody>
      </p:sp>
    </p:spTree>
    <p:extLst>
      <p:ext uri="{BB962C8B-B14F-4D97-AF65-F5344CB8AC3E}">
        <p14:creationId xmlns:p14="http://schemas.microsoft.com/office/powerpoint/2010/main" val="3315230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3050FB8E-EAB7-49C9-B510-95A2E88FF8A8}" type="datetime1">
              <a:rPr lang="en-US"/>
              <a:pPr>
                <a:defRPr/>
              </a:pPr>
              <a:t>5/25/2023</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fld id="{FD1902BB-43D1-4A66-9CE4-6BADF5FABD02}" type="slidenum">
              <a:rPr lang="en-US" altLang="en-US"/>
              <a:pPr/>
              <a:t>‹#›</a:t>
            </a:fld>
            <a:endParaRPr lang="en-US" altLang="en-US" dirty="0"/>
          </a:p>
        </p:txBody>
      </p:sp>
    </p:spTree>
    <p:extLst>
      <p:ext uri="{BB962C8B-B14F-4D97-AF65-F5344CB8AC3E}">
        <p14:creationId xmlns:p14="http://schemas.microsoft.com/office/powerpoint/2010/main" val="2268642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Content Placeholder 7"/>
          <p:cNvSpPr>
            <a:spLocks noGrp="1"/>
          </p:cNvSpPr>
          <p:nvPr>
            <p:ph sz="quarter" idx="1"/>
          </p:nvPr>
        </p:nvSpPr>
        <p:spPr>
          <a:xfrm>
            <a:off x="914400" y="1447800"/>
            <a:ext cx="77724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13"/>
          <p:cNvSpPr>
            <a:spLocks noGrp="1"/>
          </p:cNvSpPr>
          <p:nvPr>
            <p:ph type="dt" sz="half" idx="10"/>
          </p:nvPr>
        </p:nvSpPr>
        <p:spPr/>
        <p:txBody>
          <a:bodyPr/>
          <a:lstStyle>
            <a:lvl1pPr>
              <a:defRPr/>
            </a:lvl1pPr>
          </a:lstStyle>
          <a:p>
            <a:pPr>
              <a:defRPr/>
            </a:pPr>
            <a:fld id="{6F82D36F-5470-4A22-9849-4797F6C10986}" type="datetime1">
              <a:rPr lang="en-US"/>
              <a:pPr>
                <a:defRPr/>
              </a:pPr>
              <a:t>5/25/2023</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fld id="{253BCC38-CF02-407A-9F32-91411304DFC5}" type="slidenum">
              <a:rPr lang="en-US" altLang="en-US"/>
              <a:pPr/>
              <a:t>‹#›</a:t>
            </a:fld>
            <a:endParaRPr lang="en-US" altLang="en-US" dirty="0"/>
          </a:p>
        </p:txBody>
      </p:sp>
    </p:spTree>
    <p:extLst>
      <p:ext uri="{BB962C8B-B14F-4D97-AF65-F5344CB8AC3E}">
        <p14:creationId xmlns:p14="http://schemas.microsoft.com/office/powerpoint/2010/main" val="1981630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useBgFill="1">
        <p:nvSpPr>
          <p:cNvPr id="5" name="Rounded Rectangle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defRPr/>
            </a:pPr>
            <a:endParaRPr lang="en-US" dirty="0"/>
          </a:p>
        </p:txBody>
      </p:sp>
      <p:sp>
        <p:nvSpPr>
          <p:cNvPr id="6" name="Rectangle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Rectangle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Rectangle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a:t>Click to edit Master title style</a:t>
            </a:r>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9" name="Date Placeholder 3"/>
          <p:cNvSpPr>
            <a:spLocks noGrp="1"/>
          </p:cNvSpPr>
          <p:nvPr>
            <p:ph type="dt" sz="half" idx="10"/>
          </p:nvPr>
        </p:nvSpPr>
        <p:spPr/>
        <p:txBody>
          <a:bodyPr/>
          <a:lstStyle>
            <a:lvl1pPr>
              <a:defRPr/>
            </a:lvl1pPr>
          </a:lstStyle>
          <a:p>
            <a:pPr>
              <a:defRPr/>
            </a:pPr>
            <a:fld id="{EC4918F9-18BB-4FCF-B695-81AAEEDA0665}" type="datetime1">
              <a:rPr lang="en-US"/>
              <a:pPr>
                <a:defRPr/>
              </a:pPr>
              <a:t>5/25/2023</a:t>
            </a:fld>
            <a:endParaRPr lang="en-US" dirty="0"/>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pPr>
              <a:defRPr/>
            </a:pPr>
            <a:endParaRPr lang="en-US" dirty="0"/>
          </a:p>
        </p:txBody>
      </p:sp>
      <p:sp>
        <p:nvSpPr>
          <p:cNvPr id="11" name="Slide Number Placeholder 5"/>
          <p:cNvSpPr>
            <a:spLocks noGrp="1"/>
          </p:cNvSpPr>
          <p:nvPr>
            <p:ph type="sldNum" sz="quarter" idx="12"/>
          </p:nvPr>
        </p:nvSpPr>
        <p:spPr>
          <a:xfrm>
            <a:off x="146050" y="6208713"/>
            <a:ext cx="457200" cy="457200"/>
          </a:xfrm>
        </p:spPr>
        <p:txBody>
          <a:bodyPr/>
          <a:lstStyle>
            <a:lvl1pPr>
              <a:defRPr/>
            </a:lvl1pPr>
          </a:lstStyle>
          <a:p>
            <a:fld id="{0F2657DC-2EE9-4426-962A-8C15846F0255}" type="slidenum">
              <a:rPr lang="en-US" altLang="en-US"/>
              <a:pPr/>
              <a:t>‹#›</a:t>
            </a:fld>
            <a:endParaRPr lang="en-US" altLang="en-US" dirty="0"/>
          </a:p>
        </p:txBody>
      </p:sp>
    </p:spTree>
    <p:extLst>
      <p:ext uri="{BB962C8B-B14F-4D97-AF65-F5344CB8AC3E}">
        <p14:creationId xmlns:p14="http://schemas.microsoft.com/office/powerpoint/2010/main" val="2845810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914400" y="1447800"/>
            <a:ext cx="374904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933950" y="1447800"/>
            <a:ext cx="374904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C201D76C-446E-4F8C-AB6E-E238782B2AEE}" type="datetime1">
              <a:rPr lang="en-US"/>
              <a:pPr>
                <a:defRPr/>
              </a:pPr>
              <a:t>5/25/2023</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dirty="0"/>
          </a:p>
        </p:txBody>
      </p:sp>
      <p:sp>
        <p:nvSpPr>
          <p:cNvPr id="7" name="Slide Number Placeholder 22"/>
          <p:cNvSpPr>
            <a:spLocks noGrp="1"/>
          </p:cNvSpPr>
          <p:nvPr>
            <p:ph type="sldNum" sz="quarter" idx="12"/>
          </p:nvPr>
        </p:nvSpPr>
        <p:spPr/>
        <p:txBody>
          <a:bodyPr/>
          <a:lstStyle>
            <a:lvl1pPr>
              <a:defRPr/>
            </a:lvl1pPr>
          </a:lstStyle>
          <a:p>
            <a:fld id="{5DFA064A-1B98-4382-B45A-BD4AED067325}" type="slidenum">
              <a:rPr lang="en-US" altLang="en-US"/>
              <a:pPr/>
              <a:t>‹#›</a:t>
            </a:fld>
            <a:endParaRPr lang="en-US" altLang="en-US" dirty="0"/>
          </a:p>
        </p:txBody>
      </p:sp>
    </p:spTree>
    <p:extLst>
      <p:ext uri="{BB962C8B-B14F-4D97-AF65-F5344CB8AC3E}">
        <p14:creationId xmlns:p14="http://schemas.microsoft.com/office/powerpoint/2010/main" val="2400857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4"/>
          </p:nvPr>
        </p:nvSpPr>
        <p:spPr>
          <a:xfrm>
            <a:off x="4953000" y="2247900"/>
            <a:ext cx="3733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p:cNvSpPr>
            <a:spLocks noGrp="1"/>
          </p:cNvSpPr>
          <p:nvPr>
            <p:ph type="dt" sz="half" idx="10"/>
          </p:nvPr>
        </p:nvSpPr>
        <p:spPr/>
        <p:txBody>
          <a:bodyPr/>
          <a:lstStyle>
            <a:lvl1pPr>
              <a:defRPr/>
            </a:lvl1pPr>
          </a:lstStyle>
          <a:p>
            <a:pPr>
              <a:defRPr/>
            </a:pPr>
            <a:fld id="{68E1C0D1-7E5A-4EB4-A050-A168E32048BD}" type="datetime1">
              <a:rPr lang="en-US"/>
              <a:pPr>
                <a:defRPr/>
              </a:pPr>
              <a:t>5/25/2023</a:t>
            </a:fld>
            <a:endParaRPr lang="en-US" dirty="0"/>
          </a:p>
        </p:txBody>
      </p:sp>
      <p:sp>
        <p:nvSpPr>
          <p:cNvPr id="8" name="Footer Placeholder 2"/>
          <p:cNvSpPr>
            <a:spLocks noGrp="1"/>
          </p:cNvSpPr>
          <p:nvPr>
            <p:ph type="ftr" sz="quarter" idx="11"/>
          </p:nvPr>
        </p:nvSpPr>
        <p:spPr/>
        <p:txBody>
          <a:bodyPr/>
          <a:lstStyle>
            <a:lvl1pPr>
              <a:defRPr/>
            </a:lvl1pPr>
          </a:lstStyle>
          <a:p>
            <a:pPr>
              <a:defRPr/>
            </a:pPr>
            <a:endParaRPr lang="en-US" dirty="0"/>
          </a:p>
        </p:txBody>
      </p:sp>
      <p:sp>
        <p:nvSpPr>
          <p:cNvPr id="9" name="Slide Number Placeholder 22"/>
          <p:cNvSpPr>
            <a:spLocks noGrp="1"/>
          </p:cNvSpPr>
          <p:nvPr>
            <p:ph type="sldNum" sz="quarter" idx="12"/>
          </p:nvPr>
        </p:nvSpPr>
        <p:spPr/>
        <p:txBody>
          <a:bodyPr/>
          <a:lstStyle>
            <a:lvl1pPr>
              <a:defRPr/>
            </a:lvl1pPr>
          </a:lstStyle>
          <a:p>
            <a:fld id="{F138D7D6-ECB8-4532-8832-437F2116E21A}" type="slidenum">
              <a:rPr lang="en-US" altLang="en-US"/>
              <a:pPr/>
              <a:t>‹#›</a:t>
            </a:fld>
            <a:endParaRPr lang="en-US" altLang="en-US" dirty="0"/>
          </a:p>
        </p:txBody>
      </p:sp>
    </p:spTree>
    <p:extLst>
      <p:ext uri="{BB962C8B-B14F-4D97-AF65-F5344CB8AC3E}">
        <p14:creationId xmlns:p14="http://schemas.microsoft.com/office/powerpoint/2010/main" val="1210837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fld id="{6DA83B3F-A6CE-43B3-B2A9-5B321188CDFF}" type="datetime1">
              <a:rPr lang="en-US"/>
              <a:pPr>
                <a:defRPr/>
              </a:pPr>
              <a:t>5/25/2023</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dirty="0"/>
          </a:p>
        </p:txBody>
      </p:sp>
      <p:sp>
        <p:nvSpPr>
          <p:cNvPr id="5" name="Slide Number Placeholder 22"/>
          <p:cNvSpPr>
            <a:spLocks noGrp="1"/>
          </p:cNvSpPr>
          <p:nvPr>
            <p:ph type="sldNum" sz="quarter" idx="12"/>
          </p:nvPr>
        </p:nvSpPr>
        <p:spPr/>
        <p:txBody>
          <a:bodyPr/>
          <a:lstStyle>
            <a:lvl1pPr>
              <a:defRPr/>
            </a:lvl1pPr>
          </a:lstStyle>
          <a:p>
            <a:fld id="{CA55634C-05DF-4F32-894D-2CC33900A871}" type="slidenum">
              <a:rPr lang="en-US" altLang="en-US"/>
              <a:pPr/>
              <a:t>‹#›</a:t>
            </a:fld>
            <a:endParaRPr lang="en-US" altLang="en-US" dirty="0"/>
          </a:p>
        </p:txBody>
      </p:sp>
    </p:spTree>
    <p:extLst>
      <p:ext uri="{BB962C8B-B14F-4D97-AF65-F5344CB8AC3E}">
        <p14:creationId xmlns:p14="http://schemas.microsoft.com/office/powerpoint/2010/main" val="1786210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9A4B16E7-ACF4-4592-AF25-F7F1CE232BE9}" type="datetime1">
              <a:rPr lang="en-US"/>
              <a:pPr>
                <a:defRPr/>
              </a:pPr>
              <a:t>5/25/2023</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22"/>
          <p:cNvSpPr>
            <a:spLocks noGrp="1"/>
          </p:cNvSpPr>
          <p:nvPr>
            <p:ph type="sldNum" sz="quarter" idx="12"/>
          </p:nvPr>
        </p:nvSpPr>
        <p:spPr/>
        <p:txBody>
          <a:bodyPr/>
          <a:lstStyle>
            <a:lvl1pPr>
              <a:defRPr/>
            </a:lvl1pPr>
          </a:lstStyle>
          <a:p>
            <a:fld id="{99A1E343-059B-4A2C-A219-06D431308A8C}" type="slidenum">
              <a:rPr lang="en-US" altLang="en-US"/>
              <a:pPr/>
              <a:t>‹#›</a:t>
            </a:fld>
            <a:endParaRPr lang="en-US" altLang="en-US" dirty="0"/>
          </a:p>
        </p:txBody>
      </p:sp>
    </p:spTree>
    <p:extLst>
      <p:ext uri="{BB962C8B-B14F-4D97-AF65-F5344CB8AC3E}">
        <p14:creationId xmlns:p14="http://schemas.microsoft.com/office/powerpoint/2010/main" val="3065319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useBgFill="1">
        <p:nvSpPr>
          <p:cNvPr id="6" name="Rounded Rectangle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p:cNvSpPr>
            <a:spLocks noGrp="1"/>
          </p:cNvSpPr>
          <p:nvPr>
            <p:ph type="dt" sz="half" idx="10"/>
          </p:nvPr>
        </p:nvSpPr>
        <p:spPr/>
        <p:txBody>
          <a:bodyPr/>
          <a:lstStyle>
            <a:lvl1pPr>
              <a:defRPr/>
            </a:lvl1pPr>
          </a:lstStyle>
          <a:p>
            <a:pPr>
              <a:defRPr/>
            </a:pPr>
            <a:fld id="{97E908E2-6C52-484D-801E-52AAD71C20A6}" type="datetime1">
              <a:rPr lang="en-US"/>
              <a:pPr>
                <a:defRPr/>
              </a:pPr>
              <a:t>5/25/2023</a:t>
            </a:fld>
            <a:endParaRPr lang="en-US" dirty="0"/>
          </a:p>
        </p:txBody>
      </p:sp>
      <p:sp>
        <p:nvSpPr>
          <p:cNvPr id="8" name="Footer Placeholder 5"/>
          <p:cNvSpPr>
            <a:spLocks noGrp="1"/>
          </p:cNvSpPr>
          <p:nvPr>
            <p:ph type="ftr" sz="quarter" idx="11"/>
          </p:nvPr>
        </p:nvSpPr>
        <p:spPr/>
        <p:txBody>
          <a:bodyPr/>
          <a:lstStyle>
            <a:lvl1pPr>
              <a:defRPr/>
            </a:lvl1pPr>
          </a:lstStyle>
          <a:p>
            <a:pPr>
              <a:defRPr/>
            </a:pPr>
            <a:endParaRPr lang="en-US" dirty="0"/>
          </a:p>
        </p:txBody>
      </p:sp>
      <p:sp>
        <p:nvSpPr>
          <p:cNvPr id="9" name="Slide Number Placeholder 6"/>
          <p:cNvSpPr>
            <a:spLocks noGrp="1"/>
          </p:cNvSpPr>
          <p:nvPr>
            <p:ph type="sldNum" sz="quarter" idx="12"/>
          </p:nvPr>
        </p:nvSpPr>
        <p:spPr/>
        <p:txBody>
          <a:bodyPr/>
          <a:lstStyle>
            <a:lvl1pPr>
              <a:defRPr/>
            </a:lvl1pPr>
          </a:lstStyle>
          <a:p>
            <a:fld id="{B91D1F89-3C67-46D7-8331-4731B5973D5A}" type="slidenum">
              <a:rPr lang="en-US" altLang="en-US"/>
              <a:pPr/>
              <a:t>‹#›</a:t>
            </a:fld>
            <a:endParaRPr lang="en-US" altLang="en-US" dirty="0"/>
          </a:p>
        </p:txBody>
      </p:sp>
    </p:spTree>
    <p:extLst>
      <p:ext uri="{BB962C8B-B14F-4D97-AF65-F5344CB8AC3E}">
        <p14:creationId xmlns:p14="http://schemas.microsoft.com/office/powerpoint/2010/main" val="2382233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6" name="Rectangle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Rectangle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dirty="0"/>
              <a:t>Click icon to add picture</a:t>
            </a:r>
          </a:p>
        </p:txBody>
      </p:sp>
      <p:sp>
        <p:nvSpPr>
          <p:cNvPr id="8" name="Date Placeholder 4"/>
          <p:cNvSpPr>
            <a:spLocks noGrp="1"/>
          </p:cNvSpPr>
          <p:nvPr>
            <p:ph type="dt" sz="half" idx="10"/>
          </p:nvPr>
        </p:nvSpPr>
        <p:spPr/>
        <p:txBody>
          <a:bodyPr/>
          <a:lstStyle>
            <a:lvl1pPr>
              <a:defRPr/>
            </a:lvl1pPr>
          </a:lstStyle>
          <a:p>
            <a:pPr>
              <a:defRPr/>
            </a:pPr>
            <a:fld id="{8DF5117C-2C15-452A-8503-6FF4A7805CE7}" type="datetime1">
              <a:rPr lang="en-US"/>
              <a:pPr>
                <a:defRPr/>
              </a:pPr>
              <a:t>5/25/2023</a:t>
            </a:fld>
            <a:endParaRPr lang="en-US" dirty="0"/>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pPr>
              <a:defRPr/>
            </a:pPr>
            <a:endParaRPr lang="en-US" dirty="0"/>
          </a:p>
        </p:txBody>
      </p:sp>
      <p:sp>
        <p:nvSpPr>
          <p:cNvPr id="10" name="Slide Number Placeholder 6"/>
          <p:cNvSpPr>
            <a:spLocks noGrp="1"/>
          </p:cNvSpPr>
          <p:nvPr>
            <p:ph type="sldNum" sz="quarter" idx="12"/>
          </p:nvPr>
        </p:nvSpPr>
        <p:spPr>
          <a:xfrm>
            <a:off x="146050" y="6208713"/>
            <a:ext cx="457200" cy="457200"/>
          </a:xfrm>
        </p:spPr>
        <p:txBody>
          <a:bodyPr/>
          <a:lstStyle>
            <a:lvl1pPr>
              <a:defRPr/>
            </a:lvl1pPr>
          </a:lstStyle>
          <a:p>
            <a:fld id="{B336B42A-3959-4ED1-9F3F-2471E0D5DB64}" type="slidenum">
              <a:rPr lang="en-US" altLang="en-US"/>
              <a:pPr/>
              <a:t>‹#›</a:t>
            </a:fld>
            <a:endParaRPr lang="en-US" altLang="en-US" dirty="0"/>
          </a:p>
        </p:txBody>
      </p:sp>
    </p:spTree>
    <p:extLst>
      <p:ext uri="{BB962C8B-B14F-4D97-AF65-F5344CB8AC3E}">
        <p14:creationId xmlns:p14="http://schemas.microsoft.com/office/powerpoint/2010/main" val="2020404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dirty="0"/>
          </a:p>
        </p:txBody>
      </p:sp>
      <p:sp>
        <p:nvSpPr>
          <p:cNvPr id="1028" name="Title Placeholder 21"/>
          <p:cNvSpPr>
            <a:spLocks noGrp="1"/>
          </p:cNvSpPr>
          <p:nvPr>
            <p:ph type="title"/>
          </p:nvPr>
        </p:nvSpPr>
        <p:spPr bwMode="auto">
          <a:xfrm>
            <a:off x="914400" y="2746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en-US" altLang="en-US"/>
              <a:t>Click to edit Master title style</a:t>
            </a:r>
          </a:p>
        </p:txBody>
      </p:sp>
      <p:sp>
        <p:nvSpPr>
          <p:cNvPr id="1029" name="Text Placeholder 12"/>
          <p:cNvSpPr>
            <a:spLocks noGrp="1"/>
          </p:cNvSpPr>
          <p:nvPr>
            <p:ph type="body" idx="1"/>
          </p:nvPr>
        </p:nvSpPr>
        <p:spPr bwMode="auto">
          <a:xfrm>
            <a:off x="914400" y="14478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latin typeface="Arial" charset="0"/>
              </a:defRPr>
            </a:lvl1pPr>
          </a:lstStyle>
          <a:p>
            <a:pPr>
              <a:defRPr/>
            </a:pPr>
            <a:endParaRPr lang="en-US"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latin typeface="Arial" charset="0"/>
              </a:defRPr>
            </a:lvl1pPr>
          </a:lstStyle>
          <a:p>
            <a:pPr>
              <a:defRPr/>
            </a:pPr>
            <a:endParaRPr lang="en-US" dirty="0"/>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a:defRPr sz="1400">
                <a:solidFill>
                  <a:srgbClr val="FFFFFF"/>
                </a:solidFill>
                <a:latin typeface="Franklin Gothic Book" panose="020B0503020102020204" pitchFamily="34" charset="0"/>
              </a:defRPr>
            </a:lvl1pPr>
          </a:lstStyle>
          <a:p>
            <a:fld id="{542B0BDF-F090-4B4D-B37D-AC9A659D91DB}" type="slidenum">
              <a:rPr lang="en-US" altLang="en-US"/>
              <a:pPr/>
              <a:t>‹#›</a:t>
            </a:fld>
            <a:endParaRPr lang="en-US" altLang="en-US" dirty="0"/>
          </a:p>
        </p:txBody>
      </p:sp>
      <p:sp>
        <p:nvSpPr>
          <p:cNvPr id="10" name="Rectangle 10"/>
          <p:cNvSpPr>
            <a:spLocks noChangeArrowheads="1"/>
          </p:cNvSpPr>
          <p:nvPr userDrawn="1"/>
        </p:nvSpPr>
        <p:spPr bwMode="auto">
          <a:xfrm>
            <a:off x="685800" y="1981200"/>
            <a:ext cx="3810000" cy="4114800"/>
          </a:xfrm>
          <a:prstGeom prst="rect">
            <a:avLst/>
          </a:prstGeom>
          <a:noFill/>
          <a:ln w="9525">
            <a:noFill/>
            <a:miter lim="800000"/>
            <a:headEnd/>
            <a:tailEnd/>
          </a:ln>
          <a:effectLst/>
        </p:spPr>
        <p:txBody>
          <a:bodyPr/>
          <a:lstStyle/>
          <a:p>
            <a:pPr marL="342900" indent="-342900">
              <a:spcBef>
                <a:spcPct val="20000"/>
              </a:spcBef>
              <a:buClr>
                <a:srgbClr val="FF3300"/>
              </a:buClr>
              <a:buFont typeface="Wingdings" pitchFamily="2" charset="2"/>
              <a:buChar char="Ø"/>
              <a:defRPr/>
            </a:pPr>
            <a:endParaRPr lang="en-US" sz="2800" b="1" dirty="0">
              <a:solidFill>
                <a:schemeClr val="accent2"/>
              </a:solidFill>
              <a:latin typeface="Arial" charset="0"/>
            </a:endParaRPr>
          </a:p>
        </p:txBody>
      </p:sp>
      <p:pic>
        <p:nvPicPr>
          <p:cNvPr id="1034" name="Picture 10" descr="COHEAO FLAME ONLY Logo (PNG).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448550" y="5162550"/>
            <a:ext cx="169545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ransition>
    <p:cover dir="lu"/>
  </p:transition>
  <p:hf hdr="0" ft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anose="05020102010507070707"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chemeClr val="accent1"/>
        </a:buClr>
        <a:buSzPct val="8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chemeClr val="accent1"/>
        </a:buClr>
        <a:buSzPct val="80000"/>
        <a:buFont typeface="Wingdings 2" panose="05020102010507070707"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chemeClr val="accent1"/>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reddick@ncmstl.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studentaid.gov/debt-relief-announcement/one-time-cancellation"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hyperlink" Target="https://studentaid.gov/debt-relief/application"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studentaid.gov/announcements-events/pslf-limited-waiver"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hyperlink" Target="https://studentaid.gov/announcements-events/default-fresh-start"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hyperlink" Target="https://files.consumerfinance.gov/f/documents/cfpb_education-loan-servicing-exam-manual_2022-01.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urldefense.com/v3/__https:/lnks.gd/l/eyJhbGciOiJIUzI1NiJ9.eyJidWxsZXRpbl9saW5rX2lkIjoxMDEsInVyaSI6ImJwMjpjbGljayIsImJ1bGxldGluX2lkIjoiMjAyMjA5MjkuNjQ0MDU5MTEiLCJ1cmwiOiJodHRwczovL2ZpbGVzLmNvbnN1bWVyZmluYW5jZS5nb3YvZi9kb2N1bWVudHMvY2ZwYl9zdHVkZW50LWxvYW4tc2VydmljaW5nLXN1cGVydmlzb3J5LWhpZ2hsaWdodHMtc3BlY2lhbC1lZGl0aW9uX3JlcG9ydF8yMDIyLTA5LnBkZiJ9.nZo9rXWPwG7x5VpdjwguBxPJvwsxUhai-UhJWnVYsxU/s/2165486668/br/144905862698-l__;!!PoWaflF1wM8F24I!Y2HvefUPxpujHlMwcvhGTlK3r-ycyNZLYrfb8Is1jA32rONMQgeIlr3wS3OvJMc_URYc4BxCWqqF02sN3BkqH-9NacKWQhPthUfwnDmc$"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5.xml.rels><?xml version="1.0" encoding="UTF-8" standalone="yes"?>
<Relationships xmlns="http://schemas.openxmlformats.org/package/2006/relationships"><Relationship Id="rId8" Type="http://schemas.openxmlformats.org/officeDocument/2006/relationships/hyperlink" Target="https://leg.colorado.gov/bills/hb22-1049" TargetMode="External"/><Relationship Id="rId3" Type="http://schemas.openxmlformats.org/officeDocument/2006/relationships/hyperlink" Target="https://app.leg.wa.gov/billsummary?BillNumber=6614&amp;Year=2018" TargetMode="External"/><Relationship Id="rId7" Type="http://schemas.openxmlformats.org/officeDocument/2006/relationships/hyperlink" Target="http://www.mainelegislature.org/legis/bills/display_ps.asp?ld=1838&amp;PID=1456&amp;snum=130" TargetMode="External"/><Relationship Id="rId12" Type="http://schemas.openxmlformats.org/officeDocument/2006/relationships/image" Target="../media/image5.jp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legiscan.com/OH/bill/HB110/2021" TargetMode="External"/><Relationship Id="rId11" Type="http://schemas.openxmlformats.org/officeDocument/2006/relationships/hyperlink" Target="https://iga.in.gov/legislative/2023/bills/senate/404" TargetMode="External"/><Relationship Id="rId5" Type="http://schemas.openxmlformats.org/officeDocument/2006/relationships/hyperlink" Target="H.F.%206%20&amp;%207" TargetMode="External"/><Relationship Id="rId10" Type="http://schemas.openxmlformats.org/officeDocument/2006/relationships/hyperlink" Target="https://www.ilga.gov/legislation/publicacts/fulltext.asp?Name=102-0998" TargetMode="External"/><Relationship Id="rId4" Type="http://schemas.openxmlformats.org/officeDocument/2006/relationships/hyperlink" Target="https://www.legis.la.gov/legis/BillInfo.aspx?i=238435" TargetMode="External"/><Relationship Id="rId9" Type="http://schemas.openxmlformats.org/officeDocument/2006/relationships/hyperlink" Target="https://www.nysenate.gov/legislation/bills/2021/s5924" TargetMode="External"/></Relationships>
</file>

<file path=ppt/slides/_rels/slide36.xml.rels><?xml version="1.0" encoding="UTF-8" standalone="yes"?>
<Relationships xmlns="http://schemas.openxmlformats.org/package/2006/relationships"><Relationship Id="rId8" Type="http://schemas.openxmlformats.org/officeDocument/2006/relationships/hyperlink" Target="https://www.njleg.state.nj.us/bill-search/2022/A1198" TargetMode="External"/><Relationship Id="rId13" Type="http://schemas.openxmlformats.org/officeDocument/2006/relationships/hyperlink" Target="https://lis.virginia.gov/cgi-bin/legp604.exe?ses=221&amp;typ=bil&amp;val=sb159&amp;submit=GO&amp;eType=EmailBlastContent&amp;eId=34b01798-059b-49f8-b4f9-27d2ee4ce4de" TargetMode="External"/><Relationship Id="rId3" Type="http://schemas.openxmlformats.org/officeDocument/2006/relationships/hyperlink" Target="https://www.ilga.gov/legislation/BillStatus.asp?GA=103&amp;DocTypeID=SB&amp;DocNum=49&amp;GAID=17&amp;SessionID=112&amp;LegID=143150" TargetMode="External"/><Relationship Id="rId7" Type="http://schemas.openxmlformats.org/officeDocument/2006/relationships/hyperlink" Target="https://house.mo.gov/bill.aspx?bill=HB1789&amp;year=2022&amp;code=R" TargetMode="External"/><Relationship Id="rId12" Type="http://schemas.openxmlformats.org/officeDocument/2006/relationships/hyperlink" Target="https://legiscan.com/RI/bill/H7061/2022"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mgaleg.maryland.gov/mgawebsite/Legislation/Details/sb0248?ys=2023RS" TargetMode="External"/><Relationship Id="rId11" Type="http://schemas.openxmlformats.org/officeDocument/2006/relationships/hyperlink" Target="http://www.oklegislature.gov/BillInfo.aspx?Bill=HB3014&amp;session=2200" TargetMode="External"/><Relationship Id="rId5" Type="http://schemas.openxmlformats.org/officeDocument/2006/relationships/hyperlink" Target="https://malegislature.gov/Bills/193/H1277" TargetMode="External"/><Relationship Id="rId15" Type="http://schemas.openxmlformats.org/officeDocument/2006/relationships/image" Target="../media/image5.jpg"/><Relationship Id="rId10" Type="http://schemas.openxmlformats.org/officeDocument/2006/relationships/hyperlink" Target="https://www.njleg.state.nj.us/bill-search/2022/S3538" TargetMode="External"/><Relationship Id="rId4" Type="http://schemas.openxmlformats.org/officeDocument/2006/relationships/hyperlink" Target="https://legis.la.gov/legis/BillInfo.aspx?i=241752" TargetMode="External"/><Relationship Id="rId9" Type="http://schemas.openxmlformats.org/officeDocument/2006/relationships/hyperlink" Target="https://www.njleg.state.nj.us/bill-search/2022/S1115" TargetMode="External"/><Relationship Id="rId14" Type="http://schemas.openxmlformats.org/officeDocument/2006/relationships/hyperlink" Target="https://lis.virginia.gov/cgi-bin/legp604.exe?221+sum+HB732"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coheao.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fsapartners.ed.gov/knowledge-center/library/dear-colleague-letters/2017-10-06/gen-17-10-subject-perkins-loan-extension-act-2015"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42.xml.rels><?xml version="1.0" encoding="UTF-8" standalone="yes"?>
<Relationships xmlns="http://schemas.openxmlformats.org/package/2006/relationships"><Relationship Id="rId3" Type="http://schemas.openxmlformats.org/officeDocument/2006/relationships/hyperlink" Target="https://fsapartners.ed.gov/knowledge-center/library/dear-colleague-letters/2017-10-06/gen-17-10-subject-perkins-loan-extension-act-2015"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4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4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r20.rs6.net/tn.jsp?f=0015fB-AemaojlKo2ViPwASn0pFrjDj9p654_taayVB2ODn1QqJsdX387DOPe3O6EZiVmrAqcA-oUti2UJHEC6SOA3gCqzebZa2mdFt9TGCwxPbDJ1pKRSXifjGu3VYPr_hU8lj5tYuxzjo9LN1O0RHDA==&amp;c=KyxJ7hpJUzeeOUDPXtzPWp8TTI7kFwv-PDKEJYceSphVyyXzhwrA1w==&amp;ch=hoLMuKH6cbAWsQK7_S3VSEAEsO_pSfqTCwMwZroyYY6_ZbIRF1SjgA=="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sz="quarter" idx="1"/>
          </p:nvPr>
        </p:nvSpPr>
        <p:spPr>
          <a:xfrm>
            <a:off x="457200" y="685800"/>
            <a:ext cx="8153400" cy="5524500"/>
          </a:xfrm>
        </p:spPr>
        <p:txBody>
          <a:bodyPr/>
          <a:lstStyle/>
          <a:p>
            <a:pPr marL="0" indent="0" algn="ctr" eaLnBrk="1" hangingPunct="1">
              <a:lnSpc>
                <a:spcPct val="80000"/>
              </a:lnSpc>
              <a:buFont typeface="Wingdings" panose="05000000000000000000" pitchFamily="2" charset="2"/>
              <a:buNone/>
            </a:pPr>
            <a:endParaRPr lang="en-US" altLang="en-US" sz="4800" b="1" dirty="0"/>
          </a:p>
          <a:p>
            <a:pPr marL="0" indent="0" algn="ctr" eaLnBrk="1" hangingPunct="1">
              <a:lnSpc>
                <a:spcPct val="80000"/>
              </a:lnSpc>
              <a:buFont typeface="Wingdings" panose="05000000000000000000" pitchFamily="2" charset="2"/>
              <a:buNone/>
            </a:pPr>
            <a:r>
              <a:rPr lang="en-US" altLang="en-US" sz="4800" b="1" dirty="0"/>
              <a:t>COHEAO Washington Update</a:t>
            </a:r>
          </a:p>
          <a:p>
            <a:pPr marL="0" indent="0" algn="ctr" eaLnBrk="1" hangingPunct="1">
              <a:lnSpc>
                <a:spcPct val="80000"/>
              </a:lnSpc>
              <a:buFont typeface="Wingdings" panose="05000000000000000000" pitchFamily="2" charset="2"/>
              <a:buNone/>
            </a:pPr>
            <a:endParaRPr lang="en-US" altLang="en-US" sz="2000" dirty="0"/>
          </a:p>
          <a:p>
            <a:pPr marL="0" indent="0" algn="ctr" eaLnBrk="1" hangingPunct="1">
              <a:lnSpc>
                <a:spcPct val="80000"/>
              </a:lnSpc>
              <a:buFont typeface="Wingdings" panose="05000000000000000000" pitchFamily="2" charset="2"/>
              <a:buNone/>
            </a:pPr>
            <a:r>
              <a:rPr lang="en-US" altLang="en-US" sz="3200" dirty="0"/>
              <a:t>Karen Reddick</a:t>
            </a:r>
          </a:p>
          <a:p>
            <a:pPr marL="0" indent="0" algn="ctr" eaLnBrk="1" hangingPunct="1">
              <a:lnSpc>
                <a:spcPct val="80000"/>
              </a:lnSpc>
              <a:buFont typeface="Wingdings" panose="05000000000000000000" pitchFamily="2" charset="2"/>
              <a:buNone/>
            </a:pPr>
            <a:r>
              <a:rPr lang="en-US" altLang="en-US" sz="3200" dirty="0"/>
              <a:t>National Credit Management</a:t>
            </a:r>
          </a:p>
          <a:p>
            <a:pPr marL="0" indent="0" algn="ctr" eaLnBrk="1" hangingPunct="1">
              <a:lnSpc>
                <a:spcPct val="80000"/>
              </a:lnSpc>
              <a:buFont typeface="Wingdings" panose="05000000000000000000" pitchFamily="2" charset="2"/>
              <a:buNone/>
            </a:pPr>
            <a:r>
              <a:rPr lang="en-US" altLang="en-US" sz="3200" dirty="0">
                <a:hlinkClick r:id="rId3"/>
              </a:rPr>
              <a:t>kreddick@ncmstl.com</a:t>
            </a:r>
            <a:endParaRPr lang="en-US" altLang="en-US" sz="3200" dirty="0"/>
          </a:p>
          <a:p>
            <a:pPr marL="0" indent="0" algn="ctr" eaLnBrk="1" hangingPunct="1">
              <a:lnSpc>
                <a:spcPct val="80000"/>
              </a:lnSpc>
              <a:buFont typeface="Wingdings" panose="05000000000000000000" pitchFamily="2" charset="2"/>
              <a:buNone/>
            </a:pPr>
            <a:r>
              <a:rPr lang="en-US" altLang="en-US" sz="3200" dirty="0"/>
              <a:t>314-603-9500</a:t>
            </a:r>
          </a:p>
          <a:p>
            <a:pPr marL="0" indent="0" algn="ctr" eaLnBrk="1" hangingPunct="1">
              <a:lnSpc>
                <a:spcPct val="80000"/>
              </a:lnSpc>
              <a:buFont typeface="Wingdings" panose="05000000000000000000" pitchFamily="2" charset="2"/>
              <a:buNone/>
            </a:pPr>
            <a:endParaRPr lang="en-US" altLang="en-US" sz="1400" dirty="0"/>
          </a:p>
          <a:p>
            <a:pPr marL="0" indent="0" algn="ctr" eaLnBrk="1" hangingPunct="1">
              <a:lnSpc>
                <a:spcPct val="80000"/>
              </a:lnSpc>
              <a:buFont typeface="Wingdings" panose="05000000000000000000" pitchFamily="2" charset="2"/>
              <a:buNone/>
            </a:pPr>
            <a:endParaRPr lang="en-US" altLang="en-US" sz="3600" b="1" dirty="0"/>
          </a:p>
          <a:p>
            <a:pPr marL="0" indent="0" eaLnBrk="1" hangingPunct="1">
              <a:lnSpc>
                <a:spcPct val="80000"/>
              </a:lnSpc>
              <a:buFont typeface="Wingdings" panose="05000000000000000000" pitchFamily="2" charset="2"/>
              <a:buNone/>
            </a:pPr>
            <a:endParaRPr lang="en-US" altLang="en-US" sz="3600" b="1" dirty="0"/>
          </a:p>
          <a:p>
            <a:pPr marL="0" indent="0" eaLnBrk="1" hangingPunct="1">
              <a:lnSpc>
                <a:spcPct val="80000"/>
              </a:lnSpc>
              <a:buFont typeface="Wingdings" panose="05000000000000000000" pitchFamily="2" charset="2"/>
              <a:buNone/>
            </a:pPr>
            <a:endParaRPr lang="en-US" altLang="en-US" sz="1200" dirty="0"/>
          </a:p>
          <a:p>
            <a:pPr marL="0" indent="0" algn="r" eaLnBrk="1" hangingPunct="1">
              <a:lnSpc>
                <a:spcPct val="80000"/>
              </a:lnSpc>
              <a:buFont typeface="Wingdings" panose="05000000000000000000" pitchFamily="2" charset="2"/>
              <a:buNone/>
            </a:pPr>
            <a:endParaRPr lang="en-US" altLang="en-US" sz="1800" dirty="0"/>
          </a:p>
        </p:txBody>
      </p:sp>
      <p:sp>
        <p:nvSpPr>
          <p:cNvPr id="2" name="Rectangle 6"/>
          <p:cNvSpPr>
            <a:spLocks noGrp="1" noChangeArrowheads="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EF8AC78-D22E-451E-B1F4-84BECF7C87A1}" type="slidenum">
              <a:rPr lang="en-US" altLang="en-US">
                <a:solidFill>
                  <a:srgbClr val="FFFFFF"/>
                </a:solidFill>
                <a:latin typeface="Franklin Gothic Book" panose="020B0503020102020204" pitchFamily="34" charset="0"/>
              </a:rPr>
              <a:pPr eaLnBrk="1" hangingPunct="1"/>
              <a:t>1</a:t>
            </a:fld>
            <a:endParaRPr lang="en-US" altLang="en-US" dirty="0">
              <a:solidFill>
                <a:srgbClr val="FFFFFF"/>
              </a:solidFill>
              <a:latin typeface="Franklin Gothic Book" panose="020B0503020102020204" pitchFamily="34" charset="0"/>
            </a:endParaRPr>
          </a:p>
        </p:txBody>
      </p:sp>
      <p:sp>
        <p:nvSpPr>
          <p:cNvPr id="13317" name="AutoShape 4" descr="read"/>
          <p:cNvSpPr>
            <a:spLocks noChangeAspect="1" noChangeArrowheads="1"/>
          </p:cNvSpPr>
          <p:nvPr/>
        </p:nvSpPr>
        <p:spPr bwMode="auto">
          <a:xfrm>
            <a:off x="4424363" y="3281363"/>
            <a:ext cx="296862"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pic>
        <p:nvPicPr>
          <p:cNvPr id="1026" name="Picture 2" descr="Home">
            <a:extLst>
              <a:ext uri="{FF2B5EF4-FFF2-40B4-BE49-F238E27FC236}">
                <a16:creationId xmlns:a16="http://schemas.microsoft.com/office/drawing/2014/main" id="{B1A78FE9-82E1-456E-A476-C04233DEE2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0025" y="4267200"/>
            <a:ext cx="3962400" cy="14811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10DC9886-6007-4AC6-AB37-896347072F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 y="5748337"/>
            <a:ext cx="1828800" cy="923925"/>
          </a:xfrm>
          <a:prstGeom prst="rect">
            <a:avLst/>
          </a:prstGeom>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001000" cy="1036638"/>
          </a:xfrm>
        </p:spPr>
        <p:txBody>
          <a:bodyPr/>
          <a:lstStyle/>
          <a:p>
            <a:r>
              <a:rPr lang="en-US" b="1" dirty="0">
                <a:solidFill>
                  <a:schemeClr val="tx1"/>
                </a:solidFill>
                <a:latin typeface="+mn-lt"/>
              </a:rPr>
              <a:t>Speaker McCarthy’s FY 2024 Budget</a:t>
            </a:r>
          </a:p>
        </p:txBody>
      </p:sp>
      <p:sp>
        <p:nvSpPr>
          <p:cNvPr id="3" name="Content Placeholder 2"/>
          <p:cNvSpPr>
            <a:spLocks noGrp="1"/>
          </p:cNvSpPr>
          <p:nvPr>
            <p:ph sz="quarter" idx="1"/>
          </p:nvPr>
        </p:nvSpPr>
        <p:spPr>
          <a:xfrm>
            <a:off x="800100" y="1036638"/>
            <a:ext cx="7772400" cy="4876800"/>
          </a:xfrm>
        </p:spPr>
        <p:txBody>
          <a:bodyPr/>
          <a:lstStyle/>
          <a:p>
            <a:r>
              <a:rPr lang="en-US" dirty="0"/>
              <a:t>Reduce the deficit by $4.5 trillion over 10 years</a:t>
            </a:r>
          </a:p>
          <a:p>
            <a:endParaRPr lang="en-US" sz="1100" dirty="0"/>
          </a:p>
          <a:p>
            <a:r>
              <a:rPr lang="en-US" dirty="0"/>
              <a:t>Raise debt limit cap by $1.5 billion – Spring 2024</a:t>
            </a:r>
          </a:p>
          <a:p>
            <a:endParaRPr lang="en-US" sz="1100" dirty="0"/>
          </a:p>
          <a:p>
            <a:r>
              <a:rPr lang="en-US" dirty="0"/>
              <a:t>Return non-defense discretionary spending to FY 22 levels</a:t>
            </a:r>
          </a:p>
          <a:p>
            <a:pPr lvl="1"/>
            <a:r>
              <a:rPr lang="en-US" dirty="0"/>
              <a:t>Results in 22% spending reduction</a:t>
            </a:r>
          </a:p>
          <a:p>
            <a:endParaRPr lang="en-US" sz="1100" dirty="0"/>
          </a:p>
          <a:p>
            <a:r>
              <a:rPr lang="en-US" dirty="0"/>
              <a:t>Rescind President Biden’s loan forgiveness program</a:t>
            </a:r>
          </a:p>
          <a:p>
            <a:endParaRPr lang="en-US" sz="1100" dirty="0"/>
          </a:p>
          <a:p>
            <a:r>
              <a:rPr lang="en-US" dirty="0"/>
              <a:t>Prohibit the revised IDR program</a:t>
            </a:r>
          </a:p>
          <a:p>
            <a:endParaRPr lang="en-US" sz="1100" dirty="0"/>
          </a:p>
          <a:p>
            <a:r>
              <a:rPr lang="en-US" dirty="0"/>
              <a:t>ED suggests may result in reduced max Pell award and fewer recipients.</a:t>
            </a:r>
          </a:p>
          <a:p>
            <a:pPr lvl="1"/>
            <a:endParaRPr lang="en-US" dirty="0"/>
          </a:p>
          <a:p>
            <a:pPr marL="319088" lvl="1" indent="0">
              <a:buNone/>
            </a:pPr>
            <a:endParaRPr lang="en-US" dirty="0"/>
          </a:p>
          <a:p>
            <a:endParaRPr lang="en-US" dirty="0"/>
          </a:p>
          <a:p>
            <a:pPr lvl="2"/>
            <a:endParaRPr lang="en-US" dirty="0"/>
          </a:p>
          <a:p>
            <a:pPr lvl="2"/>
            <a:endParaRPr lang="en-US" dirty="0"/>
          </a:p>
          <a:p>
            <a:pPr lvl="1"/>
            <a:endParaRPr lang="en-US" dirty="0"/>
          </a:p>
        </p:txBody>
      </p:sp>
      <p:pic>
        <p:nvPicPr>
          <p:cNvPr id="5" name="Picture 4">
            <a:extLst>
              <a:ext uri="{FF2B5EF4-FFF2-40B4-BE49-F238E27FC236}">
                <a16:creationId xmlns:a16="http://schemas.microsoft.com/office/drawing/2014/main" id="{E874FBA9-897D-4EF2-84CE-D64DB66B9C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5913438"/>
            <a:ext cx="1566421" cy="791368"/>
          </a:xfrm>
          <a:prstGeom prst="rect">
            <a:avLst/>
          </a:prstGeom>
        </p:spPr>
      </p:pic>
    </p:spTree>
    <p:extLst>
      <p:ext uri="{BB962C8B-B14F-4D97-AF65-F5344CB8AC3E}">
        <p14:creationId xmlns:p14="http://schemas.microsoft.com/office/powerpoint/2010/main" val="3049211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2">
            <a:extLst>
              <a:ext uri="{FF2B5EF4-FFF2-40B4-BE49-F238E27FC236}">
                <a16:creationId xmlns:a16="http://schemas.microsoft.com/office/drawing/2014/main" id="{3BF78B52-FF88-48FA-95F8-6C0520EDE670}"/>
              </a:ext>
            </a:extLst>
          </p:cNvPr>
          <p:cNvSpPr>
            <a:spLocks noGrp="1"/>
          </p:cNvSpPr>
          <p:nvPr>
            <p:ph idx="1"/>
          </p:nvPr>
        </p:nvSpPr>
        <p:spPr/>
        <p:txBody>
          <a:bodyPr/>
          <a:lstStyle/>
          <a:p>
            <a:pPr marL="109538" indent="0">
              <a:buFont typeface="Wingdings 2" panose="05020102010507070707" pitchFamily="18" charset="2"/>
              <a:buNone/>
            </a:pPr>
            <a:endParaRPr lang="en-US" altLang="en-US" sz="2800" dirty="0"/>
          </a:p>
          <a:p>
            <a:pPr marL="109538" indent="0">
              <a:buFont typeface="Wingdings 2" panose="05020102010507070707" pitchFamily="18" charset="2"/>
              <a:buNone/>
            </a:pPr>
            <a:endParaRPr lang="en-US" altLang="en-US" sz="2800" dirty="0"/>
          </a:p>
        </p:txBody>
      </p:sp>
      <p:sp>
        <p:nvSpPr>
          <p:cNvPr id="6" name="Rectangle 5">
            <a:extLst>
              <a:ext uri="{FF2B5EF4-FFF2-40B4-BE49-F238E27FC236}">
                <a16:creationId xmlns:a16="http://schemas.microsoft.com/office/drawing/2014/main" id="{2413A26D-76C9-422D-B25A-BAE7996B5527}"/>
              </a:ext>
            </a:extLst>
          </p:cNvPr>
          <p:cNvSpPr/>
          <p:nvPr/>
        </p:nvSpPr>
        <p:spPr>
          <a:xfrm>
            <a:off x="609600" y="2667000"/>
            <a:ext cx="7862888" cy="923925"/>
          </a:xfrm>
          <a:prstGeom prst="rect">
            <a:avLst/>
          </a:prstGeom>
          <a:noFill/>
        </p:spPr>
        <p:txBody>
          <a:bodyPr>
            <a:spAutoFit/>
          </a:bodyPr>
          <a:lstStyle/>
          <a:p>
            <a:pPr algn="ctr">
              <a:defRPr/>
            </a:pPr>
            <a:r>
              <a:rPr lang="en-US" sz="5400" b="1" dirty="0">
                <a:solidFill>
                  <a:srgbClr val="4C0000"/>
                </a:solidFill>
                <a:latin typeface="Calibri" pitchFamily="34" charset="0"/>
                <a:ea typeface="+mj-ea"/>
                <a:cs typeface="Calibri" pitchFamily="34" charset="0"/>
              </a:rPr>
              <a:t>WHAT’S NEXT?</a:t>
            </a:r>
          </a:p>
        </p:txBody>
      </p:sp>
      <p:pic>
        <p:nvPicPr>
          <p:cNvPr id="5" name="Picture 4">
            <a:extLst>
              <a:ext uri="{FF2B5EF4-FFF2-40B4-BE49-F238E27FC236}">
                <a16:creationId xmlns:a16="http://schemas.microsoft.com/office/drawing/2014/main" id="{B9784149-5A08-4DA7-85DB-B18A4063F0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5791200"/>
            <a:ext cx="1656953" cy="837106"/>
          </a:xfrm>
          <a:prstGeom prst="rect">
            <a:avLst/>
          </a:prstGeom>
        </p:spPr>
      </p:pic>
    </p:spTree>
    <p:extLst>
      <p:ext uri="{BB962C8B-B14F-4D97-AF65-F5344CB8AC3E}">
        <p14:creationId xmlns:p14="http://schemas.microsoft.com/office/powerpoint/2010/main" val="242533275"/>
      </p:ext>
    </p:extLst>
  </p:cSld>
  <p:clrMapOvr>
    <a:masterClrMapping/>
  </p:clrMapOvr>
  <p:transition>
    <p:cover dir="l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5" name="Content Placeholder 5">
            <a:extLst>
              <a:ext uri="{FF2B5EF4-FFF2-40B4-BE49-F238E27FC236}">
                <a16:creationId xmlns:a16="http://schemas.microsoft.com/office/drawing/2014/main" id="{D31F1D35-9804-451A-8B96-FB9A95F7F6C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447800" y="1066800"/>
            <a:ext cx="5387975" cy="4525963"/>
          </a:xfrm>
        </p:spPr>
      </p:pic>
      <p:pic>
        <p:nvPicPr>
          <p:cNvPr id="4" name="Picture 3">
            <a:extLst>
              <a:ext uri="{FF2B5EF4-FFF2-40B4-BE49-F238E27FC236}">
                <a16:creationId xmlns:a16="http://schemas.microsoft.com/office/drawing/2014/main" id="{558087AD-25A7-4888-98EA-E632721D69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5943600"/>
            <a:ext cx="1427568" cy="721219"/>
          </a:xfrm>
          <a:prstGeom prst="rect">
            <a:avLst/>
          </a:prstGeom>
        </p:spPr>
      </p:pic>
    </p:spTree>
    <p:extLst>
      <p:ext uri="{BB962C8B-B14F-4D97-AF65-F5344CB8AC3E}">
        <p14:creationId xmlns:p14="http://schemas.microsoft.com/office/powerpoint/2010/main" val="2033488187"/>
      </p:ext>
    </p:extLst>
  </p:cSld>
  <p:clrMapOvr>
    <a:masterClrMapping/>
  </p:clrMapOvr>
  <p:transition>
    <p:cover dir="l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1143000"/>
          </a:xfrm>
        </p:spPr>
        <p:txBody>
          <a:bodyPr/>
          <a:lstStyle/>
          <a:p>
            <a:r>
              <a:rPr lang="en-US" b="1" dirty="0">
                <a:solidFill>
                  <a:schemeClr val="tx1"/>
                </a:solidFill>
                <a:latin typeface="+mn-lt"/>
              </a:rPr>
              <a:t>Debt Ceiling</a:t>
            </a:r>
          </a:p>
        </p:txBody>
      </p:sp>
      <p:sp>
        <p:nvSpPr>
          <p:cNvPr id="3" name="Content Placeholder 2"/>
          <p:cNvSpPr>
            <a:spLocks noGrp="1"/>
          </p:cNvSpPr>
          <p:nvPr>
            <p:ph sz="quarter" idx="1"/>
          </p:nvPr>
        </p:nvSpPr>
        <p:spPr>
          <a:xfrm>
            <a:off x="914400" y="1447800"/>
            <a:ext cx="7772400" cy="4876800"/>
          </a:xfrm>
        </p:spPr>
        <p:txBody>
          <a:bodyPr/>
          <a:lstStyle/>
          <a:p>
            <a:pPr lvl="2"/>
            <a:endParaRPr lang="en-US" dirty="0"/>
          </a:p>
          <a:p>
            <a:pPr lvl="2"/>
            <a:endParaRPr lang="en-US" dirty="0"/>
          </a:p>
          <a:p>
            <a:pPr lvl="1"/>
            <a:endParaRPr lang="en-US" dirty="0"/>
          </a:p>
        </p:txBody>
      </p:sp>
      <p:sp>
        <p:nvSpPr>
          <p:cNvPr id="5" name="Content Placeholder 2">
            <a:extLst>
              <a:ext uri="{FF2B5EF4-FFF2-40B4-BE49-F238E27FC236}">
                <a16:creationId xmlns:a16="http://schemas.microsoft.com/office/drawing/2014/main" id="{429A12C1-648C-4F00-8A1A-E01BA1FD1D82}"/>
              </a:ext>
            </a:extLst>
          </p:cNvPr>
          <p:cNvSpPr txBox="1">
            <a:spLocks/>
          </p:cNvSpPr>
          <p:nvPr/>
        </p:nvSpPr>
        <p:spPr bwMode="auto">
          <a:xfrm>
            <a:off x="914400" y="610694"/>
            <a:ext cx="7772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575"/>
              </a:spcBef>
              <a:spcAft>
                <a:spcPct val="0"/>
              </a:spcAft>
              <a:buClr>
                <a:schemeClr val="accent1"/>
              </a:buClr>
              <a:buSzPct val="85000"/>
              <a:buFont typeface="Wingdings 2" panose="05020102010507070707"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chemeClr val="accent1"/>
              </a:buClr>
              <a:buSzPct val="8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chemeClr val="accent1"/>
              </a:buClr>
              <a:buSzPct val="80000"/>
              <a:buFont typeface="Wingdings 2" panose="05020102010507070707"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chemeClr val="accent1"/>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319088" lvl="1" indent="0">
              <a:buNone/>
            </a:pPr>
            <a:endParaRPr lang="en-US" dirty="0"/>
          </a:p>
          <a:p>
            <a:r>
              <a:rPr lang="en-US" dirty="0"/>
              <a:t>Need to come to agreement by this weekend</a:t>
            </a:r>
          </a:p>
          <a:p>
            <a:r>
              <a:rPr lang="en-US" dirty="0"/>
              <a:t>Could default as soon as June 1</a:t>
            </a:r>
            <a:r>
              <a:rPr lang="en-US" baseline="30000" dirty="0"/>
              <a:t>st</a:t>
            </a:r>
            <a:endParaRPr lang="en-US" dirty="0"/>
          </a:p>
          <a:p>
            <a:r>
              <a:rPr lang="en-US" dirty="0"/>
              <a:t>What would happen if the debt ceiling isn't raised?</a:t>
            </a:r>
          </a:p>
          <a:p>
            <a:pPr lvl="1"/>
            <a:r>
              <a:rPr lang="en-US" dirty="0"/>
              <a:t>If the amount of government debt reaches that threshold and lawmakers fail to lift the borrowing limit, the U.S. would be unable to pay what it owes and could default</a:t>
            </a:r>
          </a:p>
          <a:p>
            <a:pPr lvl="1"/>
            <a:r>
              <a:rPr lang="en-US" dirty="0"/>
              <a:t>Model indicates that unemployment would surge above 12% in the first six months,</a:t>
            </a:r>
          </a:p>
          <a:p>
            <a:pPr lvl="1"/>
            <a:r>
              <a:rPr lang="en-US" dirty="0"/>
              <a:t>The economy would contract by more than 10%</a:t>
            </a:r>
          </a:p>
          <a:p>
            <a:pPr lvl="2"/>
            <a:r>
              <a:rPr lang="en-US" dirty="0"/>
              <a:t>Triggering a deep and lasting recession,</a:t>
            </a:r>
          </a:p>
          <a:p>
            <a:pPr lvl="2"/>
            <a:r>
              <a:rPr lang="en-US" dirty="0"/>
              <a:t>Inflation would soar toward 11% over the next year.</a:t>
            </a:r>
          </a:p>
          <a:p>
            <a:pPr lvl="2"/>
            <a:endParaRPr lang="en-US" dirty="0"/>
          </a:p>
          <a:p>
            <a:pPr marL="593725" lvl="2" indent="0">
              <a:buNone/>
            </a:pPr>
            <a:endParaRPr lang="en-US" dirty="0"/>
          </a:p>
          <a:p>
            <a:pPr lvl="1"/>
            <a:endParaRPr lang="en-US" dirty="0"/>
          </a:p>
        </p:txBody>
      </p:sp>
      <p:pic>
        <p:nvPicPr>
          <p:cNvPr id="6" name="Picture 5">
            <a:extLst>
              <a:ext uri="{FF2B5EF4-FFF2-40B4-BE49-F238E27FC236}">
                <a16:creationId xmlns:a16="http://schemas.microsoft.com/office/drawing/2014/main" id="{A74BC3CD-C5DD-4713-8D7F-829FEAE96B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5725926"/>
            <a:ext cx="1656953" cy="837106"/>
          </a:xfrm>
          <a:prstGeom prst="rect">
            <a:avLst/>
          </a:prstGeom>
        </p:spPr>
      </p:pic>
    </p:spTree>
    <p:extLst>
      <p:ext uri="{BB962C8B-B14F-4D97-AF65-F5344CB8AC3E}">
        <p14:creationId xmlns:p14="http://schemas.microsoft.com/office/powerpoint/2010/main" val="4233289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6ECF963-914F-4CE2-BB39-3E2240B08D4E}"/>
              </a:ext>
            </a:extLst>
          </p:cNvPr>
          <p:cNvSpPr/>
          <p:nvPr/>
        </p:nvSpPr>
        <p:spPr>
          <a:xfrm>
            <a:off x="609600" y="2667000"/>
            <a:ext cx="7862888" cy="923925"/>
          </a:xfrm>
          <a:prstGeom prst="rect">
            <a:avLst/>
          </a:prstGeom>
          <a:noFill/>
        </p:spPr>
        <p:txBody>
          <a:bodyPr>
            <a:spAutoFit/>
          </a:bodyPr>
          <a:lstStyle/>
          <a:p>
            <a:pPr algn="ctr">
              <a:defRPr/>
            </a:pPr>
            <a:r>
              <a:rPr lang="en-US" sz="5400" b="1" dirty="0">
                <a:solidFill>
                  <a:srgbClr val="4C0000"/>
                </a:solidFill>
                <a:latin typeface="Calibri" pitchFamily="34" charset="0"/>
                <a:ea typeface="+mj-ea"/>
                <a:cs typeface="Calibri" pitchFamily="34" charset="0"/>
              </a:rPr>
              <a:t>ADMINISTRATION</a:t>
            </a:r>
          </a:p>
        </p:txBody>
      </p:sp>
      <p:pic>
        <p:nvPicPr>
          <p:cNvPr id="4" name="Picture 3">
            <a:extLst>
              <a:ext uri="{FF2B5EF4-FFF2-40B4-BE49-F238E27FC236}">
                <a16:creationId xmlns:a16="http://schemas.microsoft.com/office/drawing/2014/main" id="{BA2EC8F2-2EBC-4620-87DE-763929FC56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5791200"/>
            <a:ext cx="1656953" cy="837106"/>
          </a:xfrm>
          <a:prstGeom prst="rect">
            <a:avLst/>
          </a:prstGeom>
        </p:spPr>
      </p:pic>
    </p:spTree>
  </p:cSld>
  <p:clrMapOvr>
    <a:masterClrMapping/>
  </p:clrMapOvr>
  <p:transition>
    <p:cover dir="l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latin typeface="+mn-lt"/>
              </a:rPr>
              <a:t>President Biden’s FY 2024 Budget</a:t>
            </a:r>
          </a:p>
        </p:txBody>
      </p:sp>
      <p:sp>
        <p:nvSpPr>
          <p:cNvPr id="3" name="Content Placeholder 2"/>
          <p:cNvSpPr>
            <a:spLocks noGrp="1"/>
          </p:cNvSpPr>
          <p:nvPr>
            <p:ph sz="quarter" idx="1"/>
          </p:nvPr>
        </p:nvSpPr>
        <p:spPr>
          <a:xfrm>
            <a:off x="914400" y="1447800"/>
            <a:ext cx="7772400" cy="4876800"/>
          </a:xfrm>
        </p:spPr>
        <p:txBody>
          <a:bodyPr/>
          <a:lstStyle/>
          <a:p>
            <a:r>
              <a:rPr lang="en-US" dirty="0"/>
              <a:t>Reduce the deficit by $3 trillion over 10 years</a:t>
            </a:r>
          </a:p>
          <a:p>
            <a:r>
              <a:rPr lang="en-US" dirty="0"/>
              <a:t>Higher Education</a:t>
            </a:r>
          </a:p>
          <a:p>
            <a:pPr lvl="1"/>
            <a:r>
              <a:rPr lang="en-US" dirty="0"/>
              <a:t>Pell Grant</a:t>
            </a:r>
          </a:p>
          <a:p>
            <a:pPr lvl="2"/>
            <a:r>
              <a:rPr lang="en-US" dirty="0"/>
              <a:t>Max Award of $8,215 for AY 2024-25   ($820 increase)</a:t>
            </a:r>
          </a:p>
          <a:p>
            <a:pPr lvl="1"/>
            <a:r>
              <a:rPr lang="en-US" dirty="0"/>
              <a:t>Free Community College</a:t>
            </a:r>
          </a:p>
          <a:p>
            <a:pPr lvl="2"/>
            <a:r>
              <a:rPr lang="en-US" dirty="0"/>
              <a:t>$90 billion for Fed-State program</a:t>
            </a:r>
          </a:p>
          <a:p>
            <a:pPr lvl="2"/>
            <a:r>
              <a:rPr lang="en-US" dirty="0"/>
              <a:t>$30 billion for an HBCU/MSI program</a:t>
            </a:r>
          </a:p>
          <a:p>
            <a:pPr lvl="2"/>
            <a:r>
              <a:rPr lang="en-US" dirty="0"/>
              <a:t>$500 million for Accelerated Success: Free Community College program</a:t>
            </a:r>
          </a:p>
          <a:p>
            <a:pPr lvl="1"/>
            <a:r>
              <a:rPr lang="en-US" dirty="0"/>
              <a:t>Strengthening Institutions Program</a:t>
            </a:r>
          </a:p>
          <a:p>
            <a:pPr lvl="2"/>
            <a:r>
              <a:rPr lang="en-US" dirty="0"/>
              <a:t>$87 million increase</a:t>
            </a:r>
          </a:p>
          <a:p>
            <a:pPr lvl="1"/>
            <a:r>
              <a:rPr lang="en-US" dirty="0"/>
              <a:t>Increases in TRIO ($100M) and GEARUP ($20M)</a:t>
            </a:r>
          </a:p>
          <a:p>
            <a:pPr lvl="2"/>
            <a:r>
              <a:rPr lang="en-US" dirty="0"/>
              <a:t>Student Support Services</a:t>
            </a:r>
          </a:p>
          <a:p>
            <a:pPr lvl="2"/>
            <a:endParaRPr lang="en-US" dirty="0"/>
          </a:p>
          <a:p>
            <a:pPr lvl="2"/>
            <a:endParaRPr lang="en-US" dirty="0"/>
          </a:p>
          <a:p>
            <a:pPr lvl="1"/>
            <a:endParaRPr lang="en-US" dirty="0"/>
          </a:p>
        </p:txBody>
      </p:sp>
      <p:pic>
        <p:nvPicPr>
          <p:cNvPr id="5" name="Picture 4">
            <a:extLst>
              <a:ext uri="{FF2B5EF4-FFF2-40B4-BE49-F238E27FC236}">
                <a16:creationId xmlns:a16="http://schemas.microsoft.com/office/drawing/2014/main" id="{44EB1897-197D-487D-8799-5620F6463A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5791200"/>
            <a:ext cx="1656953" cy="837106"/>
          </a:xfrm>
          <a:prstGeom prst="rect">
            <a:avLst/>
          </a:prstGeom>
        </p:spPr>
      </p:pic>
    </p:spTree>
    <p:extLst>
      <p:ext uri="{BB962C8B-B14F-4D97-AF65-F5344CB8AC3E}">
        <p14:creationId xmlns:p14="http://schemas.microsoft.com/office/powerpoint/2010/main" val="1162045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04800" y="234601"/>
            <a:ext cx="8382000" cy="832199"/>
          </a:xfrm>
        </p:spPr>
        <p:txBody>
          <a:bodyPr anchor="ctr"/>
          <a:lstStyle/>
          <a:p>
            <a:pPr algn="ctr" eaLnBrk="1" hangingPunct="1"/>
            <a:r>
              <a:rPr lang="en-US" altLang="en-US" sz="3600" b="1" dirty="0">
                <a:solidFill>
                  <a:schemeClr val="tx1"/>
                </a:solidFill>
                <a:latin typeface="Perpetua" panose="02020502060401020303" pitchFamily="18" charset="77"/>
              </a:rPr>
              <a:t>Biden Administration Activity – Part 1</a:t>
            </a:r>
          </a:p>
        </p:txBody>
      </p:sp>
      <p:sp>
        <p:nvSpPr>
          <p:cNvPr id="13315" name="Rectangle 3"/>
          <p:cNvSpPr>
            <a:spLocks noGrp="1" noChangeArrowheads="1"/>
          </p:cNvSpPr>
          <p:nvPr>
            <p:ph sz="quarter" idx="1"/>
          </p:nvPr>
        </p:nvSpPr>
        <p:spPr>
          <a:xfrm>
            <a:off x="496094" y="1066800"/>
            <a:ext cx="8153400" cy="5257800"/>
          </a:xfrm>
        </p:spPr>
        <p:txBody>
          <a:bodyPr/>
          <a:lstStyle/>
          <a:p>
            <a:pPr eaLnBrk="1" hangingPunct="1">
              <a:lnSpc>
                <a:spcPct val="80000"/>
              </a:lnSpc>
              <a:buFont typeface="Arial" panose="020B0604020202020204" pitchFamily="34" charset="0"/>
              <a:buChar char="•"/>
            </a:pPr>
            <a:endParaRPr lang="en-US" altLang="en-US" sz="1000" dirty="0"/>
          </a:p>
          <a:p>
            <a:pPr eaLnBrk="1" hangingPunct="1">
              <a:lnSpc>
                <a:spcPct val="80000"/>
              </a:lnSpc>
            </a:pPr>
            <a:r>
              <a:rPr lang="en-US" altLang="en-US" sz="3200" u="sng" dirty="0"/>
              <a:t>Federal Student Loan Forgiveness</a:t>
            </a:r>
          </a:p>
          <a:p>
            <a:pPr lvl="1" eaLnBrk="1" hangingPunct="1">
              <a:lnSpc>
                <a:spcPct val="80000"/>
              </a:lnSpc>
            </a:pPr>
            <a:r>
              <a:rPr lang="en-US" altLang="en-US" sz="3000" dirty="0"/>
              <a:t>Up to $10,000 ($20,000 for Pell Grant recipients)</a:t>
            </a:r>
          </a:p>
          <a:p>
            <a:pPr lvl="2" eaLnBrk="1" hangingPunct="1">
              <a:lnSpc>
                <a:spcPct val="80000"/>
              </a:lnSpc>
            </a:pPr>
            <a:r>
              <a:rPr lang="en-US" altLang="en-US" sz="2600" dirty="0"/>
              <a:t>Individuals making less than $125,000 (Couples - $250k)</a:t>
            </a:r>
          </a:p>
          <a:p>
            <a:pPr lvl="1" eaLnBrk="1" hangingPunct="1">
              <a:lnSpc>
                <a:spcPct val="80000"/>
              </a:lnSpc>
            </a:pPr>
            <a:endParaRPr lang="en-US" altLang="en-US" sz="3000" dirty="0"/>
          </a:p>
          <a:p>
            <a:pPr lvl="1" eaLnBrk="1" hangingPunct="1">
              <a:lnSpc>
                <a:spcPct val="80000"/>
              </a:lnSpc>
            </a:pPr>
            <a:r>
              <a:rPr lang="en-US" altLang="en-US" sz="3000" dirty="0"/>
              <a:t>Application released early October – 8 million</a:t>
            </a:r>
          </a:p>
          <a:p>
            <a:pPr lvl="2" eaLnBrk="1" hangingPunct="1">
              <a:lnSpc>
                <a:spcPct val="80000"/>
              </a:lnSpc>
            </a:pPr>
            <a:r>
              <a:rPr lang="en-US" altLang="en-US" sz="2600" dirty="0"/>
              <a:t>Total of over 23 million before being halted</a:t>
            </a:r>
          </a:p>
          <a:p>
            <a:pPr lvl="1" eaLnBrk="1" hangingPunct="1">
              <a:lnSpc>
                <a:spcPct val="80000"/>
              </a:lnSpc>
            </a:pPr>
            <a:endParaRPr lang="en-US" altLang="en-US" sz="3000" dirty="0"/>
          </a:p>
          <a:p>
            <a:pPr lvl="1" eaLnBrk="1" hangingPunct="1">
              <a:lnSpc>
                <a:spcPct val="80000"/>
              </a:lnSpc>
            </a:pPr>
            <a:r>
              <a:rPr lang="en-US" altLang="en-US" sz="3000" dirty="0"/>
              <a:t>Several court challenges</a:t>
            </a:r>
          </a:p>
          <a:p>
            <a:pPr lvl="2" eaLnBrk="1" hangingPunct="1">
              <a:lnSpc>
                <a:spcPct val="80000"/>
              </a:lnSpc>
            </a:pPr>
            <a:r>
              <a:rPr lang="en-US" altLang="en-US" sz="2600" dirty="0"/>
              <a:t>Supreme Court hearing February 28</a:t>
            </a:r>
          </a:p>
          <a:p>
            <a:pPr lvl="3" eaLnBrk="1" hangingPunct="1">
              <a:lnSpc>
                <a:spcPct val="80000"/>
              </a:lnSpc>
            </a:pPr>
            <a:r>
              <a:rPr lang="en-US" altLang="en-US" sz="2600" dirty="0"/>
              <a:t>8</a:t>
            </a:r>
            <a:r>
              <a:rPr lang="en-US" altLang="en-US" sz="2600" baseline="30000" dirty="0"/>
              <a:t>th</a:t>
            </a:r>
            <a:r>
              <a:rPr lang="en-US" altLang="en-US" sz="2600" dirty="0"/>
              <a:t> Circuit: Multi-state challenge</a:t>
            </a:r>
          </a:p>
          <a:p>
            <a:pPr lvl="3" eaLnBrk="1" hangingPunct="1">
              <a:lnSpc>
                <a:spcPct val="80000"/>
              </a:lnSpc>
            </a:pPr>
            <a:r>
              <a:rPr lang="en-US" altLang="en-US" sz="2600" dirty="0"/>
              <a:t>5</a:t>
            </a:r>
            <a:r>
              <a:rPr lang="en-US" altLang="en-US" sz="2600" baseline="30000" dirty="0"/>
              <a:t>th</a:t>
            </a:r>
            <a:r>
              <a:rPr lang="en-US" altLang="en-US" sz="2600" dirty="0"/>
              <a:t> Circuit</a:t>
            </a:r>
          </a:p>
          <a:p>
            <a:pPr marL="593725" lvl="2" indent="0" eaLnBrk="1" hangingPunct="1">
              <a:lnSpc>
                <a:spcPct val="80000"/>
              </a:lnSpc>
              <a:buNone/>
            </a:pPr>
            <a:endParaRPr lang="en-US" altLang="en-US" sz="2600" dirty="0"/>
          </a:p>
          <a:p>
            <a:pPr marL="0" indent="0" eaLnBrk="1" hangingPunct="1">
              <a:lnSpc>
                <a:spcPct val="80000"/>
              </a:lnSpc>
              <a:buNone/>
            </a:pPr>
            <a:endParaRPr lang="en-US" altLang="en-US" dirty="0"/>
          </a:p>
          <a:p>
            <a:pPr marL="0" indent="0" eaLnBrk="1" hangingPunct="1">
              <a:lnSpc>
                <a:spcPct val="80000"/>
              </a:lnSpc>
              <a:buNone/>
            </a:pPr>
            <a:endParaRPr lang="en-US" altLang="en-US" sz="1000" dirty="0"/>
          </a:p>
          <a:p>
            <a:pPr eaLnBrk="1" hangingPunct="1">
              <a:lnSpc>
                <a:spcPct val="80000"/>
              </a:lnSpc>
              <a:buFont typeface="Arial" panose="020B0604020202020204" pitchFamily="34" charset="0"/>
              <a:buChar char="•"/>
            </a:pPr>
            <a:endParaRPr lang="en-US" altLang="en-US" sz="3200" dirty="0"/>
          </a:p>
          <a:p>
            <a:pPr marL="0" indent="0" eaLnBrk="1" hangingPunct="1">
              <a:lnSpc>
                <a:spcPct val="80000"/>
              </a:lnSpc>
              <a:buNone/>
            </a:pPr>
            <a:endParaRPr lang="en-US" altLang="en-US" sz="2600" dirty="0"/>
          </a:p>
          <a:p>
            <a:pPr marL="0" indent="0" algn="ctr" eaLnBrk="1" hangingPunct="1">
              <a:lnSpc>
                <a:spcPct val="80000"/>
              </a:lnSpc>
              <a:buFont typeface="Wingdings" panose="05000000000000000000" pitchFamily="2" charset="2"/>
              <a:buNone/>
            </a:pPr>
            <a:endParaRPr lang="en-US" altLang="en-US" sz="1400" dirty="0"/>
          </a:p>
          <a:p>
            <a:pPr marL="0" indent="0" algn="ctr" eaLnBrk="1" hangingPunct="1">
              <a:lnSpc>
                <a:spcPct val="80000"/>
              </a:lnSpc>
              <a:buFont typeface="Wingdings" panose="05000000000000000000" pitchFamily="2" charset="2"/>
              <a:buNone/>
            </a:pPr>
            <a:endParaRPr lang="en-US" altLang="en-US" sz="1400" dirty="0"/>
          </a:p>
          <a:p>
            <a:pPr marL="0" indent="0" eaLnBrk="1" hangingPunct="1">
              <a:lnSpc>
                <a:spcPct val="80000"/>
              </a:lnSpc>
              <a:buFont typeface="Wingdings" panose="05000000000000000000" pitchFamily="2" charset="2"/>
              <a:buNone/>
            </a:pPr>
            <a:endParaRPr lang="en-US" altLang="en-US" sz="1400" dirty="0"/>
          </a:p>
          <a:p>
            <a:pPr marL="0" indent="0" eaLnBrk="1" hangingPunct="1">
              <a:lnSpc>
                <a:spcPct val="80000"/>
              </a:lnSpc>
              <a:buFont typeface="Wingdings" panose="05000000000000000000" pitchFamily="2" charset="2"/>
              <a:buNone/>
            </a:pPr>
            <a:endParaRPr lang="en-US" altLang="en-US" sz="1400" dirty="0"/>
          </a:p>
          <a:p>
            <a:pPr marL="0" indent="0" eaLnBrk="1" hangingPunct="1">
              <a:lnSpc>
                <a:spcPct val="80000"/>
              </a:lnSpc>
              <a:buFont typeface="Wingdings" panose="05000000000000000000" pitchFamily="2" charset="2"/>
              <a:buNone/>
            </a:pPr>
            <a:endParaRPr lang="en-US" altLang="en-US" sz="1400" dirty="0"/>
          </a:p>
          <a:p>
            <a:pPr marL="0" indent="0" eaLnBrk="1" hangingPunct="1">
              <a:lnSpc>
                <a:spcPct val="80000"/>
              </a:lnSpc>
              <a:buFont typeface="Wingdings" panose="05000000000000000000" pitchFamily="2" charset="2"/>
              <a:buNone/>
            </a:pPr>
            <a:endParaRPr lang="en-US" altLang="en-US" sz="1400" dirty="0"/>
          </a:p>
          <a:p>
            <a:pPr marL="0" indent="0" eaLnBrk="1" hangingPunct="1">
              <a:lnSpc>
                <a:spcPct val="80000"/>
              </a:lnSpc>
              <a:buFont typeface="Wingdings" panose="05000000000000000000" pitchFamily="2" charset="2"/>
              <a:buNone/>
            </a:pPr>
            <a:endParaRPr lang="en-US" altLang="en-US" sz="1200" dirty="0"/>
          </a:p>
          <a:p>
            <a:pPr marL="0" indent="0" algn="r" eaLnBrk="1" hangingPunct="1">
              <a:lnSpc>
                <a:spcPct val="80000"/>
              </a:lnSpc>
              <a:buFont typeface="Wingdings" panose="05000000000000000000" pitchFamily="2" charset="2"/>
              <a:buNone/>
            </a:pPr>
            <a:endParaRPr lang="en-US" altLang="en-US" sz="1800" dirty="0"/>
          </a:p>
        </p:txBody>
      </p:sp>
      <p:sp>
        <p:nvSpPr>
          <p:cNvPr id="2" name="Rectangle 6"/>
          <p:cNvSpPr>
            <a:spLocks noGrp="1" noChangeArrowheads="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EF8AC78-D22E-451E-B1F4-84BECF7C87A1}" type="slidenum">
              <a:rPr lang="en-US" altLang="en-US">
                <a:solidFill>
                  <a:srgbClr val="FFFFFF"/>
                </a:solidFill>
                <a:latin typeface="Franklin Gothic Book" panose="020B0503020102020204" pitchFamily="34" charset="0"/>
              </a:rPr>
              <a:pPr eaLnBrk="1" hangingPunct="1"/>
              <a:t>16</a:t>
            </a:fld>
            <a:endParaRPr lang="en-US" altLang="en-US" dirty="0">
              <a:solidFill>
                <a:srgbClr val="FFFFFF"/>
              </a:solidFill>
              <a:latin typeface="Franklin Gothic Book" panose="020B0503020102020204" pitchFamily="34" charset="0"/>
            </a:endParaRPr>
          </a:p>
        </p:txBody>
      </p:sp>
      <p:sp>
        <p:nvSpPr>
          <p:cNvPr id="13317" name="AutoShape 4" descr="read"/>
          <p:cNvSpPr>
            <a:spLocks noChangeAspect="1" noChangeArrowheads="1"/>
          </p:cNvSpPr>
          <p:nvPr/>
        </p:nvSpPr>
        <p:spPr bwMode="auto">
          <a:xfrm>
            <a:off x="4424363" y="3281363"/>
            <a:ext cx="296862"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pic>
        <p:nvPicPr>
          <p:cNvPr id="6" name="Picture 5">
            <a:extLst>
              <a:ext uri="{FF2B5EF4-FFF2-40B4-BE49-F238E27FC236}">
                <a16:creationId xmlns:a16="http://schemas.microsoft.com/office/drawing/2014/main" id="{AC10AE45-BABC-4292-BDEC-63389D5590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5791200"/>
            <a:ext cx="1656953" cy="837106"/>
          </a:xfrm>
          <a:prstGeom prst="rect">
            <a:avLst/>
          </a:prstGeom>
        </p:spPr>
      </p:pic>
    </p:spTree>
    <p:extLst>
      <p:ext uri="{BB962C8B-B14F-4D97-AF65-F5344CB8AC3E}">
        <p14:creationId xmlns:p14="http://schemas.microsoft.com/office/powerpoint/2010/main" val="294823261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04800" y="25051"/>
            <a:ext cx="8382000" cy="755999"/>
          </a:xfrm>
        </p:spPr>
        <p:txBody>
          <a:bodyPr anchor="ctr"/>
          <a:lstStyle/>
          <a:p>
            <a:pPr algn="ctr" eaLnBrk="1" hangingPunct="1"/>
            <a:r>
              <a:rPr lang="en-US" altLang="en-US" sz="3600" b="1" dirty="0">
                <a:solidFill>
                  <a:schemeClr val="tx1"/>
                </a:solidFill>
                <a:latin typeface="Perpetua" panose="02020502060401020303" pitchFamily="18" charset="77"/>
              </a:rPr>
              <a:t>Biden Administration Activity – Part 2</a:t>
            </a:r>
          </a:p>
        </p:txBody>
      </p:sp>
      <p:sp>
        <p:nvSpPr>
          <p:cNvPr id="13315" name="Rectangle 3"/>
          <p:cNvSpPr>
            <a:spLocks noGrp="1" noChangeArrowheads="1"/>
          </p:cNvSpPr>
          <p:nvPr>
            <p:ph sz="quarter" idx="1"/>
          </p:nvPr>
        </p:nvSpPr>
        <p:spPr>
          <a:xfrm>
            <a:off x="420329" y="647700"/>
            <a:ext cx="8153400" cy="5562600"/>
          </a:xfrm>
        </p:spPr>
        <p:txBody>
          <a:bodyPr/>
          <a:lstStyle/>
          <a:p>
            <a:pPr eaLnBrk="1" hangingPunct="1">
              <a:lnSpc>
                <a:spcPct val="80000"/>
              </a:lnSpc>
              <a:buFont typeface="Arial" panose="020B0604020202020204" pitchFamily="34" charset="0"/>
              <a:buChar char="•"/>
            </a:pPr>
            <a:r>
              <a:rPr lang="en-US" altLang="en-US" sz="3200" dirty="0"/>
              <a:t>Department of Education Rule Making:</a:t>
            </a:r>
          </a:p>
          <a:p>
            <a:pPr lvl="1" eaLnBrk="1" hangingPunct="1">
              <a:lnSpc>
                <a:spcPct val="80000"/>
              </a:lnSpc>
              <a:buFont typeface="Arial" panose="020B0604020202020204" pitchFamily="34" charset="0"/>
              <a:buChar char="•"/>
            </a:pPr>
            <a:r>
              <a:rPr lang="en-US" altLang="en-US" sz="3000" dirty="0"/>
              <a:t>Income Driven Repayment Program</a:t>
            </a:r>
          </a:p>
          <a:p>
            <a:pPr lvl="2" eaLnBrk="1" hangingPunct="1">
              <a:lnSpc>
                <a:spcPct val="80000"/>
              </a:lnSpc>
              <a:buFont typeface="Arial" panose="020B0604020202020204" pitchFamily="34" charset="0"/>
              <a:buChar char="•"/>
            </a:pPr>
            <a:r>
              <a:rPr lang="en-US" altLang="en-US" sz="2600" dirty="0"/>
              <a:t>Change in determining </a:t>
            </a:r>
            <a:r>
              <a:rPr lang="en-US" altLang="en-US" sz="2600" u="sng" dirty="0"/>
              <a:t>discretionary income </a:t>
            </a:r>
            <a:r>
              <a:rPr lang="en-US" altLang="en-US" sz="2600" dirty="0"/>
              <a:t>by increasing 150% deduction to 225%</a:t>
            </a:r>
          </a:p>
          <a:p>
            <a:pPr lvl="2" eaLnBrk="1" hangingPunct="1">
              <a:lnSpc>
                <a:spcPct val="80000"/>
              </a:lnSpc>
              <a:buFont typeface="Arial" panose="020B0604020202020204" pitchFamily="34" charset="0"/>
              <a:buChar char="•"/>
            </a:pPr>
            <a:r>
              <a:rPr lang="en-US" altLang="en-US" sz="2600" dirty="0"/>
              <a:t>Monthly payment is calculated using 5% of discretionary income rather than 10%</a:t>
            </a:r>
          </a:p>
          <a:p>
            <a:pPr lvl="2" eaLnBrk="1" hangingPunct="1">
              <a:lnSpc>
                <a:spcPct val="80000"/>
              </a:lnSpc>
              <a:buFont typeface="Arial" panose="020B0604020202020204" pitchFamily="34" charset="0"/>
              <a:buChar char="•"/>
            </a:pPr>
            <a:r>
              <a:rPr lang="en-US" altLang="en-US" sz="2600" dirty="0"/>
              <a:t>Government pays interest for borrowers in negative amortization</a:t>
            </a:r>
          </a:p>
          <a:p>
            <a:pPr lvl="1" eaLnBrk="1" hangingPunct="1">
              <a:lnSpc>
                <a:spcPct val="80000"/>
              </a:lnSpc>
              <a:buFont typeface="Arial" panose="020B0604020202020204" pitchFamily="34" charset="0"/>
              <a:buChar char="•"/>
            </a:pPr>
            <a:endParaRPr lang="en-US" altLang="en-US" sz="1100" dirty="0"/>
          </a:p>
          <a:p>
            <a:pPr lvl="1" eaLnBrk="1" hangingPunct="1">
              <a:lnSpc>
                <a:spcPct val="80000"/>
              </a:lnSpc>
              <a:buFont typeface="Arial" panose="020B0604020202020204" pitchFamily="34" charset="0"/>
              <a:buChar char="•"/>
            </a:pPr>
            <a:r>
              <a:rPr lang="en-US" altLang="en-US" sz="3000" dirty="0"/>
              <a:t>Third Party Servicer definition</a:t>
            </a:r>
          </a:p>
          <a:p>
            <a:pPr lvl="2" eaLnBrk="1" hangingPunct="1">
              <a:lnSpc>
                <a:spcPct val="80000"/>
              </a:lnSpc>
              <a:buFont typeface="Arial" panose="020B0604020202020204" pitchFamily="34" charset="0"/>
              <a:buChar char="•"/>
            </a:pPr>
            <a:endParaRPr lang="en-US" altLang="en-US" sz="1100" dirty="0"/>
          </a:p>
          <a:p>
            <a:pPr lvl="1" eaLnBrk="1" hangingPunct="1">
              <a:lnSpc>
                <a:spcPct val="80000"/>
              </a:lnSpc>
              <a:buFont typeface="Arial" panose="020B0604020202020204" pitchFamily="34" charset="0"/>
              <a:buChar char="•"/>
            </a:pPr>
            <a:r>
              <a:rPr lang="en-US" altLang="en-US" sz="3000" dirty="0"/>
              <a:t>Intend to hold Negotiated Rulemaking in late Spring/early Summer</a:t>
            </a:r>
          </a:p>
          <a:p>
            <a:pPr lvl="1" eaLnBrk="1" hangingPunct="1">
              <a:lnSpc>
                <a:spcPct val="80000"/>
              </a:lnSpc>
              <a:buFont typeface="Arial" panose="020B0604020202020204" pitchFamily="34" charset="0"/>
              <a:buChar char="•"/>
            </a:pPr>
            <a:endParaRPr lang="en-US" altLang="en-US" sz="1100" dirty="0"/>
          </a:p>
          <a:p>
            <a:pPr lvl="1" eaLnBrk="1" hangingPunct="1">
              <a:lnSpc>
                <a:spcPct val="80000"/>
              </a:lnSpc>
              <a:buFont typeface="Arial" panose="020B0604020202020204" pitchFamily="34" charset="0"/>
              <a:buChar char="•"/>
            </a:pPr>
            <a:r>
              <a:rPr lang="en-US" altLang="en-US" sz="3000" dirty="0"/>
              <a:t>Title IX final rule release expected in May</a:t>
            </a:r>
          </a:p>
          <a:p>
            <a:pPr marL="0" indent="0" eaLnBrk="1" hangingPunct="1">
              <a:lnSpc>
                <a:spcPct val="80000"/>
              </a:lnSpc>
              <a:buNone/>
            </a:pPr>
            <a:endParaRPr lang="en-US" altLang="en-US" dirty="0"/>
          </a:p>
          <a:p>
            <a:pPr marL="0" indent="0" eaLnBrk="1" hangingPunct="1">
              <a:lnSpc>
                <a:spcPct val="80000"/>
              </a:lnSpc>
              <a:buNone/>
            </a:pPr>
            <a:endParaRPr lang="en-US" altLang="en-US" sz="1000" dirty="0"/>
          </a:p>
          <a:p>
            <a:pPr eaLnBrk="1" hangingPunct="1">
              <a:lnSpc>
                <a:spcPct val="80000"/>
              </a:lnSpc>
              <a:buFont typeface="Arial" panose="020B0604020202020204" pitchFamily="34" charset="0"/>
              <a:buChar char="•"/>
            </a:pPr>
            <a:endParaRPr lang="en-US" altLang="en-US" sz="3200" dirty="0"/>
          </a:p>
          <a:p>
            <a:pPr marL="0" indent="0" eaLnBrk="1" hangingPunct="1">
              <a:lnSpc>
                <a:spcPct val="80000"/>
              </a:lnSpc>
              <a:buNone/>
            </a:pPr>
            <a:endParaRPr lang="en-US" altLang="en-US" sz="2600" dirty="0"/>
          </a:p>
          <a:p>
            <a:pPr marL="0" indent="0" algn="ctr" eaLnBrk="1" hangingPunct="1">
              <a:lnSpc>
                <a:spcPct val="80000"/>
              </a:lnSpc>
              <a:buFont typeface="Wingdings" panose="05000000000000000000" pitchFamily="2" charset="2"/>
              <a:buNone/>
            </a:pPr>
            <a:endParaRPr lang="en-US" altLang="en-US" sz="1400" dirty="0"/>
          </a:p>
          <a:p>
            <a:pPr marL="0" indent="0" algn="ctr" eaLnBrk="1" hangingPunct="1">
              <a:lnSpc>
                <a:spcPct val="80000"/>
              </a:lnSpc>
              <a:buFont typeface="Wingdings" panose="05000000000000000000" pitchFamily="2" charset="2"/>
              <a:buNone/>
            </a:pPr>
            <a:endParaRPr lang="en-US" altLang="en-US" sz="1400" dirty="0"/>
          </a:p>
          <a:p>
            <a:pPr marL="0" indent="0" eaLnBrk="1" hangingPunct="1">
              <a:lnSpc>
                <a:spcPct val="80000"/>
              </a:lnSpc>
              <a:buFont typeface="Wingdings" panose="05000000000000000000" pitchFamily="2" charset="2"/>
              <a:buNone/>
            </a:pPr>
            <a:endParaRPr lang="en-US" altLang="en-US" sz="1400" dirty="0"/>
          </a:p>
          <a:p>
            <a:pPr marL="0" indent="0" eaLnBrk="1" hangingPunct="1">
              <a:lnSpc>
                <a:spcPct val="80000"/>
              </a:lnSpc>
              <a:buFont typeface="Wingdings" panose="05000000000000000000" pitchFamily="2" charset="2"/>
              <a:buNone/>
            </a:pPr>
            <a:endParaRPr lang="en-US" altLang="en-US" sz="1400" dirty="0"/>
          </a:p>
          <a:p>
            <a:pPr marL="0" indent="0" eaLnBrk="1" hangingPunct="1">
              <a:lnSpc>
                <a:spcPct val="80000"/>
              </a:lnSpc>
              <a:buFont typeface="Wingdings" panose="05000000000000000000" pitchFamily="2" charset="2"/>
              <a:buNone/>
            </a:pPr>
            <a:endParaRPr lang="en-US" altLang="en-US" sz="1400" dirty="0"/>
          </a:p>
          <a:p>
            <a:pPr marL="0" indent="0" eaLnBrk="1" hangingPunct="1">
              <a:lnSpc>
                <a:spcPct val="80000"/>
              </a:lnSpc>
              <a:buFont typeface="Wingdings" panose="05000000000000000000" pitchFamily="2" charset="2"/>
              <a:buNone/>
            </a:pPr>
            <a:endParaRPr lang="en-US" altLang="en-US" sz="1400" dirty="0"/>
          </a:p>
          <a:p>
            <a:pPr marL="0" indent="0" eaLnBrk="1" hangingPunct="1">
              <a:lnSpc>
                <a:spcPct val="80000"/>
              </a:lnSpc>
              <a:buFont typeface="Wingdings" panose="05000000000000000000" pitchFamily="2" charset="2"/>
              <a:buNone/>
            </a:pPr>
            <a:endParaRPr lang="en-US" altLang="en-US" sz="1200" dirty="0"/>
          </a:p>
          <a:p>
            <a:pPr marL="0" indent="0" algn="r" eaLnBrk="1" hangingPunct="1">
              <a:lnSpc>
                <a:spcPct val="80000"/>
              </a:lnSpc>
              <a:buFont typeface="Wingdings" panose="05000000000000000000" pitchFamily="2" charset="2"/>
              <a:buNone/>
            </a:pPr>
            <a:endParaRPr lang="en-US" altLang="en-US" sz="1800" dirty="0"/>
          </a:p>
        </p:txBody>
      </p:sp>
      <p:sp>
        <p:nvSpPr>
          <p:cNvPr id="2" name="Rectangle 6"/>
          <p:cNvSpPr>
            <a:spLocks noGrp="1" noChangeArrowheads="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EF8AC78-D22E-451E-B1F4-84BECF7C87A1}" type="slidenum">
              <a:rPr lang="en-US" altLang="en-US">
                <a:solidFill>
                  <a:srgbClr val="FFFFFF"/>
                </a:solidFill>
                <a:latin typeface="Franklin Gothic Book" panose="020B0503020102020204" pitchFamily="34" charset="0"/>
              </a:rPr>
              <a:pPr eaLnBrk="1" hangingPunct="1"/>
              <a:t>17</a:t>
            </a:fld>
            <a:endParaRPr lang="en-US" altLang="en-US" dirty="0">
              <a:solidFill>
                <a:srgbClr val="FFFFFF"/>
              </a:solidFill>
              <a:latin typeface="Franklin Gothic Book" panose="020B0503020102020204" pitchFamily="34" charset="0"/>
            </a:endParaRPr>
          </a:p>
        </p:txBody>
      </p:sp>
      <p:sp>
        <p:nvSpPr>
          <p:cNvPr id="13317" name="AutoShape 4" descr="read"/>
          <p:cNvSpPr>
            <a:spLocks noChangeAspect="1" noChangeArrowheads="1"/>
          </p:cNvSpPr>
          <p:nvPr/>
        </p:nvSpPr>
        <p:spPr bwMode="auto">
          <a:xfrm>
            <a:off x="4424363" y="3281363"/>
            <a:ext cx="296862"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pic>
        <p:nvPicPr>
          <p:cNvPr id="6" name="Picture 5">
            <a:extLst>
              <a:ext uri="{FF2B5EF4-FFF2-40B4-BE49-F238E27FC236}">
                <a16:creationId xmlns:a16="http://schemas.microsoft.com/office/drawing/2014/main" id="{1F9CD06B-C9B1-40E5-A900-45FE606C06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5791200"/>
            <a:ext cx="1656953" cy="837106"/>
          </a:xfrm>
          <a:prstGeom prst="rect">
            <a:avLst/>
          </a:prstGeom>
        </p:spPr>
      </p:pic>
    </p:spTree>
    <p:extLst>
      <p:ext uri="{BB962C8B-B14F-4D97-AF65-F5344CB8AC3E}">
        <p14:creationId xmlns:p14="http://schemas.microsoft.com/office/powerpoint/2010/main" val="458836233"/>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172201" y="1304163"/>
            <a:ext cx="2427731" cy="2427731"/>
          </a:xfrm>
          <a:prstGeom prst="rect">
            <a:avLst/>
          </a:prstGeom>
        </p:spPr>
      </p:pic>
      <p:sp>
        <p:nvSpPr>
          <p:cNvPr id="3" name="object 3"/>
          <p:cNvSpPr txBox="1"/>
          <p:nvPr/>
        </p:nvSpPr>
        <p:spPr>
          <a:xfrm>
            <a:off x="381000" y="1025990"/>
            <a:ext cx="5373529" cy="4456476"/>
          </a:xfrm>
          <a:prstGeom prst="rect">
            <a:avLst/>
          </a:prstGeom>
        </p:spPr>
        <p:txBody>
          <a:bodyPr vert="horz" wrap="square" lIns="0" tIns="32385" rIns="0" bIns="0" rtlCol="0">
            <a:spAutoFit/>
          </a:bodyPr>
          <a:lstStyle/>
          <a:p>
            <a:pPr marL="9525">
              <a:spcBef>
                <a:spcPts val="255"/>
              </a:spcBef>
            </a:pPr>
            <a:r>
              <a:rPr dirty="0">
                <a:latin typeface="+mn-lt"/>
              </a:rPr>
              <a:t>Background</a:t>
            </a:r>
          </a:p>
          <a:p>
            <a:pPr marL="266224" indent="-256699">
              <a:spcBef>
                <a:spcPts val="180"/>
              </a:spcBef>
              <a:buFont typeface="Arial"/>
              <a:buChar char="•"/>
              <a:tabLst>
                <a:tab pos="266224" algn="l"/>
                <a:tab pos="266700" algn="l"/>
              </a:tabLst>
            </a:pPr>
            <a:r>
              <a:rPr dirty="0">
                <a:latin typeface="+mn-lt"/>
              </a:rPr>
              <a:t>In August 2022, Biden announced a student loan forgiveness plan</a:t>
            </a:r>
          </a:p>
          <a:p>
            <a:pPr marL="266224" marR="458629" indent="-256699">
              <a:lnSpc>
                <a:spcPct val="110000"/>
              </a:lnSpc>
              <a:buFont typeface="Arial"/>
              <a:buChar char="•"/>
              <a:tabLst>
                <a:tab pos="266224" algn="l"/>
                <a:tab pos="266700" algn="l"/>
              </a:tabLst>
            </a:pPr>
            <a:r>
              <a:rPr dirty="0">
                <a:latin typeface="+mn-lt"/>
              </a:rPr>
              <a:t>In the time since the announcement, the administration has approved 16 million applications for forgiveness</a:t>
            </a:r>
          </a:p>
          <a:p>
            <a:pPr>
              <a:spcBef>
                <a:spcPts val="8"/>
              </a:spcBef>
              <a:buClr>
                <a:srgbClr val="0B637A"/>
              </a:buClr>
              <a:buFont typeface="Arial"/>
              <a:buChar char="•"/>
            </a:pPr>
            <a:endParaRPr dirty="0">
              <a:latin typeface="+mn-lt"/>
            </a:endParaRPr>
          </a:p>
          <a:p>
            <a:pPr marL="9525"/>
            <a:r>
              <a:rPr dirty="0">
                <a:latin typeface="+mn-lt"/>
              </a:rPr>
              <a:t>Two cases before the Supreme Court</a:t>
            </a:r>
          </a:p>
          <a:p>
            <a:pPr marL="9525">
              <a:spcBef>
                <a:spcPts val="180"/>
              </a:spcBef>
            </a:pPr>
            <a:r>
              <a:rPr dirty="0">
                <a:latin typeface="+mn-lt"/>
              </a:rPr>
              <a:t>Biden v. Nebraska</a:t>
            </a:r>
          </a:p>
          <a:p>
            <a:pPr marL="266224" marR="141923" indent="-256699">
              <a:lnSpc>
                <a:spcPct val="110000"/>
              </a:lnSpc>
              <a:buFont typeface="Arial"/>
              <a:buChar char="•"/>
              <a:tabLst>
                <a:tab pos="266224" algn="l"/>
                <a:tab pos="266700" algn="l"/>
              </a:tabLst>
            </a:pPr>
            <a:r>
              <a:rPr dirty="0">
                <a:latin typeface="+mn-lt"/>
              </a:rPr>
              <a:t>Forgiveness causes financial harm to states and state authorized loan collectors</a:t>
            </a:r>
          </a:p>
          <a:p>
            <a:pPr marL="9525" marR="1902619" indent="-476">
              <a:lnSpc>
                <a:spcPct val="110000"/>
              </a:lnSpc>
              <a:buFont typeface="Arial"/>
              <a:buChar char="•"/>
              <a:tabLst>
                <a:tab pos="266224" algn="l"/>
                <a:tab pos="266700" algn="l"/>
              </a:tabLst>
            </a:pPr>
            <a:r>
              <a:rPr dirty="0">
                <a:latin typeface="+mn-lt"/>
              </a:rPr>
              <a:t>ED lacks the authority to forgive this debt Department of Education v. Brown</a:t>
            </a:r>
          </a:p>
          <a:p>
            <a:pPr marL="266224" indent="-256699">
              <a:spcBef>
                <a:spcPts val="180"/>
              </a:spcBef>
              <a:buFont typeface="Arial"/>
              <a:buChar char="•"/>
              <a:tabLst>
                <a:tab pos="266224" algn="l"/>
                <a:tab pos="266700" algn="l"/>
              </a:tabLst>
            </a:pPr>
            <a:r>
              <a:rPr dirty="0">
                <a:latin typeface="+mn-lt"/>
              </a:rPr>
              <a:t>Certain borrowers were arbitrarily excluded from forgiveness</a:t>
            </a:r>
          </a:p>
          <a:p>
            <a:pPr marL="266224" indent="-256699">
              <a:spcBef>
                <a:spcPts val="180"/>
              </a:spcBef>
              <a:buFont typeface="Arial"/>
              <a:buChar char="•"/>
              <a:tabLst>
                <a:tab pos="266224" algn="l"/>
                <a:tab pos="266700" algn="l"/>
              </a:tabLst>
            </a:pPr>
            <a:r>
              <a:rPr dirty="0">
                <a:latin typeface="+mn-lt"/>
              </a:rPr>
              <a:t>The administration did not allow proper opportunity for comment</a:t>
            </a:r>
          </a:p>
        </p:txBody>
      </p:sp>
      <p:sp>
        <p:nvSpPr>
          <p:cNvPr id="4" name="object 4"/>
          <p:cNvSpPr txBox="1">
            <a:spLocks noGrp="1"/>
          </p:cNvSpPr>
          <p:nvPr>
            <p:ph type="title"/>
          </p:nvPr>
        </p:nvSpPr>
        <p:spPr>
          <a:xfrm>
            <a:off x="457200" y="246452"/>
            <a:ext cx="5829300" cy="625171"/>
          </a:xfrm>
          <a:prstGeom prst="rect">
            <a:avLst/>
          </a:prstGeom>
        </p:spPr>
        <p:txBody>
          <a:bodyPr vert="horz" wrap="square" lIns="0" tIns="9525" rIns="0" bIns="0" numCol="1" rtlCol="0" anchor="b" anchorCtr="0" compatLnSpc="1">
            <a:prstTxWarp prst="textNoShape">
              <a:avLst/>
            </a:prstTxWarp>
            <a:spAutoFit/>
          </a:bodyPr>
          <a:lstStyle/>
          <a:p>
            <a:pPr marL="9525">
              <a:spcBef>
                <a:spcPts val="75"/>
              </a:spcBef>
            </a:pPr>
            <a:r>
              <a:rPr b="1" dirty="0">
                <a:latin typeface="Calibri"/>
                <a:cs typeface="Calibri"/>
              </a:rPr>
              <a:t>Student</a:t>
            </a:r>
            <a:r>
              <a:rPr b="1" spc="-53" dirty="0">
                <a:latin typeface="Calibri"/>
                <a:cs typeface="Calibri"/>
              </a:rPr>
              <a:t> </a:t>
            </a:r>
            <a:r>
              <a:rPr b="1" dirty="0">
                <a:latin typeface="Calibri"/>
                <a:cs typeface="Calibri"/>
              </a:rPr>
              <a:t>Debt</a:t>
            </a:r>
            <a:r>
              <a:rPr b="1" spc="-34" dirty="0">
                <a:latin typeface="Calibri"/>
                <a:cs typeface="Calibri"/>
              </a:rPr>
              <a:t> </a:t>
            </a:r>
            <a:r>
              <a:rPr b="1" spc="-8" dirty="0">
                <a:latin typeface="Calibri"/>
                <a:cs typeface="Calibri"/>
              </a:rPr>
              <a:t>Relief</a:t>
            </a:r>
          </a:p>
        </p:txBody>
      </p:sp>
      <p:pic>
        <p:nvPicPr>
          <p:cNvPr id="5" name="Picture 4">
            <a:extLst>
              <a:ext uri="{FF2B5EF4-FFF2-40B4-BE49-F238E27FC236}">
                <a16:creationId xmlns:a16="http://schemas.microsoft.com/office/drawing/2014/main" id="{31199D18-D03F-42C2-8041-5CE372C2C9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5791200"/>
            <a:ext cx="1656953" cy="83710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172201" y="1304163"/>
            <a:ext cx="2427731" cy="2427731"/>
          </a:xfrm>
          <a:prstGeom prst="rect">
            <a:avLst/>
          </a:prstGeom>
        </p:spPr>
      </p:pic>
      <p:sp>
        <p:nvSpPr>
          <p:cNvPr id="3" name="object 3"/>
          <p:cNvSpPr txBox="1"/>
          <p:nvPr/>
        </p:nvSpPr>
        <p:spPr>
          <a:xfrm>
            <a:off x="434060" y="2121848"/>
            <a:ext cx="4948713" cy="3565976"/>
          </a:xfrm>
          <a:prstGeom prst="rect">
            <a:avLst/>
          </a:prstGeom>
        </p:spPr>
        <p:txBody>
          <a:bodyPr vert="horz" wrap="square" lIns="0" tIns="32385" rIns="0" bIns="0" rtlCol="0">
            <a:spAutoFit/>
          </a:bodyPr>
          <a:lstStyle/>
          <a:p>
            <a:pPr marL="9525">
              <a:spcBef>
                <a:spcPts val="255"/>
              </a:spcBef>
            </a:pPr>
            <a:r>
              <a:rPr dirty="0">
                <a:latin typeface="+mn-lt"/>
              </a:rPr>
              <a:t>The latest</a:t>
            </a:r>
          </a:p>
          <a:p>
            <a:pPr marL="266224" marR="53816" indent="-256699">
              <a:lnSpc>
                <a:spcPct val="110000"/>
              </a:lnSpc>
              <a:buFont typeface="Arial"/>
              <a:buChar char="•"/>
              <a:tabLst>
                <a:tab pos="266224" algn="l"/>
                <a:tab pos="266700" algn="l"/>
              </a:tabLst>
            </a:pPr>
            <a:r>
              <a:rPr dirty="0">
                <a:latin typeface="+mn-lt"/>
              </a:rPr>
              <a:t>No mention of loan forgiveness in President Biden’s State of the Union Address</a:t>
            </a:r>
          </a:p>
          <a:p>
            <a:pPr marL="266224" indent="-256699">
              <a:spcBef>
                <a:spcPts val="180"/>
              </a:spcBef>
              <a:buFont typeface="Arial"/>
              <a:buChar char="•"/>
              <a:tabLst>
                <a:tab pos="266224" algn="l"/>
                <a:tab pos="266700" algn="l"/>
              </a:tabLst>
            </a:pPr>
            <a:r>
              <a:rPr dirty="0">
                <a:latin typeface="+mn-lt"/>
              </a:rPr>
              <a:t>Administration has said it is not working on alternative plans</a:t>
            </a:r>
          </a:p>
          <a:p>
            <a:pPr marL="266224" indent="-256699">
              <a:spcBef>
                <a:spcPts val="180"/>
              </a:spcBef>
              <a:buFont typeface="Arial"/>
              <a:buChar char="•"/>
              <a:tabLst>
                <a:tab pos="266224" algn="l"/>
                <a:tab pos="266700" algn="l"/>
              </a:tabLst>
            </a:pPr>
            <a:r>
              <a:rPr dirty="0">
                <a:latin typeface="+mn-lt"/>
              </a:rPr>
              <a:t>End of national emergency announced</a:t>
            </a:r>
          </a:p>
          <a:p>
            <a:pPr marL="266224" indent="-256699">
              <a:spcBef>
                <a:spcPts val="180"/>
              </a:spcBef>
              <a:buFont typeface="Arial"/>
              <a:buChar char="•"/>
              <a:tabLst>
                <a:tab pos="266224" algn="l"/>
                <a:tab pos="266700" algn="l"/>
              </a:tabLst>
            </a:pPr>
            <a:r>
              <a:rPr dirty="0">
                <a:latin typeface="+mn-lt"/>
              </a:rPr>
              <a:t>Stakeholders weighing in on both sides</a:t>
            </a:r>
          </a:p>
          <a:p>
            <a:pPr marL="266224" indent="-256699">
              <a:spcBef>
                <a:spcPts val="180"/>
              </a:spcBef>
              <a:buFont typeface="Arial"/>
              <a:buChar char="•"/>
              <a:tabLst>
                <a:tab pos="266224" algn="l"/>
                <a:tab pos="266700" algn="l"/>
              </a:tabLst>
            </a:pPr>
            <a:r>
              <a:rPr dirty="0">
                <a:latin typeface="+mn-lt"/>
              </a:rPr>
              <a:t>SCOTUS heard oral arguments on February 28</a:t>
            </a:r>
          </a:p>
          <a:p>
            <a:pPr>
              <a:spcBef>
                <a:spcPts val="8"/>
              </a:spcBef>
              <a:buClr>
                <a:srgbClr val="0B637A"/>
              </a:buClr>
              <a:buFont typeface="Arial"/>
              <a:buChar char="•"/>
            </a:pPr>
            <a:endParaRPr dirty="0">
              <a:latin typeface="+mn-lt"/>
            </a:endParaRPr>
          </a:p>
          <a:p>
            <a:pPr marL="9525"/>
            <a:r>
              <a:rPr dirty="0">
                <a:latin typeface="+mn-lt"/>
              </a:rPr>
              <a:t>Upcoming</a:t>
            </a:r>
          </a:p>
          <a:p>
            <a:pPr marL="266224" indent="-256699">
              <a:spcBef>
                <a:spcPts val="180"/>
              </a:spcBef>
              <a:buFont typeface="Arial"/>
              <a:buChar char="•"/>
              <a:tabLst>
                <a:tab pos="266224" algn="l"/>
                <a:tab pos="266700" algn="l"/>
              </a:tabLst>
            </a:pPr>
            <a:r>
              <a:rPr dirty="0">
                <a:latin typeface="+mn-lt"/>
              </a:rPr>
              <a:t>A decision is expected in late June</a:t>
            </a:r>
          </a:p>
          <a:p>
            <a:pPr marL="266224" indent="-256699">
              <a:spcBef>
                <a:spcPts val="180"/>
              </a:spcBef>
              <a:buFont typeface="Arial"/>
              <a:buChar char="•"/>
              <a:tabLst>
                <a:tab pos="266224" algn="l"/>
                <a:tab pos="266700" algn="l"/>
              </a:tabLst>
            </a:pPr>
            <a:r>
              <a:rPr dirty="0">
                <a:latin typeface="+mn-lt"/>
              </a:rPr>
              <a:t>Continued debate around Washington</a:t>
            </a:r>
          </a:p>
        </p:txBody>
      </p:sp>
      <p:sp>
        <p:nvSpPr>
          <p:cNvPr id="4" name="object 4"/>
          <p:cNvSpPr txBox="1">
            <a:spLocks noGrp="1"/>
          </p:cNvSpPr>
          <p:nvPr>
            <p:ph type="title"/>
          </p:nvPr>
        </p:nvSpPr>
        <p:spPr>
          <a:xfrm>
            <a:off x="685800" y="1295308"/>
            <a:ext cx="5829300" cy="625171"/>
          </a:xfrm>
          <a:prstGeom prst="rect">
            <a:avLst/>
          </a:prstGeom>
        </p:spPr>
        <p:txBody>
          <a:bodyPr vert="horz" wrap="square" lIns="0" tIns="9525" rIns="0" bIns="0" numCol="1" rtlCol="0" anchor="b" anchorCtr="0" compatLnSpc="1">
            <a:prstTxWarp prst="textNoShape">
              <a:avLst/>
            </a:prstTxWarp>
            <a:spAutoFit/>
          </a:bodyPr>
          <a:lstStyle/>
          <a:p>
            <a:pPr marL="9525">
              <a:spcBef>
                <a:spcPts val="75"/>
              </a:spcBef>
            </a:pPr>
            <a:r>
              <a:rPr b="1" dirty="0">
                <a:latin typeface="Calibri"/>
                <a:cs typeface="Calibri"/>
              </a:rPr>
              <a:t>Student</a:t>
            </a:r>
            <a:r>
              <a:rPr b="1" spc="-83" dirty="0">
                <a:latin typeface="Calibri"/>
                <a:cs typeface="Calibri"/>
              </a:rPr>
              <a:t> </a:t>
            </a:r>
            <a:r>
              <a:rPr b="1" dirty="0">
                <a:latin typeface="Calibri"/>
                <a:cs typeface="Calibri"/>
              </a:rPr>
              <a:t>Debt</a:t>
            </a:r>
            <a:r>
              <a:rPr b="1" spc="-64" dirty="0">
                <a:latin typeface="Calibri"/>
                <a:cs typeface="Calibri"/>
              </a:rPr>
              <a:t> </a:t>
            </a:r>
            <a:r>
              <a:rPr b="1" spc="-19" dirty="0">
                <a:latin typeface="Calibri"/>
                <a:cs typeface="Calibri"/>
              </a:rPr>
              <a:t>Relief,</a:t>
            </a:r>
            <a:r>
              <a:rPr b="1" spc="-79" dirty="0">
                <a:latin typeface="Calibri"/>
                <a:cs typeface="Calibri"/>
              </a:rPr>
              <a:t> </a:t>
            </a:r>
            <a:r>
              <a:rPr b="1" spc="-8" dirty="0">
                <a:latin typeface="Calibri"/>
                <a:cs typeface="Calibri"/>
              </a:rPr>
              <a:t>Cont.</a:t>
            </a:r>
          </a:p>
        </p:txBody>
      </p:sp>
      <p:pic>
        <p:nvPicPr>
          <p:cNvPr id="5" name="Picture 4">
            <a:extLst>
              <a:ext uri="{FF2B5EF4-FFF2-40B4-BE49-F238E27FC236}">
                <a16:creationId xmlns:a16="http://schemas.microsoft.com/office/drawing/2014/main" id="{BABF138F-23B9-42FA-9949-565BB2F969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5791200"/>
            <a:ext cx="1656953" cy="83710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27D7DAC0-4270-45BF-BBC2-E29E0FE45850}"/>
              </a:ext>
            </a:extLst>
          </p:cNvPr>
          <p:cNvSpPr>
            <a:spLocks noGrp="1"/>
          </p:cNvSpPr>
          <p:nvPr>
            <p:ph type="title"/>
          </p:nvPr>
        </p:nvSpPr>
        <p:spPr>
          <a:xfrm>
            <a:off x="304800" y="152400"/>
            <a:ext cx="8229600" cy="1143000"/>
          </a:xfrm>
        </p:spPr>
        <p:txBody>
          <a:bodyPr/>
          <a:lstStyle/>
          <a:p>
            <a:r>
              <a:rPr lang="en-US" altLang="en-US" sz="4400" b="1" dirty="0"/>
              <a:t>Agenda</a:t>
            </a:r>
          </a:p>
        </p:txBody>
      </p:sp>
      <p:sp>
        <p:nvSpPr>
          <p:cNvPr id="3" name="Content Placeholder 2">
            <a:extLst>
              <a:ext uri="{FF2B5EF4-FFF2-40B4-BE49-F238E27FC236}">
                <a16:creationId xmlns:a16="http://schemas.microsoft.com/office/drawing/2014/main" id="{9AC60338-B266-41A6-B21F-B7296C8B2616}"/>
              </a:ext>
            </a:extLst>
          </p:cNvPr>
          <p:cNvSpPr>
            <a:spLocks noGrp="1"/>
          </p:cNvSpPr>
          <p:nvPr>
            <p:ph idx="1"/>
          </p:nvPr>
        </p:nvSpPr>
        <p:spPr>
          <a:xfrm>
            <a:off x="533400" y="1189038"/>
            <a:ext cx="8229600" cy="4525962"/>
          </a:xfrm>
        </p:spPr>
        <p:txBody>
          <a:bodyPr>
            <a:normAutofit/>
          </a:bodyPr>
          <a:lstStyle/>
          <a:p>
            <a:pPr>
              <a:buFont typeface="Wingdings" panose="05000000000000000000" pitchFamily="2" charset="2"/>
              <a:buChar char="§"/>
              <a:defRPr/>
            </a:pPr>
            <a:r>
              <a:rPr lang="en-US" dirty="0"/>
              <a:t>118</a:t>
            </a:r>
            <a:r>
              <a:rPr lang="en-US" baseline="30000" dirty="0"/>
              <a:t>th</a:t>
            </a:r>
            <a:r>
              <a:rPr lang="en-US" dirty="0"/>
              <a:t> Congress</a:t>
            </a:r>
          </a:p>
          <a:p>
            <a:pPr>
              <a:buFont typeface="Wingdings" panose="05000000000000000000" pitchFamily="2" charset="2"/>
              <a:buChar char="§"/>
              <a:defRPr/>
            </a:pPr>
            <a:r>
              <a:rPr lang="en-US" dirty="0"/>
              <a:t>Current Legislation</a:t>
            </a:r>
          </a:p>
          <a:p>
            <a:pPr>
              <a:buFont typeface="Wingdings" panose="05000000000000000000" pitchFamily="2" charset="2"/>
              <a:buChar char="§"/>
              <a:defRPr/>
            </a:pPr>
            <a:r>
              <a:rPr lang="en-US" dirty="0"/>
              <a:t>Administration</a:t>
            </a:r>
          </a:p>
          <a:p>
            <a:pPr lvl="1">
              <a:buFont typeface="System Font Regular"/>
              <a:buChar char="-"/>
              <a:defRPr/>
            </a:pPr>
            <a:r>
              <a:rPr lang="en-US" dirty="0"/>
              <a:t>CFPB</a:t>
            </a:r>
          </a:p>
          <a:p>
            <a:pPr lvl="1">
              <a:buFont typeface="System Font Regular"/>
              <a:buChar char="-"/>
              <a:defRPr/>
            </a:pPr>
            <a:r>
              <a:rPr lang="en-US" dirty="0"/>
              <a:t>Department of Education</a:t>
            </a:r>
          </a:p>
          <a:p>
            <a:pPr>
              <a:buFont typeface="Wingdings" panose="05000000000000000000" pitchFamily="2" charset="2"/>
              <a:buChar char="§"/>
              <a:defRPr/>
            </a:pPr>
            <a:r>
              <a:rPr lang="en-US" dirty="0"/>
              <a:t>Perkins Update</a:t>
            </a:r>
          </a:p>
          <a:p>
            <a:pPr>
              <a:buFont typeface="Wingdings" panose="05000000000000000000" pitchFamily="2" charset="2"/>
              <a:buChar char="§"/>
              <a:defRPr/>
            </a:pPr>
            <a:r>
              <a:rPr lang="en-US" dirty="0"/>
              <a:t>COHEAO Activity</a:t>
            </a:r>
          </a:p>
          <a:p>
            <a:pPr>
              <a:buFont typeface="Wingdings" panose="05000000000000000000" pitchFamily="2" charset="2"/>
              <a:buChar char="§"/>
              <a:defRPr/>
            </a:pPr>
            <a:r>
              <a:rPr lang="en-US" dirty="0"/>
              <a:t>Other Laws</a:t>
            </a:r>
          </a:p>
          <a:p>
            <a:pPr>
              <a:buFont typeface="Wingdings" panose="05000000000000000000" pitchFamily="2" charset="2"/>
              <a:buChar char="§"/>
              <a:defRPr/>
            </a:pPr>
            <a:r>
              <a:rPr lang="en-US" dirty="0"/>
              <a:t>Q &amp; A</a:t>
            </a:r>
          </a:p>
          <a:p>
            <a:pPr marL="457200" lvl="1" indent="0">
              <a:buFont typeface="Wingdings 2" panose="05020102010507070707" pitchFamily="18" charset="2"/>
              <a:buNone/>
              <a:defRPr/>
            </a:pPr>
            <a:endParaRPr lang="en-US" dirty="0"/>
          </a:p>
        </p:txBody>
      </p:sp>
      <p:pic>
        <p:nvPicPr>
          <p:cNvPr id="5" name="Picture 4">
            <a:extLst>
              <a:ext uri="{FF2B5EF4-FFF2-40B4-BE49-F238E27FC236}">
                <a16:creationId xmlns:a16="http://schemas.microsoft.com/office/drawing/2014/main" id="{7F659C82-23D4-46BE-8D3D-77F956001F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5748337"/>
            <a:ext cx="1828800" cy="923925"/>
          </a:xfrm>
          <a:prstGeom prst="rect">
            <a:avLst/>
          </a:prstGeom>
        </p:spPr>
      </p:pic>
    </p:spTree>
  </p:cSld>
  <p:clrMapOvr>
    <a:masterClrMapping/>
  </p:clrMapOvr>
  <p:transition>
    <p:cover dir="l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9BFAED3D-6CFB-4DEB-85F4-84BE97895F76}"/>
              </a:ext>
            </a:extLst>
          </p:cNvPr>
          <p:cNvSpPr>
            <a:spLocks noGrp="1"/>
          </p:cNvSpPr>
          <p:nvPr>
            <p:ph type="title"/>
          </p:nvPr>
        </p:nvSpPr>
        <p:spPr>
          <a:xfrm>
            <a:off x="298450" y="-315913"/>
            <a:ext cx="8229600" cy="1143001"/>
          </a:xfrm>
        </p:spPr>
        <p:txBody>
          <a:bodyPr/>
          <a:lstStyle/>
          <a:p>
            <a:r>
              <a:rPr lang="en-US" altLang="en-US" sz="4400" b="1" dirty="0"/>
              <a:t>Federal Loan Update</a:t>
            </a:r>
          </a:p>
        </p:txBody>
      </p:sp>
      <p:sp>
        <p:nvSpPr>
          <p:cNvPr id="60419" name="Content Placeholder 2">
            <a:extLst>
              <a:ext uri="{FF2B5EF4-FFF2-40B4-BE49-F238E27FC236}">
                <a16:creationId xmlns:a16="http://schemas.microsoft.com/office/drawing/2014/main" id="{0AFC34D0-B6DC-43C4-AC68-E1C3E8FEFA31}"/>
              </a:ext>
            </a:extLst>
          </p:cNvPr>
          <p:cNvSpPr>
            <a:spLocks noGrp="1"/>
          </p:cNvSpPr>
          <p:nvPr>
            <p:ph idx="1"/>
          </p:nvPr>
        </p:nvSpPr>
        <p:spPr>
          <a:xfrm>
            <a:off x="298450" y="762000"/>
            <a:ext cx="8229600" cy="4525963"/>
          </a:xfrm>
        </p:spPr>
        <p:txBody>
          <a:bodyPr/>
          <a:lstStyle/>
          <a:p>
            <a:pPr>
              <a:lnSpc>
                <a:spcPct val="110000"/>
              </a:lnSpc>
              <a:spcBef>
                <a:spcPts val="900"/>
              </a:spcBef>
              <a:buSzPct val="100000"/>
              <a:buFont typeface="Wingdings" panose="05000000000000000000" pitchFamily="2" charset="2"/>
              <a:buChar char="Ø"/>
            </a:pPr>
            <a:r>
              <a:rPr lang="en-US" altLang="en-US" sz="1800" dirty="0"/>
              <a:t>Administration Extended Payment and Interest Moratorium until December 31, 2022</a:t>
            </a:r>
          </a:p>
          <a:p>
            <a:pPr>
              <a:lnSpc>
                <a:spcPct val="110000"/>
              </a:lnSpc>
              <a:spcBef>
                <a:spcPts val="900"/>
              </a:spcBef>
              <a:buSzPct val="100000"/>
              <a:buFont typeface="Wingdings" panose="05000000000000000000" pitchFamily="2" charset="2"/>
              <a:buChar char="Ø"/>
            </a:pPr>
            <a:r>
              <a:rPr lang="en-US" altLang="en-US" sz="1800" dirty="0"/>
              <a:t>Student Loan Debt Forgiveness</a:t>
            </a:r>
          </a:p>
          <a:p>
            <a:pPr lvl="1">
              <a:lnSpc>
                <a:spcPct val="110000"/>
              </a:lnSpc>
              <a:spcBef>
                <a:spcPts val="900"/>
              </a:spcBef>
              <a:buSzPct val="100000"/>
              <a:buFont typeface="Wingdings" panose="05000000000000000000" pitchFamily="2" charset="2"/>
              <a:buChar char="§"/>
            </a:pPr>
            <a:r>
              <a:rPr lang="en-US" altLang="en-US" sz="1800" dirty="0"/>
              <a:t>$10,000= $150,000 income per individual</a:t>
            </a:r>
          </a:p>
          <a:p>
            <a:pPr lvl="1">
              <a:lnSpc>
                <a:spcPct val="110000"/>
              </a:lnSpc>
              <a:spcBef>
                <a:spcPts val="900"/>
              </a:spcBef>
              <a:buSzPct val="100000"/>
              <a:buFont typeface="Wingdings" panose="05000000000000000000" pitchFamily="2" charset="2"/>
              <a:buChar char="§"/>
            </a:pPr>
            <a:r>
              <a:rPr lang="en-US" altLang="en-US" sz="1800" dirty="0"/>
              <a:t>$10,000= $250,000 income per couple</a:t>
            </a:r>
          </a:p>
          <a:p>
            <a:pPr lvl="1">
              <a:lnSpc>
                <a:spcPct val="110000"/>
              </a:lnSpc>
              <a:spcBef>
                <a:spcPts val="900"/>
              </a:spcBef>
              <a:buSzPct val="100000"/>
              <a:buFont typeface="Wingdings" panose="05000000000000000000" pitchFamily="2" charset="2"/>
              <a:buChar char="§"/>
            </a:pPr>
            <a:r>
              <a:rPr lang="en-US" altLang="en-US" sz="1800" dirty="0"/>
              <a:t>20,000 for borrowers who received a  Pell Grant while in college</a:t>
            </a:r>
          </a:p>
          <a:p>
            <a:pPr>
              <a:lnSpc>
                <a:spcPct val="110000"/>
              </a:lnSpc>
              <a:spcBef>
                <a:spcPts val="900"/>
              </a:spcBef>
              <a:buSzPct val="100000"/>
              <a:buFont typeface="Wingdings" panose="05000000000000000000" pitchFamily="2" charset="2"/>
              <a:buChar char="Ø"/>
            </a:pPr>
            <a:r>
              <a:rPr lang="en-US" altLang="en-US" sz="1800" dirty="0"/>
              <a:t>Consolidation loans comprised of any FFEL or Perkins loans not held by ED are also eligible, as long as the borrower applied for consolidation before Sept. 29, 2022.</a:t>
            </a:r>
          </a:p>
          <a:p>
            <a:pPr>
              <a:lnSpc>
                <a:spcPct val="110000"/>
              </a:lnSpc>
              <a:spcBef>
                <a:spcPts val="900"/>
              </a:spcBef>
              <a:buSzPct val="100000"/>
              <a:buFont typeface="Wingdings" panose="05000000000000000000" pitchFamily="2" charset="2"/>
              <a:buChar char="Ø"/>
            </a:pPr>
            <a:r>
              <a:rPr lang="en-US" altLang="en-US" sz="1800" dirty="0">
                <a:hlinkClick r:id="rId3"/>
              </a:rPr>
              <a:t>One-Time Student Loan Debt Relief (studentaid.gov)</a:t>
            </a:r>
            <a:endParaRPr lang="en-US" altLang="en-US" sz="1800" dirty="0"/>
          </a:p>
          <a:p>
            <a:pPr>
              <a:lnSpc>
                <a:spcPct val="110000"/>
              </a:lnSpc>
              <a:spcBef>
                <a:spcPts val="900"/>
              </a:spcBef>
              <a:buSzPct val="100000"/>
              <a:buFont typeface="Wingdings" panose="05000000000000000000" pitchFamily="2" charset="2"/>
              <a:buChar char="Ø"/>
            </a:pPr>
            <a:r>
              <a:rPr lang="en-US" altLang="en-US" sz="1800" dirty="0"/>
              <a:t>Application now </a:t>
            </a:r>
            <a:r>
              <a:rPr lang="en-US" altLang="en-US" sz="1800" dirty="0">
                <a:hlinkClick r:id="rId4"/>
              </a:rPr>
              <a:t>live</a:t>
            </a:r>
            <a:r>
              <a:rPr lang="en-US" altLang="en-US" sz="1800" dirty="0"/>
              <a:t> </a:t>
            </a:r>
          </a:p>
          <a:p>
            <a:pPr>
              <a:lnSpc>
                <a:spcPct val="110000"/>
              </a:lnSpc>
              <a:spcBef>
                <a:spcPts val="900"/>
              </a:spcBef>
              <a:buSzPct val="100000"/>
              <a:buFont typeface="Wingdings" panose="05000000000000000000" pitchFamily="2" charset="2"/>
              <a:buChar char="Ø"/>
            </a:pPr>
            <a:r>
              <a:rPr lang="en-US" altLang="en-US" sz="1800" dirty="0"/>
              <a:t>Apply by mid November  and will continue to process received through Dec. 31, 2023. </a:t>
            </a:r>
          </a:p>
          <a:p>
            <a:pPr>
              <a:lnSpc>
                <a:spcPct val="110000"/>
              </a:lnSpc>
              <a:spcBef>
                <a:spcPts val="900"/>
              </a:spcBef>
              <a:buSzPct val="100000"/>
              <a:buFont typeface="Wingdings" panose="05000000000000000000" pitchFamily="2" charset="2"/>
              <a:buChar char="Ø"/>
            </a:pPr>
            <a:r>
              <a:rPr lang="en-US" altLang="en-US" sz="1800" dirty="0"/>
              <a:t>Relief is expected within six weeks for most borrowers, the government said prior to law suits</a:t>
            </a:r>
          </a:p>
        </p:txBody>
      </p:sp>
      <p:sp>
        <p:nvSpPr>
          <p:cNvPr id="60421" name="Slide Number Placeholder 4">
            <a:extLst>
              <a:ext uri="{FF2B5EF4-FFF2-40B4-BE49-F238E27FC236}">
                <a16:creationId xmlns:a16="http://schemas.microsoft.com/office/drawing/2014/main" id="{85B2CD0F-3C26-4622-9841-AD1FD7B74D46}"/>
              </a:ext>
            </a:extLst>
          </p:cNvPr>
          <p:cNvSpPr txBox="1">
            <a:spLocks/>
          </p:cNvSpPr>
          <p:nvPr/>
        </p:nvSpPr>
        <p:spPr bwMode="auto">
          <a:xfrm>
            <a:off x="6477000" y="6370638"/>
            <a:ext cx="23510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1"/>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chemeClr val="accent1"/>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chemeClr val="accent1"/>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chemeClr val="accent1"/>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chemeClr val="accent1"/>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chemeClr val="accent1"/>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chemeClr val="accent1"/>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chemeClr val="accent1"/>
              </a:buClr>
              <a:buChar char="o"/>
              <a:defRPr sz="2000">
                <a:solidFill>
                  <a:schemeClr val="tx1"/>
                </a:solidFill>
                <a:latin typeface="Perpetua" panose="02020502060401020303" pitchFamily="18" charset="0"/>
              </a:defRPr>
            </a:lvl9pPr>
          </a:lstStyle>
          <a:p>
            <a:pPr algn="r" eaLnBrk="1" hangingPunct="1">
              <a:spcBef>
                <a:spcPct val="0"/>
              </a:spcBef>
              <a:buClrTx/>
              <a:buSzTx/>
              <a:buFontTx/>
              <a:buNone/>
            </a:pPr>
            <a:fld id="{1D782D82-B51F-4F88-9507-101EC87B03C8}" type="slidenum">
              <a:rPr lang="en-US" altLang="en-US" sz="1400">
                <a:latin typeface="Times New Roman" panose="02020603050405020304" pitchFamily="18" charset="0"/>
                <a:cs typeface="Arial" panose="020B0604020202020204" pitchFamily="34" charset="0"/>
              </a:rPr>
              <a:pPr algn="r" eaLnBrk="1" hangingPunct="1">
                <a:spcBef>
                  <a:spcPct val="0"/>
                </a:spcBef>
                <a:buClrTx/>
                <a:buSzTx/>
                <a:buFontTx/>
                <a:buNone/>
              </a:pPr>
              <a:t>20</a:t>
            </a:fld>
            <a:endParaRPr lang="en-US" altLang="en-US" sz="1400" dirty="0">
              <a:latin typeface="Times New Roman" panose="02020603050405020304" pitchFamily="18" charset="0"/>
              <a:cs typeface="Arial" panose="020B0604020202020204" pitchFamily="34" charset="0"/>
            </a:endParaRPr>
          </a:p>
        </p:txBody>
      </p:sp>
      <p:pic>
        <p:nvPicPr>
          <p:cNvPr id="6" name="Picture 5">
            <a:extLst>
              <a:ext uri="{FF2B5EF4-FFF2-40B4-BE49-F238E27FC236}">
                <a16:creationId xmlns:a16="http://schemas.microsoft.com/office/drawing/2014/main" id="{0DF9D2EC-E7C2-4821-BCB0-295F1255D4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 y="5791200"/>
            <a:ext cx="1656953" cy="837106"/>
          </a:xfrm>
          <a:prstGeom prst="rect">
            <a:avLst/>
          </a:prstGeom>
        </p:spPr>
      </p:pic>
    </p:spTree>
  </p:cSld>
  <p:clrMapOvr>
    <a:masterClrMapping/>
  </p:clrMapOvr>
  <p:transition>
    <p:cover dir="l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6B95258E-2B68-4345-828D-F21E0BA7F718}"/>
              </a:ext>
            </a:extLst>
          </p:cNvPr>
          <p:cNvSpPr>
            <a:spLocks noGrp="1"/>
          </p:cNvSpPr>
          <p:nvPr>
            <p:ph type="title"/>
          </p:nvPr>
        </p:nvSpPr>
        <p:spPr>
          <a:xfrm>
            <a:off x="363538" y="-206375"/>
            <a:ext cx="8229600" cy="1143000"/>
          </a:xfrm>
        </p:spPr>
        <p:txBody>
          <a:bodyPr/>
          <a:lstStyle/>
          <a:p>
            <a:r>
              <a:rPr lang="en-US" altLang="en-US" sz="4400" b="1" dirty="0"/>
              <a:t>Federal Loan Update</a:t>
            </a:r>
          </a:p>
        </p:txBody>
      </p:sp>
      <p:sp>
        <p:nvSpPr>
          <p:cNvPr id="62467" name="Content Placeholder 2">
            <a:extLst>
              <a:ext uri="{FF2B5EF4-FFF2-40B4-BE49-F238E27FC236}">
                <a16:creationId xmlns:a16="http://schemas.microsoft.com/office/drawing/2014/main" id="{4269EF7F-DC8B-4D45-A56D-CC7AFD212478}"/>
              </a:ext>
            </a:extLst>
          </p:cNvPr>
          <p:cNvSpPr>
            <a:spLocks noGrp="1"/>
          </p:cNvSpPr>
          <p:nvPr>
            <p:ph idx="1"/>
          </p:nvPr>
        </p:nvSpPr>
        <p:spPr>
          <a:xfrm>
            <a:off x="304800" y="1219200"/>
            <a:ext cx="8229600" cy="4525963"/>
          </a:xfrm>
        </p:spPr>
        <p:txBody>
          <a:bodyPr/>
          <a:lstStyle/>
          <a:p>
            <a:pPr>
              <a:lnSpc>
                <a:spcPct val="110000"/>
              </a:lnSpc>
              <a:spcBef>
                <a:spcPts val="900"/>
              </a:spcBef>
              <a:buSzPct val="100000"/>
              <a:buFont typeface="Wingdings" panose="05000000000000000000" pitchFamily="2" charset="2"/>
              <a:buChar char="§"/>
            </a:pPr>
            <a:endParaRPr lang="en-US" altLang="en-US" sz="2800" dirty="0"/>
          </a:p>
          <a:p>
            <a:pPr>
              <a:buFont typeface="Wingdings" panose="05000000000000000000" pitchFamily="2" charset="2"/>
              <a:buChar char="§"/>
            </a:pPr>
            <a:endParaRPr lang="en-US" altLang="en-US" sz="2800" dirty="0"/>
          </a:p>
          <a:p>
            <a:endParaRPr lang="en-US" altLang="en-US" sz="2800" dirty="0"/>
          </a:p>
        </p:txBody>
      </p:sp>
      <p:sp>
        <p:nvSpPr>
          <p:cNvPr id="62469" name="Slide Number Placeholder 4">
            <a:extLst>
              <a:ext uri="{FF2B5EF4-FFF2-40B4-BE49-F238E27FC236}">
                <a16:creationId xmlns:a16="http://schemas.microsoft.com/office/drawing/2014/main" id="{BC6F23C0-073F-4E33-80A5-37280AAA9A77}"/>
              </a:ext>
            </a:extLst>
          </p:cNvPr>
          <p:cNvSpPr txBox="1">
            <a:spLocks/>
          </p:cNvSpPr>
          <p:nvPr/>
        </p:nvSpPr>
        <p:spPr bwMode="auto">
          <a:xfrm>
            <a:off x="6477000" y="6370638"/>
            <a:ext cx="23510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1"/>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chemeClr val="accent1"/>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chemeClr val="accent1"/>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chemeClr val="accent1"/>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chemeClr val="accent1"/>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chemeClr val="accent1"/>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chemeClr val="accent1"/>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chemeClr val="accent1"/>
              </a:buClr>
              <a:buChar char="o"/>
              <a:defRPr sz="2000">
                <a:solidFill>
                  <a:schemeClr val="tx1"/>
                </a:solidFill>
                <a:latin typeface="Perpetua" panose="02020502060401020303" pitchFamily="18" charset="0"/>
              </a:defRPr>
            </a:lvl9pPr>
          </a:lstStyle>
          <a:p>
            <a:pPr algn="r" eaLnBrk="1" hangingPunct="1">
              <a:spcBef>
                <a:spcPct val="0"/>
              </a:spcBef>
              <a:buClrTx/>
              <a:buSzTx/>
              <a:buFontTx/>
              <a:buNone/>
            </a:pPr>
            <a:fld id="{F3BC1A58-2D7D-4D51-B991-DC17353CD35A}" type="slidenum">
              <a:rPr lang="en-US" altLang="en-US" sz="1400">
                <a:latin typeface="Times New Roman" panose="02020603050405020304" pitchFamily="18" charset="0"/>
                <a:cs typeface="Arial" panose="020B0604020202020204" pitchFamily="34" charset="0"/>
              </a:rPr>
              <a:pPr algn="r" eaLnBrk="1" hangingPunct="1">
                <a:spcBef>
                  <a:spcPct val="0"/>
                </a:spcBef>
                <a:buClrTx/>
                <a:buSzTx/>
                <a:buFontTx/>
                <a:buNone/>
              </a:pPr>
              <a:t>21</a:t>
            </a:fld>
            <a:endParaRPr lang="en-US" altLang="en-US" sz="1400" dirty="0">
              <a:latin typeface="Times New Roman" panose="02020603050405020304" pitchFamily="18" charset="0"/>
              <a:cs typeface="Arial" panose="020B0604020202020204" pitchFamily="34" charset="0"/>
            </a:endParaRPr>
          </a:p>
        </p:txBody>
      </p:sp>
      <p:pic>
        <p:nvPicPr>
          <p:cNvPr id="62470" name="Picture 7">
            <a:extLst>
              <a:ext uri="{FF2B5EF4-FFF2-40B4-BE49-F238E27FC236}">
                <a16:creationId xmlns:a16="http://schemas.microsoft.com/office/drawing/2014/main" id="{CE48B675-2DA3-4EE6-9342-C27BE2D2D1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63625"/>
            <a:ext cx="8686800" cy="427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33BB8E2E-10B9-4724-8302-EBAFA11692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5791200"/>
            <a:ext cx="1656953" cy="837106"/>
          </a:xfrm>
          <a:prstGeom prst="rect">
            <a:avLst/>
          </a:prstGeom>
        </p:spPr>
      </p:pic>
    </p:spTree>
  </p:cSld>
  <p:clrMapOvr>
    <a:masterClrMapping/>
  </p:clrMapOvr>
  <p:transition>
    <p:cover dir="l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7772400" cy="1143000"/>
          </a:xfrm>
        </p:spPr>
        <p:txBody>
          <a:bodyPr/>
          <a:lstStyle/>
          <a:p>
            <a:pPr algn="ctr"/>
            <a:r>
              <a:rPr lang="en-US" sz="4800" b="1" dirty="0">
                <a:solidFill>
                  <a:schemeClr val="tx1"/>
                </a:solidFill>
                <a:latin typeface="+mn-lt"/>
              </a:rPr>
              <a:t>Supreme Court Hearing</a:t>
            </a:r>
          </a:p>
        </p:txBody>
      </p:sp>
      <p:sp>
        <p:nvSpPr>
          <p:cNvPr id="3" name="Content Placeholder 2"/>
          <p:cNvSpPr>
            <a:spLocks noGrp="1"/>
          </p:cNvSpPr>
          <p:nvPr>
            <p:ph sz="quarter" idx="1"/>
          </p:nvPr>
        </p:nvSpPr>
        <p:spPr>
          <a:xfrm>
            <a:off x="867697" y="457200"/>
            <a:ext cx="7772400" cy="4572000"/>
          </a:xfrm>
        </p:spPr>
        <p:txBody>
          <a:bodyPr/>
          <a:lstStyle/>
          <a:p>
            <a:r>
              <a:rPr lang="en-US" sz="2300" dirty="0"/>
              <a:t>February 28</a:t>
            </a:r>
          </a:p>
          <a:p>
            <a:r>
              <a:rPr lang="en-US" sz="2300" dirty="0"/>
              <a:t>2 Cases</a:t>
            </a:r>
          </a:p>
          <a:p>
            <a:pPr lvl="1"/>
            <a:r>
              <a:rPr lang="en-US" sz="2300" dirty="0"/>
              <a:t>8</a:t>
            </a:r>
            <a:r>
              <a:rPr lang="en-US" sz="2300" baseline="30000" dirty="0"/>
              <a:t>th</a:t>
            </a:r>
            <a:r>
              <a:rPr lang="en-US" sz="2300" dirty="0"/>
              <a:t> Circuit – Six states</a:t>
            </a:r>
          </a:p>
          <a:p>
            <a:pPr lvl="2"/>
            <a:r>
              <a:rPr lang="en-US" sz="2300" dirty="0"/>
              <a:t>Allege financial harm to their tax revenue</a:t>
            </a:r>
          </a:p>
          <a:p>
            <a:pPr lvl="1"/>
            <a:r>
              <a:rPr lang="en-US" sz="2300" dirty="0"/>
              <a:t>5</a:t>
            </a:r>
            <a:r>
              <a:rPr lang="en-US" sz="2300" baseline="30000" dirty="0"/>
              <a:t>th</a:t>
            </a:r>
            <a:r>
              <a:rPr lang="en-US" sz="2300" dirty="0"/>
              <a:t> Circuit – Texas organization on behalf of two borrowers</a:t>
            </a:r>
          </a:p>
          <a:p>
            <a:pPr lvl="2"/>
            <a:r>
              <a:rPr lang="en-US" sz="2300" dirty="0"/>
              <a:t>Claims they were harmed because they couldn’t take full advantage of the plan. </a:t>
            </a:r>
          </a:p>
          <a:p>
            <a:pPr lvl="2"/>
            <a:r>
              <a:rPr lang="en-US" sz="2300" dirty="0"/>
              <a:t>They also argue Education Secretary Miguel Cardona circumvented legally required procedures when devising the debt forgiveness program.</a:t>
            </a:r>
          </a:p>
          <a:p>
            <a:r>
              <a:rPr lang="en-US" sz="2300" dirty="0"/>
              <a:t>2 Questions</a:t>
            </a:r>
          </a:p>
          <a:p>
            <a:pPr lvl="1"/>
            <a:r>
              <a:rPr lang="en-US" sz="2300" dirty="0"/>
              <a:t>Plaintiff Standing</a:t>
            </a:r>
          </a:p>
          <a:p>
            <a:pPr lvl="1"/>
            <a:r>
              <a:rPr lang="en-US" sz="2300" dirty="0"/>
              <a:t>Legality of Biden Administration Action</a:t>
            </a:r>
          </a:p>
          <a:p>
            <a:pPr lvl="2"/>
            <a:r>
              <a:rPr lang="en-US" sz="2300" dirty="0"/>
              <a:t>HEROES Act of 2003</a:t>
            </a:r>
          </a:p>
          <a:p>
            <a:pPr lvl="1"/>
            <a:endParaRPr lang="en-US" dirty="0"/>
          </a:p>
        </p:txBody>
      </p:sp>
      <p:pic>
        <p:nvPicPr>
          <p:cNvPr id="5" name="Picture 4">
            <a:extLst>
              <a:ext uri="{FF2B5EF4-FFF2-40B4-BE49-F238E27FC236}">
                <a16:creationId xmlns:a16="http://schemas.microsoft.com/office/drawing/2014/main" id="{7A175C00-36FA-4C8E-8B0B-2BFB1B2CE6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867400"/>
            <a:ext cx="1656953" cy="837106"/>
          </a:xfrm>
          <a:prstGeom prst="rect">
            <a:avLst/>
          </a:prstGeom>
        </p:spPr>
      </p:pic>
    </p:spTree>
    <p:extLst>
      <p:ext uri="{BB962C8B-B14F-4D97-AF65-F5344CB8AC3E}">
        <p14:creationId xmlns:p14="http://schemas.microsoft.com/office/powerpoint/2010/main" val="22173351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9D72442B-FC7E-4BD0-9477-6CB84DB70399}"/>
              </a:ext>
            </a:extLst>
          </p:cNvPr>
          <p:cNvSpPr>
            <a:spLocks noGrp="1"/>
          </p:cNvSpPr>
          <p:nvPr>
            <p:ph type="title"/>
          </p:nvPr>
        </p:nvSpPr>
        <p:spPr>
          <a:xfrm>
            <a:off x="304800" y="152400"/>
            <a:ext cx="8229600" cy="1143000"/>
          </a:xfrm>
        </p:spPr>
        <p:txBody>
          <a:bodyPr/>
          <a:lstStyle/>
          <a:p>
            <a:r>
              <a:rPr lang="en-US" altLang="en-US" sz="4400" b="1" dirty="0"/>
              <a:t>Other Federal Loan Updates</a:t>
            </a:r>
          </a:p>
        </p:txBody>
      </p:sp>
      <p:sp>
        <p:nvSpPr>
          <p:cNvPr id="3" name="Content Placeholder 2">
            <a:extLst>
              <a:ext uri="{FF2B5EF4-FFF2-40B4-BE49-F238E27FC236}">
                <a16:creationId xmlns:a16="http://schemas.microsoft.com/office/drawing/2014/main" id="{14F36D17-9349-4AD8-8DB2-D75D9827D561}"/>
              </a:ext>
            </a:extLst>
          </p:cNvPr>
          <p:cNvSpPr>
            <a:spLocks noGrp="1"/>
          </p:cNvSpPr>
          <p:nvPr>
            <p:ph idx="1"/>
          </p:nvPr>
        </p:nvSpPr>
        <p:spPr>
          <a:xfrm>
            <a:off x="304800" y="1219200"/>
            <a:ext cx="8229600" cy="4525963"/>
          </a:xfrm>
        </p:spPr>
        <p:txBody>
          <a:bodyPr>
            <a:normAutofit fontScale="85000" lnSpcReduction="20000"/>
          </a:bodyPr>
          <a:lstStyle/>
          <a:p>
            <a:pPr>
              <a:lnSpc>
                <a:spcPct val="110000"/>
              </a:lnSpc>
              <a:spcBef>
                <a:spcPts val="900"/>
              </a:spcBef>
              <a:buFont typeface="Wingdings" panose="05000000000000000000" pitchFamily="2" charset="2"/>
              <a:buChar char="§"/>
              <a:defRPr/>
            </a:pPr>
            <a:r>
              <a:rPr lang="en-US" sz="2800" dirty="0"/>
              <a:t>PSLF Waiver</a:t>
            </a:r>
          </a:p>
          <a:p>
            <a:pPr lvl="1">
              <a:lnSpc>
                <a:spcPct val="110000"/>
              </a:lnSpc>
              <a:spcBef>
                <a:spcPts val="900"/>
              </a:spcBef>
              <a:buFont typeface="Arial" panose="020B0604020202020204" pitchFamily="34" charset="0"/>
              <a:buChar char="•"/>
              <a:defRPr/>
            </a:pPr>
            <a:r>
              <a:rPr lang="en-US" dirty="0"/>
              <a:t>Deadline October 31, 2022</a:t>
            </a:r>
          </a:p>
          <a:p>
            <a:pPr lvl="1">
              <a:lnSpc>
                <a:spcPct val="110000"/>
              </a:lnSpc>
              <a:spcBef>
                <a:spcPts val="900"/>
              </a:spcBef>
              <a:buFont typeface="Arial" panose="020B0604020202020204" pitchFamily="34" charset="0"/>
              <a:buChar char="•"/>
              <a:defRPr/>
            </a:pPr>
            <a:r>
              <a:rPr lang="en-US" dirty="0">
                <a:hlinkClick r:id="rId3"/>
              </a:rPr>
              <a:t>PSLF Waiver Offers Way to Get Closer to Loan Forgiveness | Federal Student Aid</a:t>
            </a:r>
            <a:endParaRPr lang="en-US" dirty="0"/>
          </a:p>
          <a:p>
            <a:pPr lvl="1">
              <a:lnSpc>
                <a:spcPct val="110000"/>
              </a:lnSpc>
              <a:spcBef>
                <a:spcPts val="900"/>
              </a:spcBef>
              <a:buFont typeface="Arial" panose="020B0604020202020204" pitchFamily="34" charset="0"/>
              <a:buChar char="•"/>
              <a:defRPr/>
            </a:pPr>
            <a:r>
              <a:rPr lang="en-US" dirty="0"/>
              <a:t>Will count all payment’s history prior to application</a:t>
            </a:r>
          </a:p>
          <a:p>
            <a:pPr>
              <a:lnSpc>
                <a:spcPct val="110000"/>
              </a:lnSpc>
              <a:spcBef>
                <a:spcPts val="900"/>
              </a:spcBef>
              <a:buFont typeface="Wingdings" panose="05000000000000000000" pitchFamily="2" charset="2"/>
              <a:buChar char="§"/>
              <a:defRPr/>
            </a:pPr>
            <a:r>
              <a:rPr lang="en-US" sz="2800" dirty="0"/>
              <a:t>Navient and PHEAA exited.</a:t>
            </a:r>
          </a:p>
          <a:p>
            <a:pPr>
              <a:lnSpc>
                <a:spcPct val="110000"/>
              </a:lnSpc>
              <a:spcBef>
                <a:spcPts val="900"/>
              </a:spcBef>
              <a:buFont typeface="Wingdings" panose="05000000000000000000" pitchFamily="2" charset="2"/>
              <a:buChar char="§"/>
              <a:defRPr/>
            </a:pPr>
            <a:r>
              <a:rPr lang="en-US" sz="2800" dirty="0"/>
              <a:t>Feds to propose a new IDR Plan negotiated rulemaking-held Neg Reg earlier this year.</a:t>
            </a:r>
          </a:p>
          <a:p>
            <a:pPr>
              <a:lnSpc>
                <a:spcPct val="110000"/>
              </a:lnSpc>
              <a:spcBef>
                <a:spcPts val="900"/>
              </a:spcBef>
              <a:buFont typeface="Wingdings" panose="05000000000000000000" pitchFamily="2" charset="2"/>
              <a:buChar char="§"/>
              <a:defRPr/>
            </a:pPr>
            <a:r>
              <a:rPr lang="en-US" sz="2800" dirty="0"/>
              <a:t>Operation Fresh Start</a:t>
            </a:r>
          </a:p>
          <a:p>
            <a:pPr lvl="1">
              <a:lnSpc>
                <a:spcPct val="110000"/>
              </a:lnSpc>
              <a:spcBef>
                <a:spcPts val="900"/>
              </a:spcBef>
              <a:buFont typeface="Arial" panose="020B0604020202020204" pitchFamily="34" charset="0"/>
              <a:buChar char="•"/>
              <a:defRPr/>
            </a:pPr>
            <a:r>
              <a:rPr lang="en-US" dirty="0">
                <a:hlinkClick r:id="rId4"/>
              </a:rPr>
              <a:t>Federal Student Aid</a:t>
            </a:r>
            <a:endParaRPr lang="en-US" dirty="0"/>
          </a:p>
          <a:p>
            <a:pPr>
              <a:lnSpc>
                <a:spcPct val="110000"/>
              </a:lnSpc>
              <a:spcBef>
                <a:spcPts val="900"/>
              </a:spcBef>
              <a:buSzPct val="100000"/>
              <a:buFont typeface="Wingdings" panose="05000000000000000000" pitchFamily="2" charset="2"/>
              <a:buChar char="§"/>
              <a:defRPr/>
            </a:pPr>
            <a:r>
              <a:rPr lang="en-US" sz="2800" dirty="0"/>
              <a:t>(CB-22-10) Extended deadline for mandatory assignment of Federal Perkins Loans in default for more than two years to June 30, 2023.</a:t>
            </a:r>
          </a:p>
          <a:p>
            <a:pPr marL="0" indent="0">
              <a:lnSpc>
                <a:spcPct val="110000"/>
              </a:lnSpc>
              <a:spcBef>
                <a:spcPts val="900"/>
              </a:spcBef>
              <a:buSzPct val="100000"/>
              <a:buNone/>
              <a:defRPr/>
            </a:pPr>
            <a:endParaRPr lang="en-US" sz="2800" dirty="0"/>
          </a:p>
          <a:p>
            <a:pPr>
              <a:buFont typeface="Wingdings" panose="05000000000000000000" pitchFamily="2" charset="2"/>
              <a:buChar char="§"/>
              <a:defRPr/>
            </a:pPr>
            <a:endParaRPr lang="en-US" sz="2800" dirty="0"/>
          </a:p>
          <a:p>
            <a:pPr>
              <a:defRPr/>
            </a:pPr>
            <a:endParaRPr lang="en-US" sz="2800" dirty="0"/>
          </a:p>
        </p:txBody>
      </p:sp>
      <p:sp>
        <p:nvSpPr>
          <p:cNvPr id="64517" name="Slide Number Placeholder 4">
            <a:extLst>
              <a:ext uri="{FF2B5EF4-FFF2-40B4-BE49-F238E27FC236}">
                <a16:creationId xmlns:a16="http://schemas.microsoft.com/office/drawing/2014/main" id="{8CB30742-9838-422F-8C0C-B0BEE6C4D3E4}"/>
              </a:ext>
            </a:extLst>
          </p:cNvPr>
          <p:cNvSpPr txBox="1">
            <a:spLocks/>
          </p:cNvSpPr>
          <p:nvPr/>
        </p:nvSpPr>
        <p:spPr bwMode="auto">
          <a:xfrm>
            <a:off x="6477000" y="6370638"/>
            <a:ext cx="23510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1"/>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chemeClr val="accent1"/>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chemeClr val="accent1"/>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chemeClr val="accent1"/>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chemeClr val="accent1"/>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chemeClr val="accent1"/>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chemeClr val="accent1"/>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chemeClr val="accent1"/>
              </a:buClr>
              <a:buChar char="o"/>
              <a:defRPr sz="2000">
                <a:solidFill>
                  <a:schemeClr val="tx1"/>
                </a:solidFill>
                <a:latin typeface="Perpetua" panose="02020502060401020303" pitchFamily="18" charset="0"/>
              </a:defRPr>
            </a:lvl9pPr>
          </a:lstStyle>
          <a:p>
            <a:pPr algn="r" eaLnBrk="1" hangingPunct="1">
              <a:spcBef>
                <a:spcPct val="0"/>
              </a:spcBef>
              <a:buClrTx/>
              <a:buSzTx/>
              <a:buFontTx/>
              <a:buNone/>
            </a:pPr>
            <a:fld id="{751370D8-5064-4E5A-858C-D9CF4B046198}" type="slidenum">
              <a:rPr lang="en-US" altLang="en-US" sz="1400">
                <a:latin typeface="Times New Roman" panose="02020603050405020304" pitchFamily="18" charset="0"/>
                <a:cs typeface="Arial" panose="020B0604020202020204" pitchFamily="34" charset="0"/>
              </a:rPr>
              <a:pPr algn="r" eaLnBrk="1" hangingPunct="1">
                <a:spcBef>
                  <a:spcPct val="0"/>
                </a:spcBef>
                <a:buClrTx/>
                <a:buSzTx/>
                <a:buFontTx/>
                <a:buNone/>
              </a:pPr>
              <a:t>23</a:t>
            </a:fld>
            <a:endParaRPr lang="en-US" altLang="en-US" sz="1400" dirty="0">
              <a:latin typeface="Times New Roman" panose="02020603050405020304" pitchFamily="18" charset="0"/>
              <a:cs typeface="Arial" panose="020B0604020202020204" pitchFamily="34" charset="0"/>
            </a:endParaRPr>
          </a:p>
        </p:txBody>
      </p:sp>
      <p:pic>
        <p:nvPicPr>
          <p:cNvPr id="6" name="Picture 5">
            <a:extLst>
              <a:ext uri="{FF2B5EF4-FFF2-40B4-BE49-F238E27FC236}">
                <a16:creationId xmlns:a16="http://schemas.microsoft.com/office/drawing/2014/main" id="{C12D61F9-CE06-4E5A-BB8D-94EBC79DB8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 y="5791200"/>
            <a:ext cx="1656953" cy="837106"/>
          </a:xfrm>
          <a:prstGeom prst="rect">
            <a:avLst/>
          </a:prstGeom>
        </p:spPr>
      </p:pic>
    </p:spTree>
  </p:cSld>
  <p:clrMapOvr>
    <a:masterClrMapping/>
  </p:clrMapOvr>
  <p:transition>
    <p:cover dir="l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3AF7192B-CDE2-4F62-98C3-808F90CEEEC5}"/>
              </a:ext>
            </a:extLst>
          </p:cNvPr>
          <p:cNvSpPr>
            <a:spLocks noGrp="1"/>
          </p:cNvSpPr>
          <p:nvPr>
            <p:ph type="title"/>
          </p:nvPr>
        </p:nvSpPr>
        <p:spPr>
          <a:xfrm>
            <a:off x="457200" y="152400"/>
            <a:ext cx="8229600" cy="1143000"/>
          </a:xfrm>
        </p:spPr>
        <p:txBody>
          <a:bodyPr/>
          <a:lstStyle/>
          <a:p>
            <a:r>
              <a:rPr lang="en-US" altLang="en-US" sz="4400" b="1" dirty="0"/>
              <a:t>Neg Reg</a:t>
            </a:r>
          </a:p>
        </p:txBody>
      </p:sp>
      <p:sp>
        <p:nvSpPr>
          <p:cNvPr id="66563" name="Content Placeholder 2">
            <a:extLst>
              <a:ext uri="{FF2B5EF4-FFF2-40B4-BE49-F238E27FC236}">
                <a16:creationId xmlns:a16="http://schemas.microsoft.com/office/drawing/2014/main" id="{68D781D8-88FF-4C1F-AF17-566772E52049}"/>
              </a:ext>
            </a:extLst>
          </p:cNvPr>
          <p:cNvSpPr>
            <a:spLocks noGrp="1"/>
          </p:cNvSpPr>
          <p:nvPr>
            <p:ph idx="1"/>
          </p:nvPr>
        </p:nvSpPr>
        <p:spPr>
          <a:xfrm>
            <a:off x="457200" y="1295400"/>
            <a:ext cx="8229600" cy="4525963"/>
          </a:xfrm>
        </p:spPr>
        <p:txBody>
          <a:bodyPr/>
          <a:lstStyle/>
          <a:p>
            <a:pPr>
              <a:buSzPct val="100000"/>
              <a:buFont typeface="Wingdings" panose="05000000000000000000" pitchFamily="2" charset="2"/>
              <a:buChar char="§"/>
            </a:pPr>
            <a:r>
              <a:rPr lang="en-US" altLang="en-US" sz="3000" dirty="0"/>
              <a:t>All Topics Considered:</a:t>
            </a:r>
          </a:p>
          <a:p>
            <a:pPr marL="657225" lvl="1" indent="-257175">
              <a:buSzPct val="100000"/>
              <a:buFont typeface="Franklin Gothic Book" panose="020B0503020102020204" pitchFamily="34" charset="0"/>
              <a:buAutoNum type="arabicPeriod"/>
            </a:pPr>
            <a:r>
              <a:rPr lang="en-US" altLang="en-US" sz="2600" dirty="0"/>
              <a:t>  Ability to Benefit</a:t>
            </a:r>
          </a:p>
          <a:p>
            <a:pPr marL="657225" lvl="1" indent="-257175">
              <a:buSzPct val="100000"/>
              <a:buFont typeface="Franklin Gothic Book" panose="020B0503020102020204" pitchFamily="34" charset="0"/>
              <a:buAutoNum type="arabicPeriod"/>
            </a:pPr>
            <a:r>
              <a:rPr lang="en-US" altLang="en-US" sz="2600" dirty="0"/>
              <a:t>  Administrative Capability</a:t>
            </a:r>
          </a:p>
          <a:p>
            <a:pPr marL="657225" lvl="1" indent="-257175">
              <a:buSzPct val="100000"/>
              <a:buFont typeface="Franklin Gothic Book" panose="020B0503020102020204" pitchFamily="34" charset="0"/>
              <a:buAutoNum type="arabicPeriod"/>
            </a:pPr>
            <a:r>
              <a:rPr lang="en-US" altLang="en-US" sz="2600" dirty="0"/>
              <a:t>  Gainful Employment</a:t>
            </a:r>
          </a:p>
          <a:p>
            <a:pPr marL="657225" lvl="1" indent="-257175">
              <a:buSzPct val="100000"/>
              <a:buFont typeface="Franklin Gothic Book" panose="020B0503020102020204" pitchFamily="34" charset="0"/>
              <a:buAutoNum type="arabicPeriod"/>
            </a:pPr>
            <a:r>
              <a:rPr lang="en-US" altLang="en-US" sz="2600" dirty="0"/>
              <a:t>  Financial Responsibility</a:t>
            </a:r>
          </a:p>
          <a:p>
            <a:pPr marL="657225" lvl="1" indent="-257175">
              <a:buSzPct val="100000"/>
              <a:buFont typeface="Franklin Gothic Book" panose="020B0503020102020204" pitchFamily="34" charset="0"/>
              <a:buAutoNum type="arabicPeriod"/>
            </a:pPr>
            <a:r>
              <a:rPr lang="en-US" altLang="en-US" sz="2600" dirty="0"/>
              <a:t>  Changes in Ownership</a:t>
            </a:r>
          </a:p>
          <a:p>
            <a:pPr marL="657225" lvl="1" indent="-257175">
              <a:buSzPct val="100000"/>
              <a:buFont typeface="Franklin Gothic Book" panose="020B0503020102020204" pitchFamily="34" charset="0"/>
              <a:buAutoNum type="arabicPeriod"/>
            </a:pPr>
            <a:r>
              <a:rPr lang="en-US" altLang="en-US" sz="2600" dirty="0"/>
              <a:t>  Certification Procedures</a:t>
            </a:r>
          </a:p>
          <a:p>
            <a:pPr marL="657225" lvl="1" indent="-257175">
              <a:buSzPct val="100000"/>
              <a:buFont typeface="Franklin Gothic Book" panose="020B0503020102020204" pitchFamily="34" charset="0"/>
              <a:buAutoNum type="arabicPeriod"/>
            </a:pPr>
            <a:r>
              <a:rPr lang="en-US" altLang="en-US" sz="2600" dirty="0"/>
              <a:t>  90/10 Rule</a:t>
            </a:r>
          </a:p>
          <a:p>
            <a:pPr marL="657225" lvl="1" indent="-257175">
              <a:buSzPct val="100000"/>
              <a:buFont typeface="Franklin Gothic Book" panose="020B0503020102020204" pitchFamily="34" charset="0"/>
              <a:buAutoNum type="arabicPeriod"/>
            </a:pPr>
            <a:r>
              <a:rPr lang="en-US" altLang="en-US" sz="2600" dirty="0"/>
              <a:t>  New IDR plan</a:t>
            </a:r>
            <a:endParaRPr lang="en-US" altLang="en-US" sz="3000" dirty="0"/>
          </a:p>
          <a:p>
            <a:pPr marL="657225" lvl="1" indent="-257175">
              <a:buSzPct val="100000"/>
              <a:buFont typeface="Franklin Gothic Book" panose="020B0503020102020204" pitchFamily="34" charset="0"/>
              <a:buAutoNum type="arabicPeriod"/>
            </a:pPr>
            <a:endParaRPr lang="en-US" altLang="en-US" sz="2600" dirty="0"/>
          </a:p>
        </p:txBody>
      </p:sp>
      <p:sp>
        <p:nvSpPr>
          <p:cNvPr id="66565" name="TextBox 4">
            <a:extLst>
              <a:ext uri="{FF2B5EF4-FFF2-40B4-BE49-F238E27FC236}">
                <a16:creationId xmlns:a16="http://schemas.microsoft.com/office/drawing/2014/main" id="{C668BAAB-F62C-4D77-9C19-E832B9433D41}"/>
              </a:ext>
            </a:extLst>
          </p:cNvPr>
          <p:cNvSpPr txBox="1">
            <a:spLocks noChangeArrowheads="1"/>
          </p:cNvSpPr>
          <p:nvPr/>
        </p:nvSpPr>
        <p:spPr bwMode="auto">
          <a:xfrm>
            <a:off x="4114800" y="29718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dirty="0"/>
          </a:p>
        </p:txBody>
      </p:sp>
      <p:sp>
        <p:nvSpPr>
          <p:cNvPr id="66566" name="TextBox 5">
            <a:extLst>
              <a:ext uri="{FF2B5EF4-FFF2-40B4-BE49-F238E27FC236}">
                <a16:creationId xmlns:a16="http://schemas.microsoft.com/office/drawing/2014/main" id="{B732D828-A2CD-450E-BF15-45B034272EEB}"/>
              </a:ext>
            </a:extLst>
          </p:cNvPr>
          <p:cNvSpPr txBox="1">
            <a:spLocks noChangeArrowheads="1"/>
          </p:cNvSpPr>
          <p:nvPr/>
        </p:nvSpPr>
        <p:spPr bwMode="auto">
          <a:xfrm>
            <a:off x="4114800" y="29718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dirty="0"/>
          </a:p>
        </p:txBody>
      </p:sp>
      <p:sp>
        <p:nvSpPr>
          <p:cNvPr id="66567" name="TextBox 6">
            <a:extLst>
              <a:ext uri="{FF2B5EF4-FFF2-40B4-BE49-F238E27FC236}">
                <a16:creationId xmlns:a16="http://schemas.microsoft.com/office/drawing/2014/main" id="{B6F9989D-DD49-455C-9F01-2C4E616B2690}"/>
              </a:ext>
            </a:extLst>
          </p:cNvPr>
          <p:cNvSpPr txBox="1">
            <a:spLocks noChangeArrowheads="1"/>
          </p:cNvSpPr>
          <p:nvPr/>
        </p:nvSpPr>
        <p:spPr bwMode="auto">
          <a:xfrm flipH="1">
            <a:off x="5524500" y="3289300"/>
            <a:ext cx="26670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dirty="0">
                <a:latin typeface="Times New Roman" panose="02020603050405020304" pitchFamily="18" charset="0"/>
                <a:cs typeface="Times New Roman" panose="02020603050405020304" pitchFamily="18" charset="0"/>
              </a:rPr>
              <a:t>The group re-examined </a:t>
            </a:r>
            <a:r>
              <a:rPr lang="en-US" altLang="en-US" sz="2000" b="1" dirty="0">
                <a:latin typeface="Times New Roman" panose="02020603050405020304" pitchFamily="18" charset="0"/>
                <a:cs typeface="Times New Roman" panose="02020603050405020304" pitchFamily="18" charset="0"/>
              </a:rPr>
              <a:t>financial responsibility regulations </a:t>
            </a:r>
            <a:r>
              <a:rPr lang="en-US" altLang="en-US" sz="2000" dirty="0">
                <a:latin typeface="Times New Roman" panose="02020603050405020304" pitchFamily="18" charset="0"/>
                <a:cs typeface="Times New Roman" panose="02020603050405020304" pitchFamily="18" charset="0"/>
              </a:rPr>
              <a:t>and raised </a:t>
            </a:r>
            <a:r>
              <a:rPr lang="en-US" altLang="en-US" sz="2000" b="1" dirty="0">
                <a:latin typeface="Times New Roman" panose="02020603050405020304" pitchFamily="18" charset="0"/>
                <a:cs typeface="Times New Roman" panose="02020603050405020304" pitchFamily="18" charset="0"/>
              </a:rPr>
              <a:t>transcript withholding </a:t>
            </a:r>
            <a:r>
              <a:rPr lang="en-US" altLang="en-US" sz="2000" dirty="0">
                <a:latin typeface="Times New Roman" panose="02020603050405020304" pitchFamily="18" charset="0"/>
                <a:cs typeface="Times New Roman" panose="02020603050405020304" pitchFamily="18" charset="0"/>
              </a:rPr>
              <a:t>as a major concern.</a:t>
            </a:r>
          </a:p>
        </p:txBody>
      </p:sp>
      <p:pic>
        <p:nvPicPr>
          <p:cNvPr id="66568" name="Picture 2">
            <a:extLst>
              <a:ext uri="{FF2B5EF4-FFF2-40B4-BE49-F238E27FC236}">
                <a16:creationId xmlns:a16="http://schemas.microsoft.com/office/drawing/2014/main" id="{A3806E61-6D5F-4251-ABA6-781A7F4CDB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356355">
            <a:off x="5214938" y="1524000"/>
            <a:ext cx="3386137"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20C6485F-9B18-4855-9F74-9A893F41BC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5791200"/>
            <a:ext cx="1656953" cy="837106"/>
          </a:xfrm>
          <a:prstGeom prst="rect">
            <a:avLst/>
          </a:prstGeom>
        </p:spPr>
      </p:pic>
    </p:spTree>
  </p:cSld>
  <p:clrMapOvr>
    <a:masterClrMapping/>
  </p:clrMapOvr>
  <p:transition>
    <p:cover dir="l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a:extLst>
              <a:ext uri="{FF2B5EF4-FFF2-40B4-BE49-F238E27FC236}">
                <a16:creationId xmlns:a16="http://schemas.microsoft.com/office/drawing/2014/main" id="{065E761B-D8ED-48C9-A011-24E5666E96DF}"/>
              </a:ext>
            </a:extLst>
          </p:cNvPr>
          <p:cNvSpPr>
            <a:spLocks noGrp="1"/>
          </p:cNvSpPr>
          <p:nvPr>
            <p:ph type="title"/>
          </p:nvPr>
        </p:nvSpPr>
        <p:spPr>
          <a:xfrm>
            <a:off x="609600" y="381000"/>
            <a:ext cx="4572000" cy="685800"/>
          </a:xfrm>
        </p:spPr>
        <p:txBody>
          <a:bodyPr lIns="68574" tIns="34286" rIns="68574" bIns="34286" anchor="ctr">
            <a:noAutofit/>
          </a:bodyPr>
          <a:lstStyle/>
          <a:p>
            <a:pPr eaLnBrk="1" hangingPunct="1">
              <a:defRPr/>
            </a:pPr>
            <a:r>
              <a:rPr lang="en-US" altLang="en-US" sz="4400" b="1" dirty="0">
                <a:solidFill>
                  <a:schemeClr val="accent2">
                    <a:lumMod val="50000"/>
                  </a:schemeClr>
                </a:solidFill>
                <a:latin typeface="Calibri" pitchFamily="34" charset="0"/>
                <a:ea typeface="Calibri" pitchFamily="34" charset="0"/>
                <a:cs typeface="Calibri" pitchFamily="34" charset="0"/>
              </a:rPr>
              <a:t>CFPB</a:t>
            </a:r>
          </a:p>
        </p:txBody>
      </p:sp>
      <p:sp>
        <p:nvSpPr>
          <p:cNvPr id="68611" name="Slide Number Placeholder 2">
            <a:extLst>
              <a:ext uri="{FF2B5EF4-FFF2-40B4-BE49-F238E27FC236}">
                <a16:creationId xmlns:a16="http://schemas.microsoft.com/office/drawing/2014/main" id="{3A653330-FE15-4725-ABC3-78E6E402873A}"/>
              </a:ext>
            </a:extLst>
          </p:cNvPr>
          <p:cNvSpPr>
            <a:spLocks noGrp="1"/>
          </p:cNvSpPr>
          <p:nvPr>
            <p:ph type="sldNum" sz="quarter" idx="12"/>
          </p:nvPr>
        </p:nvSpPr>
        <p:spPr bwMode="auto">
          <a:xfrm>
            <a:off x="7893050" y="6324600"/>
            <a:ext cx="86995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1"/>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chemeClr val="accent1"/>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chemeClr val="accent1"/>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chemeClr val="accent1"/>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chemeClr val="accent1"/>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chemeClr val="accent1"/>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chemeClr val="accent1"/>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chemeClr val="accent1"/>
              </a:buClr>
              <a:buChar char="o"/>
              <a:defRPr sz="2000">
                <a:solidFill>
                  <a:schemeClr val="tx1"/>
                </a:solidFill>
                <a:latin typeface="Perpetua" panose="02020502060401020303" pitchFamily="18" charset="0"/>
              </a:defRPr>
            </a:lvl9pPr>
          </a:lstStyle>
          <a:p>
            <a:pPr>
              <a:spcBef>
                <a:spcPct val="0"/>
              </a:spcBef>
              <a:buClrTx/>
              <a:buSzTx/>
              <a:buFontTx/>
              <a:buNone/>
            </a:pPr>
            <a:fld id="{8EB7CF31-EC34-4787-9F4B-23777DE50EF5}" type="slidenum">
              <a:rPr lang="en-US" altLang="en-US" sz="1400" smtClean="0">
                <a:solidFill>
                  <a:schemeClr val="bg1"/>
                </a:solidFill>
                <a:latin typeface="Times New Roman" panose="02020603050405020304" pitchFamily="18" charset="0"/>
                <a:cs typeface="Times New Roman" panose="02020603050405020304" pitchFamily="18" charset="0"/>
              </a:rPr>
              <a:pPr>
                <a:spcBef>
                  <a:spcPct val="0"/>
                </a:spcBef>
                <a:buClrTx/>
                <a:buSzTx/>
                <a:buFontTx/>
                <a:buNone/>
              </a:pPr>
              <a:t>25</a:t>
            </a:fld>
            <a:endParaRPr lang="en-US" altLang="en-US" sz="1400" dirty="0">
              <a:solidFill>
                <a:schemeClr val="bg1"/>
              </a:solidFill>
              <a:latin typeface="Times New Roman" panose="02020603050405020304" pitchFamily="18" charset="0"/>
              <a:cs typeface="Times New Roman" panose="02020603050405020304" pitchFamily="18" charset="0"/>
            </a:endParaRPr>
          </a:p>
        </p:txBody>
      </p:sp>
      <p:sp>
        <p:nvSpPr>
          <p:cNvPr id="9" name="Content Placeholder 3">
            <a:extLst>
              <a:ext uri="{FF2B5EF4-FFF2-40B4-BE49-F238E27FC236}">
                <a16:creationId xmlns:a16="http://schemas.microsoft.com/office/drawing/2014/main" id="{A049C439-3558-7B4A-A778-06A2FFC6CC61}"/>
              </a:ext>
            </a:extLst>
          </p:cNvPr>
          <p:cNvSpPr txBox="1">
            <a:spLocks/>
          </p:cNvSpPr>
          <p:nvPr/>
        </p:nvSpPr>
        <p:spPr>
          <a:xfrm>
            <a:off x="228600" y="1219200"/>
            <a:ext cx="6134100" cy="4572000"/>
          </a:xfrm>
          <a:prstGeom prst="rect">
            <a:avLst/>
          </a:prstGeom>
        </p:spPr>
        <p:txBody>
          <a:bodyPr lIns="68574" tIns="34286" rIns="68574" bIns="34286"/>
          <a:lstStyle>
            <a:lvl1pPr marL="0">
              <a:defRPr sz="2800" b="0" i="0">
                <a:solidFill>
                  <a:schemeClr val="tx1"/>
                </a:solidFill>
                <a:latin typeface="Calibri"/>
                <a:ea typeface="+mn-ea"/>
                <a:cs typeface="Calibri"/>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914400" lvl="1" indent="-457200" eaLnBrk="1" fontAlgn="auto" hangingPunct="1">
              <a:spcBef>
                <a:spcPts val="0"/>
              </a:spcBef>
              <a:spcAft>
                <a:spcPts val="0"/>
              </a:spcAft>
              <a:buClr>
                <a:srgbClr val="FFC000"/>
              </a:buClr>
              <a:buFont typeface="Wingdings" pitchFamily="2" charset="2"/>
              <a:buChar char="§"/>
              <a:defRPr/>
            </a:pPr>
            <a:r>
              <a:rPr lang="en-US" sz="2800" b="1" kern="0" dirty="0">
                <a:solidFill>
                  <a:sysClr val="windowText" lastClr="000000"/>
                </a:solidFill>
                <a:latin typeface="Times New Roman" panose="02020603050405020304" pitchFamily="18" charset="0"/>
                <a:cs typeface="Times New Roman" panose="02020603050405020304" pitchFamily="18" charset="0"/>
              </a:rPr>
              <a:t>Rohit</a:t>
            </a:r>
            <a:r>
              <a:rPr lang="en-US" sz="2800" kern="0" dirty="0">
                <a:solidFill>
                  <a:sysClr val="windowText" lastClr="000000"/>
                </a:solidFill>
                <a:latin typeface="Times New Roman" panose="02020603050405020304" pitchFamily="18" charset="0"/>
                <a:cs typeface="Times New Roman" panose="02020603050405020304" pitchFamily="18" charset="0"/>
              </a:rPr>
              <a:t> </a:t>
            </a:r>
            <a:r>
              <a:rPr lang="en-US" sz="2800" b="1" kern="0" dirty="0">
                <a:solidFill>
                  <a:sysClr val="windowText" lastClr="000000"/>
                </a:solidFill>
                <a:latin typeface="Times New Roman" panose="02020603050405020304" pitchFamily="18" charset="0"/>
                <a:cs typeface="Times New Roman" panose="02020603050405020304" pitchFamily="18" charset="0"/>
              </a:rPr>
              <a:t>Chopra</a:t>
            </a:r>
          </a:p>
          <a:p>
            <a:pPr marL="1371600" lvl="2" indent="-457200">
              <a:buClr>
                <a:srgbClr val="FFC000"/>
              </a:buClr>
              <a:buFont typeface="Arial" panose="020B0604020202020204" pitchFamily="34" charset="0"/>
              <a:buChar char="•"/>
              <a:defRPr/>
            </a:pPr>
            <a:r>
              <a:rPr lang="en-US" sz="2800" kern="0" dirty="0">
                <a:solidFill>
                  <a:sysClr val="windowText" lastClr="000000"/>
                </a:solidFill>
                <a:latin typeface="Times New Roman" panose="02020603050405020304" pitchFamily="18" charset="0"/>
                <a:cs typeface="Times New Roman" panose="02020603050405020304" pitchFamily="18" charset="0"/>
              </a:rPr>
              <a:t>Confirmed – 10/1/21</a:t>
            </a:r>
          </a:p>
          <a:p>
            <a:pPr marL="1371600" lvl="2" indent="-457200">
              <a:buClr>
                <a:srgbClr val="FFC000"/>
              </a:buClr>
              <a:buFont typeface="Arial" panose="020B0604020202020204" pitchFamily="34" charset="0"/>
              <a:buChar char="•"/>
              <a:defRPr/>
            </a:pPr>
            <a:r>
              <a:rPr lang="en-US" sz="2800" kern="0" dirty="0">
                <a:solidFill>
                  <a:sysClr val="windowText" lastClr="000000"/>
                </a:solidFill>
                <a:latin typeface="Times New Roman" panose="02020603050405020304" pitchFamily="18" charset="0"/>
                <a:cs typeface="Times New Roman" panose="02020603050405020304" pitchFamily="18" charset="0"/>
              </a:rPr>
              <a:t>Former CFPB Student Loan Ombudsman</a:t>
            </a:r>
          </a:p>
          <a:p>
            <a:pPr marL="1371600" lvl="2" indent="-457200">
              <a:buClr>
                <a:srgbClr val="FFC000"/>
              </a:buClr>
              <a:buFont typeface="Arial" panose="020B0604020202020204" pitchFamily="34" charset="0"/>
              <a:buChar char="•"/>
              <a:defRPr/>
            </a:pPr>
            <a:r>
              <a:rPr lang="en-US" sz="2800" kern="0" dirty="0">
                <a:solidFill>
                  <a:sysClr val="windowText" lastClr="000000"/>
                </a:solidFill>
                <a:latin typeface="Times New Roman" panose="02020603050405020304" pitchFamily="18" charset="0"/>
                <a:cs typeface="Times New Roman" panose="02020603050405020304" pitchFamily="18" charset="0"/>
              </a:rPr>
              <a:t>Significant and enhanced enforcement action</a:t>
            </a:r>
          </a:p>
          <a:p>
            <a:pPr marL="800100" lvl="1" indent="-342900">
              <a:buFont typeface="Arial" pitchFamily="34" charset="0"/>
              <a:buChar char="•"/>
              <a:defRPr/>
            </a:pPr>
            <a:endParaRPr lang="en-US" kern="0" dirty="0">
              <a:solidFill>
                <a:sysClr val="windowText" lastClr="000000"/>
              </a:solidFill>
              <a:latin typeface="Times New Roman" panose="02020603050405020304" pitchFamily="18" charset="0"/>
              <a:cs typeface="Times New Roman" panose="02020603050405020304" pitchFamily="18" charset="0"/>
            </a:endParaRPr>
          </a:p>
        </p:txBody>
      </p:sp>
      <p:pic>
        <p:nvPicPr>
          <p:cNvPr id="68613" name="Picture 2">
            <a:extLst>
              <a:ext uri="{FF2B5EF4-FFF2-40B4-BE49-F238E27FC236}">
                <a16:creationId xmlns:a16="http://schemas.microsoft.com/office/drawing/2014/main" id="{DFBECE9B-AE2F-4FAA-897A-44192810F5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889" t="11111" r="16667" b="18518"/>
          <a:stretch>
            <a:fillRect/>
          </a:stretch>
        </p:blipFill>
        <p:spPr bwMode="auto">
          <a:xfrm>
            <a:off x="6629400" y="1905000"/>
            <a:ext cx="216535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341CEC05-0BCF-454D-A3FA-11904630E4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5791200"/>
            <a:ext cx="1656953" cy="837106"/>
          </a:xfrm>
          <a:prstGeom prst="rect">
            <a:avLst/>
          </a:prstGeom>
        </p:spPr>
      </p:pic>
    </p:spTree>
  </p:cSld>
  <p:clrMapOvr>
    <a:masterClrMapping/>
  </p:clrMapOvr>
  <p:transition>
    <p:cover dir="l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43040-7745-42C0-A9CA-159640D02247}"/>
              </a:ext>
            </a:extLst>
          </p:cNvPr>
          <p:cNvSpPr>
            <a:spLocks noGrp="1"/>
          </p:cNvSpPr>
          <p:nvPr>
            <p:ph type="title"/>
          </p:nvPr>
        </p:nvSpPr>
        <p:spPr>
          <a:xfrm>
            <a:off x="457200" y="152400"/>
            <a:ext cx="8229600" cy="1143000"/>
          </a:xfrm>
        </p:spPr>
        <p:txBody>
          <a:bodyPr/>
          <a:lstStyle/>
          <a:p>
            <a:pPr>
              <a:defRPr/>
            </a:pPr>
            <a:r>
              <a:rPr lang="en-US" b="1" dirty="0">
                <a:latin typeface="+mn-lt"/>
              </a:rPr>
              <a:t>CFPB Examination Guide</a:t>
            </a:r>
          </a:p>
        </p:txBody>
      </p:sp>
      <p:sp>
        <p:nvSpPr>
          <p:cNvPr id="3" name="Content Placeholder 2">
            <a:extLst>
              <a:ext uri="{FF2B5EF4-FFF2-40B4-BE49-F238E27FC236}">
                <a16:creationId xmlns:a16="http://schemas.microsoft.com/office/drawing/2014/main" id="{029EDF72-2860-448D-82D5-8B2865F5CE6B}"/>
              </a:ext>
            </a:extLst>
          </p:cNvPr>
          <p:cNvSpPr>
            <a:spLocks noGrp="1"/>
          </p:cNvSpPr>
          <p:nvPr>
            <p:ph idx="1"/>
          </p:nvPr>
        </p:nvSpPr>
        <p:spPr>
          <a:xfrm>
            <a:off x="457200" y="1295400"/>
            <a:ext cx="8229600" cy="4525963"/>
          </a:xfrm>
        </p:spPr>
        <p:txBody>
          <a:bodyPr/>
          <a:lstStyle/>
          <a:p>
            <a:pPr marL="457200" lvl="1" indent="-457200">
              <a:buFont typeface="Wingdings" pitchFamily="2" charset="2"/>
              <a:buChar char="§"/>
              <a:defRPr/>
            </a:pPr>
            <a:r>
              <a:rPr lang="en-US" kern="0" dirty="0">
                <a:solidFill>
                  <a:sysClr val="windowText" lastClr="000000"/>
                </a:solidFill>
              </a:rPr>
              <a:t>1/20/22 Press Release – </a:t>
            </a:r>
          </a:p>
          <a:p>
            <a:pPr marL="925830" lvl="2" indent="-342900">
              <a:buFont typeface="Arial" panose="020B0604020202020204" pitchFamily="34" charset="0"/>
              <a:buChar char="•"/>
              <a:defRPr/>
            </a:pPr>
            <a:r>
              <a:rPr lang="en-US" kern="0" dirty="0">
                <a:solidFill>
                  <a:sysClr val="windowText" lastClr="000000"/>
                </a:solidFill>
              </a:rPr>
              <a:t>Announced CFPB will begin examining the operations of post-secondary institutions.</a:t>
            </a:r>
          </a:p>
          <a:p>
            <a:pPr marL="925830" lvl="2" indent="-342900">
              <a:buFont typeface="Arial" panose="020B0604020202020204" pitchFamily="34" charset="0"/>
              <a:buChar char="•"/>
              <a:defRPr/>
            </a:pPr>
            <a:r>
              <a:rPr lang="en-US" kern="0" dirty="0">
                <a:solidFill>
                  <a:sysClr val="windowText" lastClr="000000"/>
                </a:solidFill>
              </a:rPr>
              <a:t>Education loan examination guide updated 1/20/22</a:t>
            </a:r>
          </a:p>
          <a:p>
            <a:pPr marL="342900" lvl="1" indent="-342900">
              <a:buFont typeface="Arial" panose="020B0604020202020204" pitchFamily="34" charset="0"/>
              <a:buChar char="•"/>
              <a:defRPr/>
            </a:pPr>
            <a:r>
              <a:rPr lang="en-US" kern="0" dirty="0">
                <a:solidFill>
                  <a:sysClr val="windowText" lastClr="000000"/>
                </a:solidFill>
              </a:rPr>
              <a:t>Guide found here: </a:t>
            </a:r>
          </a:p>
          <a:p>
            <a:pPr marL="925830" lvl="2" indent="-342900">
              <a:buFont typeface="Arial" panose="020B0604020202020204" pitchFamily="34" charset="0"/>
              <a:buChar char="•"/>
              <a:defRPr/>
            </a:pPr>
            <a:r>
              <a:rPr lang="en-US" kern="0" dirty="0">
                <a:solidFill>
                  <a:sysClr val="windowText" lastClr="000000"/>
                </a:solidFill>
                <a:hlinkClick r:id="rId3"/>
              </a:rPr>
              <a:t>https://files.consumerfinance.gov/f/documents/cfpb_education-loan-servicing-exam-manual_2022-01.pdf</a:t>
            </a:r>
            <a:endParaRPr lang="en-US" kern="0" dirty="0">
              <a:solidFill>
                <a:sysClr val="windowText" lastClr="000000"/>
              </a:solidFill>
            </a:endParaRPr>
          </a:p>
          <a:p>
            <a:pPr>
              <a:defRPr/>
            </a:pPr>
            <a:endParaRPr lang="en-US" dirty="0"/>
          </a:p>
        </p:txBody>
      </p:sp>
      <p:pic>
        <p:nvPicPr>
          <p:cNvPr id="5" name="Picture 4">
            <a:extLst>
              <a:ext uri="{FF2B5EF4-FFF2-40B4-BE49-F238E27FC236}">
                <a16:creationId xmlns:a16="http://schemas.microsoft.com/office/drawing/2014/main" id="{05616C38-C9EC-48C4-8E60-3168D14EEA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5791200"/>
            <a:ext cx="1656953" cy="837106"/>
          </a:xfrm>
          <a:prstGeom prst="rect">
            <a:avLst/>
          </a:prstGeom>
        </p:spPr>
      </p:pic>
    </p:spTree>
  </p:cSld>
  <p:clrMapOvr>
    <a:masterClrMapping/>
  </p:clrMapOvr>
  <p:transition>
    <p:cover dir="l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439FA4E2-2FA8-44F7-BA74-BFD3BCC6772A}"/>
              </a:ext>
            </a:extLst>
          </p:cNvPr>
          <p:cNvSpPr>
            <a:spLocks noGrp="1"/>
          </p:cNvSpPr>
          <p:nvPr>
            <p:ph type="title"/>
          </p:nvPr>
        </p:nvSpPr>
        <p:spPr>
          <a:xfrm>
            <a:off x="457200" y="76200"/>
            <a:ext cx="8229600" cy="1143000"/>
          </a:xfrm>
        </p:spPr>
        <p:txBody>
          <a:bodyPr/>
          <a:lstStyle/>
          <a:p>
            <a:r>
              <a:rPr lang="en-US" altLang="en-US" b="1" dirty="0"/>
              <a:t>CFPB Examination Guide</a:t>
            </a:r>
          </a:p>
        </p:txBody>
      </p:sp>
      <p:sp>
        <p:nvSpPr>
          <p:cNvPr id="3" name="Content Placeholder 2">
            <a:extLst>
              <a:ext uri="{FF2B5EF4-FFF2-40B4-BE49-F238E27FC236}">
                <a16:creationId xmlns:a16="http://schemas.microsoft.com/office/drawing/2014/main" id="{7EA81300-C53C-47FC-B9B3-637516A232B6}"/>
              </a:ext>
            </a:extLst>
          </p:cNvPr>
          <p:cNvSpPr>
            <a:spLocks noGrp="1"/>
          </p:cNvSpPr>
          <p:nvPr>
            <p:ph idx="1"/>
          </p:nvPr>
        </p:nvSpPr>
        <p:spPr>
          <a:xfrm>
            <a:off x="457200" y="1066800"/>
            <a:ext cx="7772400" cy="4678363"/>
          </a:xfrm>
        </p:spPr>
        <p:txBody>
          <a:bodyPr>
            <a:normAutofit fontScale="40000" lnSpcReduction="20000"/>
          </a:bodyPr>
          <a:lstStyle/>
          <a:p>
            <a:pPr>
              <a:buFont typeface="Wingdings" pitchFamily="2" charset="2"/>
              <a:buChar char="§"/>
              <a:defRPr/>
            </a:pPr>
            <a:r>
              <a:rPr lang="en-US" sz="5000" dirty="0"/>
              <a:t>Specifically, CFPB Examiners looked at:</a:t>
            </a:r>
          </a:p>
          <a:p>
            <a:pPr lvl="1">
              <a:lnSpc>
                <a:spcPct val="120000"/>
              </a:lnSpc>
              <a:spcBef>
                <a:spcPts val="900"/>
              </a:spcBef>
              <a:defRPr/>
            </a:pPr>
            <a:r>
              <a:rPr lang="en-US" sz="4000" b="1" dirty="0"/>
              <a:t>Placing enrollment restrictions:</a:t>
            </a:r>
            <a:r>
              <a:rPr lang="en-US" sz="4000" dirty="0"/>
              <a:t> Students who are late on their loan payments may be restricted from enrolling in or attending classes, which could delay their graduation and prevent them from finding employment.</a:t>
            </a:r>
          </a:p>
          <a:p>
            <a:pPr lvl="1">
              <a:lnSpc>
                <a:spcPct val="120000"/>
              </a:lnSpc>
              <a:spcBef>
                <a:spcPts val="900"/>
              </a:spcBef>
              <a:defRPr/>
            </a:pPr>
            <a:r>
              <a:rPr lang="en-US" sz="4000" b="1" dirty="0"/>
              <a:t>Withholding transcripts</a:t>
            </a:r>
            <a:r>
              <a:rPr lang="en-US" sz="4000" dirty="0"/>
              <a:t>: When a school withholds academic transcripts from students that owe the school a debt, this prevents students from using their transcripts to demonstrate their education levels in the job market.</a:t>
            </a:r>
          </a:p>
          <a:p>
            <a:pPr lvl="1">
              <a:lnSpc>
                <a:spcPct val="120000"/>
              </a:lnSpc>
              <a:spcBef>
                <a:spcPts val="900"/>
              </a:spcBef>
              <a:defRPr/>
            </a:pPr>
            <a:r>
              <a:rPr lang="en-US" sz="4000" b="1" dirty="0"/>
              <a:t>Improperly accelerating payments:</a:t>
            </a:r>
            <a:r>
              <a:rPr lang="en-US" sz="4000" dirty="0"/>
              <a:t> Schools that use acceleration clauses in their loans when a student withdraws from the program could be putting a heavy financial burden on the student by making the loan immediately due and collectible.</a:t>
            </a:r>
          </a:p>
          <a:p>
            <a:pPr lvl="1">
              <a:lnSpc>
                <a:spcPct val="120000"/>
              </a:lnSpc>
              <a:spcBef>
                <a:spcPts val="900"/>
              </a:spcBef>
              <a:defRPr/>
            </a:pPr>
            <a:r>
              <a:rPr lang="en-US" sz="4000" b="1" dirty="0"/>
              <a:t>Failing to issue refunds:</a:t>
            </a:r>
            <a:r>
              <a:rPr lang="en-US" sz="4000" dirty="0"/>
              <a:t> If a borrower withdraws from a program early, they may be entitled to some refunds by the school.</a:t>
            </a:r>
          </a:p>
          <a:p>
            <a:pPr lvl="1">
              <a:lnSpc>
                <a:spcPct val="120000"/>
              </a:lnSpc>
              <a:spcBef>
                <a:spcPts val="900"/>
              </a:spcBef>
              <a:defRPr/>
            </a:pPr>
            <a:r>
              <a:rPr lang="en-US" sz="4000" b="1" dirty="0"/>
              <a:t>Maintaining improper lending relationships</a:t>
            </a:r>
            <a:r>
              <a:rPr lang="en-US" sz="4000" dirty="0"/>
              <a:t>: Schools that have preferential relationships with certain lenders may pose risks to students because, for example, they may end up paying more for their loan.</a:t>
            </a:r>
          </a:p>
          <a:p>
            <a:pPr>
              <a:defRPr/>
            </a:pPr>
            <a:endParaRPr lang="en-US" dirty="0"/>
          </a:p>
        </p:txBody>
      </p:sp>
      <p:pic>
        <p:nvPicPr>
          <p:cNvPr id="5" name="Picture 4">
            <a:extLst>
              <a:ext uri="{FF2B5EF4-FFF2-40B4-BE49-F238E27FC236}">
                <a16:creationId xmlns:a16="http://schemas.microsoft.com/office/drawing/2014/main" id="{EB377EA8-AC2B-43D0-9272-CC9D5A8D55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5791200"/>
            <a:ext cx="1656953" cy="837106"/>
          </a:xfrm>
          <a:prstGeom prst="rect">
            <a:avLst/>
          </a:prstGeom>
        </p:spPr>
      </p:pic>
    </p:spTree>
  </p:cSld>
  <p:clrMapOvr>
    <a:masterClrMapping/>
  </p:clrMapOvr>
  <p:transition>
    <p:cover dir="l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a:extLst>
              <a:ext uri="{FF2B5EF4-FFF2-40B4-BE49-F238E27FC236}">
                <a16:creationId xmlns:a16="http://schemas.microsoft.com/office/drawing/2014/main" id="{8C04EF0D-DC24-4749-91F1-96C2B75284B3}"/>
              </a:ext>
            </a:extLst>
          </p:cNvPr>
          <p:cNvSpPr>
            <a:spLocks noGrp="1"/>
          </p:cNvSpPr>
          <p:nvPr>
            <p:ph type="title"/>
          </p:nvPr>
        </p:nvSpPr>
        <p:spPr>
          <a:xfrm>
            <a:off x="855663" y="-228600"/>
            <a:ext cx="7772400" cy="1143000"/>
          </a:xfrm>
        </p:spPr>
        <p:txBody>
          <a:bodyPr/>
          <a:lstStyle/>
          <a:p>
            <a:r>
              <a:rPr lang="en-US" altLang="en-US" b="1" dirty="0"/>
              <a:t>CFPB Examination Results</a:t>
            </a:r>
            <a:endParaRPr lang="en-US" altLang="en-US" dirty="0"/>
          </a:p>
        </p:txBody>
      </p:sp>
      <p:sp>
        <p:nvSpPr>
          <p:cNvPr id="3" name="Content Placeholder 2">
            <a:extLst>
              <a:ext uri="{FF2B5EF4-FFF2-40B4-BE49-F238E27FC236}">
                <a16:creationId xmlns:a16="http://schemas.microsoft.com/office/drawing/2014/main" id="{BBC0DD4F-F74C-49A5-80EE-7335826E307B}"/>
              </a:ext>
            </a:extLst>
          </p:cNvPr>
          <p:cNvSpPr>
            <a:spLocks noGrp="1"/>
          </p:cNvSpPr>
          <p:nvPr>
            <p:ph sz="quarter" idx="1"/>
          </p:nvPr>
        </p:nvSpPr>
        <p:spPr>
          <a:xfrm>
            <a:off x="855617" y="914400"/>
            <a:ext cx="7772400" cy="4572000"/>
          </a:xfrm>
        </p:spPr>
        <p:txBody>
          <a:bodyPr/>
          <a:lstStyle/>
          <a:p>
            <a:pPr>
              <a:buFont typeface="Wingdings" panose="05000000000000000000" pitchFamily="2" charset="2"/>
              <a:buChar char="§"/>
              <a:defRPr/>
            </a:pPr>
            <a:r>
              <a:rPr lang="en-US" b="1" dirty="0">
                <a:hlinkClick r:id="rId2"/>
              </a:rPr>
              <a:t>CFPB Supervisory Examinations </a:t>
            </a:r>
            <a:r>
              <a:rPr lang="en-US" b="1" dirty="0"/>
              <a:t>Find Violations of Federal Law by Student Loan Servicers and University-Owned Lenders</a:t>
            </a:r>
          </a:p>
          <a:p>
            <a:pPr lvl="1">
              <a:defRPr/>
            </a:pPr>
            <a:r>
              <a:rPr lang="en-US" dirty="0"/>
              <a:t> The CFPB examines private student lenders of all sizes, including entities that operate school-based lenders that extend loans directly to students.</a:t>
            </a:r>
          </a:p>
          <a:p>
            <a:pPr lvl="1">
              <a:defRPr/>
            </a:pPr>
            <a:r>
              <a:rPr lang="en-US" dirty="0"/>
              <a:t>Examination findings covering the practices of student loan servicers, and schools that lend to students directly. </a:t>
            </a:r>
          </a:p>
          <a:p>
            <a:pPr lvl="1">
              <a:defRPr/>
            </a:pPr>
            <a:r>
              <a:rPr lang="en-US" dirty="0"/>
              <a:t>The exams found that these schools had improper blanket policies of withholding transcripts to force students to make payments</a:t>
            </a:r>
          </a:p>
          <a:p>
            <a:pPr lvl="1">
              <a:defRPr/>
            </a:pPr>
            <a:endParaRPr lang="en-US" b="1" dirty="0"/>
          </a:p>
          <a:p>
            <a:pPr>
              <a:defRPr/>
            </a:pPr>
            <a:endParaRPr lang="en-US" dirty="0">
              <a:highlight>
                <a:srgbClr val="FFFF00"/>
              </a:highlight>
            </a:endParaRPr>
          </a:p>
        </p:txBody>
      </p:sp>
      <p:pic>
        <p:nvPicPr>
          <p:cNvPr id="5" name="Picture 4">
            <a:extLst>
              <a:ext uri="{FF2B5EF4-FFF2-40B4-BE49-F238E27FC236}">
                <a16:creationId xmlns:a16="http://schemas.microsoft.com/office/drawing/2014/main" id="{E686373E-CA01-49F5-B732-A43E039738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5791200"/>
            <a:ext cx="1656953" cy="837106"/>
          </a:xfrm>
          <a:prstGeom prst="rect">
            <a:avLst/>
          </a:prstGeom>
        </p:spPr>
      </p:pic>
    </p:spTree>
  </p:cSld>
  <p:clrMapOvr>
    <a:masterClrMapping/>
  </p:clrMapOvr>
  <p:transition>
    <p:cover dir="l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id="{2686D6CD-290E-4768-8751-AA08B972FF27}"/>
              </a:ext>
            </a:extLst>
          </p:cNvPr>
          <p:cNvSpPr>
            <a:spLocks noGrp="1"/>
          </p:cNvSpPr>
          <p:nvPr>
            <p:ph type="title"/>
          </p:nvPr>
        </p:nvSpPr>
        <p:spPr>
          <a:xfrm>
            <a:off x="855663" y="-228600"/>
            <a:ext cx="7772400" cy="1143000"/>
          </a:xfrm>
        </p:spPr>
        <p:txBody>
          <a:bodyPr/>
          <a:lstStyle/>
          <a:p>
            <a:r>
              <a:rPr lang="en-US" altLang="en-US" b="1" dirty="0"/>
              <a:t>CFPB Examination Findings</a:t>
            </a:r>
            <a:endParaRPr lang="en-US" altLang="en-US" dirty="0"/>
          </a:p>
        </p:txBody>
      </p:sp>
      <p:sp>
        <p:nvSpPr>
          <p:cNvPr id="3" name="Content Placeholder 2">
            <a:extLst>
              <a:ext uri="{FF2B5EF4-FFF2-40B4-BE49-F238E27FC236}">
                <a16:creationId xmlns:a16="http://schemas.microsoft.com/office/drawing/2014/main" id="{BBC0DD4F-F74C-49A5-80EE-7335826E307B}"/>
              </a:ext>
            </a:extLst>
          </p:cNvPr>
          <p:cNvSpPr>
            <a:spLocks noGrp="1"/>
          </p:cNvSpPr>
          <p:nvPr>
            <p:ph sz="quarter" idx="1"/>
          </p:nvPr>
        </p:nvSpPr>
        <p:spPr>
          <a:xfrm>
            <a:off x="855617" y="914400"/>
            <a:ext cx="7772400" cy="4572000"/>
          </a:xfrm>
        </p:spPr>
        <p:txBody>
          <a:bodyPr/>
          <a:lstStyle/>
          <a:p>
            <a:pPr lvl="1">
              <a:defRPr/>
            </a:pPr>
            <a:r>
              <a:rPr lang="en-US" dirty="0"/>
              <a:t>“Americans must exercise their right to their educational data to obtain a job or transfer schools,” said CFPB Director Rohit Chopra. “Our examinations of lenders found that blanket policies to withhold transcripts can run afoul of the law.”</a:t>
            </a:r>
          </a:p>
          <a:p>
            <a:pPr lvl="1">
              <a:defRPr/>
            </a:pPr>
            <a:r>
              <a:rPr lang="en-US" dirty="0"/>
              <a:t>The CFPB’s examinations found that the blanket withholding of transcripts to pressure borrowers is an abusive practice under the Consumer Financial Protection Act.</a:t>
            </a:r>
          </a:p>
          <a:p>
            <a:pPr lvl="1">
              <a:defRPr/>
            </a:pPr>
            <a:r>
              <a:rPr lang="en-US" dirty="0"/>
              <a:t>The CFPB’s exams also found that student loan servicers illegally hampered borrowers’ access to federal student loan payment relief and cancellation programs including Income-Driven Repayment, Public Service Loan Forgiveness and Teacher Loan Forgiveness.</a:t>
            </a:r>
            <a:endParaRPr lang="en-US" b="1" dirty="0"/>
          </a:p>
          <a:p>
            <a:pPr lvl="1">
              <a:defRPr/>
            </a:pPr>
            <a:endParaRPr lang="en-US" dirty="0"/>
          </a:p>
          <a:p>
            <a:pPr lvl="1">
              <a:defRPr/>
            </a:pPr>
            <a:endParaRPr lang="en-US" dirty="0"/>
          </a:p>
          <a:p>
            <a:pPr lvl="1">
              <a:defRPr/>
            </a:pPr>
            <a:endParaRPr lang="en-US" dirty="0"/>
          </a:p>
          <a:p>
            <a:pPr lvl="1">
              <a:defRPr/>
            </a:pPr>
            <a:endParaRPr lang="en-US" b="1" dirty="0"/>
          </a:p>
          <a:p>
            <a:pPr>
              <a:defRPr/>
            </a:pPr>
            <a:endParaRPr lang="en-US" dirty="0">
              <a:highlight>
                <a:srgbClr val="FFFF00"/>
              </a:highlight>
            </a:endParaRPr>
          </a:p>
        </p:txBody>
      </p:sp>
      <p:pic>
        <p:nvPicPr>
          <p:cNvPr id="5" name="Picture 4">
            <a:extLst>
              <a:ext uri="{FF2B5EF4-FFF2-40B4-BE49-F238E27FC236}">
                <a16:creationId xmlns:a16="http://schemas.microsoft.com/office/drawing/2014/main" id="{72915B7A-73CF-4E05-919F-93E16DB51F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5791200"/>
            <a:ext cx="1656953" cy="837106"/>
          </a:xfrm>
          <a:prstGeom prst="rect">
            <a:avLst/>
          </a:prstGeom>
        </p:spPr>
      </p:pic>
    </p:spTree>
  </p:cSld>
  <p:clrMapOvr>
    <a:masterClrMapping/>
  </p:clrMapOvr>
  <p:transition>
    <p:cover dir="l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3BC6DA-333B-B157-50F4-4E4A9236C25F}"/>
              </a:ext>
            </a:extLst>
          </p:cNvPr>
          <p:cNvSpPr>
            <a:spLocks noGrp="1"/>
          </p:cNvSpPr>
          <p:nvPr>
            <p:ph idx="1"/>
          </p:nvPr>
        </p:nvSpPr>
        <p:spPr/>
        <p:txBody>
          <a:bodyPr vert="horz" wrap="square" lIns="68580" tIns="34290" rIns="68580" bIns="34290" numCol="1" rtlCol="0" anchor="t" anchorCtr="0" compatLnSpc="1">
            <a:prstTxWarp prst="textNoShape">
              <a:avLst/>
            </a:prstTxWarp>
            <a:normAutofit/>
          </a:bodyPr>
          <a:lstStyle/>
          <a:p>
            <a:pPr>
              <a:buFont typeface="Wingdings" panose="05000000000000000000" pitchFamily="2" charset="2"/>
              <a:buChar char="Ø"/>
            </a:pPr>
            <a:r>
              <a:rPr lang="en-US" dirty="0"/>
              <a:t>Karen Reddick, Vice President of Business Development</a:t>
            </a:r>
          </a:p>
          <a:p>
            <a:pPr>
              <a:buFont typeface="Wingdings" panose="05000000000000000000" pitchFamily="2" charset="2"/>
              <a:buChar char="Ø"/>
            </a:pPr>
            <a:r>
              <a:rPr lang="en-US" dirty="0"/>
              <a:t>National Credit Management</a:t>
            </a:r>
          </a:p>
          <a:p>
            <a:pPr>
              <a:buFont typeface="Wingdings" panose="05000000000000000000" pitchFamily="2" charset="2"/>
              <a:buChar char="Ø"/>
            </a:pPr>
            <a:r>
              <a:rPr lang="en-US" dirty="0"/>
              <a:t>Collection Agency</a:t>
            </a:r>
          </a:p>
          <a:p>
            <a:pPr>
              <a:buFont typeface="Wingdings" panose="05000000000000000000" pitchFamily="2" charset="2"/>
              <a:buChar char="Ø"/>
            </a:pPr>
            <a:r>
              <a:rPr lang="en-US" dirty="0"/>
              <a:t>63 Years Experience</a:t>
            </a:r>
          </a:p>
          <a:p>
            <a:pPr>
              <a:buFont typeface="Wingdings" panose="05000000000000000000" pitchFamily="2" charset="2"/>
              <a:buChar char="Ø"/>
            </a:pPr>
            <a:r>
              <a:rPr lang="en-US" dirty="0"/>
              <a:t>100% Campus Based Servicing</a:t>
            </a:r>
          </a:p>
          <a:p>
            <a:pPr>
              <a:buFont typeface="Wingdings" panose="05000000000000000000" pitchFamily="2" charset="2"/>
              <a:buChar char="Ø"/>
            </a:pPr>
            <a:r>
              <a:rPr lang="en-US" dirty="0"/>
              <a:t>Compliance Leader</a:t>
            </a:r>
          </a:p>
          <a:p>
            <a:pPr>
              <a:buFont typeface="Wingdings" panose="05000000000000000000" pitchFamily="2" charset="2"/>
              <a:buChar char="Ø"/>
            </a:pPr>
            <a:r>
              <a:rPr lang="en-US" dirty="0"/>
              <a:t>State/Federal Advocate</a:t>
            </a:r>
          </a:p>
        </p:txBody>
      </p:sp>
      <p:sp>
        <p:nvSpPr>
          <p:cNvPr id="5" name="Slide Number Placeholder 2">
            <a:extLst>
              <a:ext uri="{FF2B5EF4-FFF2-40B4-BE49-F238E27FC236}">
                <a16:creationId xmlns:a16="http://schemas.microsoft.com/office/drawing/2014/main" id="{5811AE49-6CB5-4D76-A9BB-3DAE27BA90D8}"/>
              </a:ext>
            </a:extLst>
          </p:cNvPr>
          <p:cNvSpPr>
            <a:spLocks noGrp="1"/>
          </p:cNvSpPr>
          <p:nvPr>
            <p:ph type="sldNum" sz="quarter" idx="12"/>
          </p:nvPr>
        </p:nvSpPr>
        <p:spPr>
          <a:xfrm>
            <a:off x="146050" y="6210300"/>
            <a:ext cx="457200" cy="457200"/>
          </a:xfrm>
        </p:spPr>
        <p:txBody>
          <a:bodyPr/>
          <a:lstStyle/>
          <a:p>
            <a:pPr>
              <a:defRPr/>
            </a:pPr>
            <a:fld id="{3CAF6BA3-4849-4B0B-93CC-17205A82FD19}" type="slidenum">
              <a:rPr lang="en-US" smtClean="0"/>
              <a:pPr>
                <a:defRPr/>
              </a:pPr>
              <a:t>3</a:t>
            </a:fld>
            <a:endParaRPr lang="en-US" dirty="0"/>
          </a:p>
        </p:txBody>
      </p:sp>
      <p:sp>
        <p:nvSpPr>
          <p:cNvPr id="6" name="Title 1">
            <a:extLst>
              <a:ext uri="{FF2B5EF4-FFF2-40B4-BE49-F238E27FC236}">
                <a16:creationId xmlns:a16="http://schemas.microsoft.com/office/drawing/2014/main" id="{9B8615B6-AE92-49C4-BDBE-098EB2A65E6A}"/>
              </a:ext>
            </a:extLst>
          </p:cNvPr>
          <p:cNvSpPr>
            <a:spLocks noGrp="1"/>
          </p:cNvSpPr>
          <p:nvPr>
            <p:ph type="title"/>
          </p:nvPr>
        </p:nvSpPr>
        <p:spPr>
          <a:xfrm>
            <a:off x="374650" y="0"/>
            <a:ext cx="8229600" cy="1143000"/>
          </a:xfrm>
        </p:spPr>
        <p:txBody>
          <a:bodyPr/>
          <a:lstStyle/>
          <a:p>
            <a:r>
              <a:rPr lang="en-US" altLang="en-US" b="1" dirty="0">
                <a:cs typeface="Arial" panose="020B0604020202020204" pitchFamily="34" charset="0"/>
              </a:rPr>
              <a:t>About NCM</a:t>
            </a:r>
          </a:p>
        </p:txBody>
      </p:sp>
    </p:spTree>
    <p:extLst>
      <p:ext uri="{BB962C8B-B14F-4D97-AF65-F5344CB8AC3E}">
        <p14:creationId xmlns:p14="http://schemas.microsoft.com/office/powerpoint/2010/main" val="34958916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17C1B-4855-406D-8A20-1F5FFBD1A8FB}"/>
              </a:ext>
            </a:extLst>
          </p:cNvPr>
          <p:cNvSpPr>
            <a:spLocks noGrp="1"/>
          </p:cNvSpPr>
          <p:nvPr>
            <p:ph type="title"/>
          </p:nvPr>
        </p:nvSpPr>
        <p:spPr>
          <a:xfrm>
            <a:off x="152400" y="152400"/>
            <a:ext cx="8229600" cy="1143000"/>
          </a:xfrm>
        </p:spPr>
        <p:txBody>
          <a:bodyPr>
            <a:normAutofit fontScale="90000"/>
          </a:bodyPr>
          <a:lstStyle/>
          <a:p>
            <a:pPr>
              <a:defRPr/>
            </a:pPr>
            <a:r>
              <a:rPr lang="en-US" sz="3600" b="1" dirty="0"/>
              <a:t>Department of ED - Withholding Transcripts </a:t>
            </a:r>
          </a:p>
        </p:txBody>
      </p:sp>
      <p:sp>
        <p:nvSpPr>
          <p:cNvPr id="79876" name="TextBox 4">
            <a:extLst>
              <a:ext uri="{FF2B5EF4-FFF2-40B4-BE49-F238E27FC236}">
                <a16:creationId xmlns:a16="http://schemas.microsoft.com/office/drawing/2014/main" id="{2F90499D-A0F2-4FCD-9FF6-4E93A14098FA}"/>
              </a:ext>
            </a:extLst>
          </p:cNvPr>
          <p:cNvSpPr txBox="1">
            <a:spLocks noChangeArrowheads="1"/>
          </p:cNvSpPr>
          <p:nvPr/>
        </p:nvSpPr>
        <p:spPr bwMode="auto">
          <a:xfrm>
            <a:off x="4114800" y="29718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dirty="0"/>
          </a:p>
        </p:txBody>
      </p:sp>
      <p:sp>
        <p:nvSpPr>
          <p:cNvPr id="79877" name="TextBox 5">
            <a:extLst>
              <a:ext uri="{FF2B5EF4-FFF2-40B4-BE49-F238E27FC236}">
                <a16:creationId xmlns:a16="http://schemas.microsoft.com/office/drawing/2014/main" id="{DBD87A02-8454-4249-AF44-1D4A5EC61F30}"/>
              </a:ext>
            </a:extLst>
          </p:cNvPr>
          <p:cNvSpPr txBox="1">
            <a:spLocks noChangeArrowheads="1"/>
          </p:cNvSpPr>
          <p:nvPr/>
        </p:nvSpPr>
        <p:spPr bwMode="auto">
          <a:xfrm>
            <a:off x="4114800" y="29718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dirty="0"/>
          </a:p>
        </p:txBody>
      </p:sp>
      <p:pic>
        <p:nvPicPr>
          <p:cNvPr id="79878" name="Content Placeholder 8">
            <a:extLst>
              <a:ext uri="{FF2B5EF4-FFF2-40B4-BE49-F238E27FC236}">
                <a16:creationId xmlns:a16="http://schemas.microsoft.com/office/drawing/2014/main" id="{C7702DA1-168E-46A4-9F59-B55C6D7807B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371600" y="1143000"/>
            <a:ext cx="6313488" cy="4694238"/>
          </a:xfrm>
        </p:spPr>
      </p:pic>
      <p:pic>
        <p:nvPicPr>
          <p:cNvPr id="7" name="Picture 6">
            <a:extLst>
              <a:ext uri="{FF2B5EF4-FFF2-40B4-BE49-F238E27FC236}">
                <a16:creationId xmlns:a16="http://schemas.microsoft.com/office/drawing/2014/main" id="{62C340A9-4347-4737-9262-7B84CA5F01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5791200"/>
            <a:ext cx="1656953" cy="837106"/>
          </a:xfrm>
          <a:prstGeom prst="rect">
            <a:avLst/>
          </a:prstGeom>
        </p:spPr>
      </p:pic>
    </p:spTree>
  </p:cSld>
  <p:clrMapOvr>
    <a:masterClrMapping/>
  </p:clrMapOvr>
  <p:transition>
    <p:cover dir="l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348AC1-F76F-485E-BE74-03A84842AE62}"/>
              </a:ext>
            </a:extLst>
          </p:cNvPr>
          <p:cNvSpPr>
            <a:spLocks noGrp="1"/>
          </p:cNvSpPr>
          <p:nvPr>
            <p:ph idx="1"/>
          </p:nvPr>
        </p:nvSpPr>
        <p:spPr>
          <a:xfrm>
            <a:off x="457200" y="1295400"/>
            <a:ext cx="8229600" cy="4525963"/>
          </a:xfrm>
        </p:spPr>
        <p:txBody>
          <a:bodyPr/>
          <a:lstStyle/>
          <a:p>
            <a:pPr>
              <a:buFont typeface="Wingdings" pitchFamily="2" charset="2"/>
              <a:buChar char="§"/>
              <a:defRPr/>
            </a:pPr>
            <a:r>
              <a:rPr lang="en-US" dirty="0"/>
              <a:t>Withholding transcripts from students who owe their colleges money drives inequitable outcomes, U.S. Education Secretary Miguel Cardona said, marking the first time ever the nation’s top education official has called for changing the widespread practice.</a:t>
            </a:r>
          </a:p>
          <a:p>
            <a:pPr marL="0" indent="0">
              <a:buFont typeface="Wingdings 2" panose="05020102010507070707" pitchFamily="18" charset="2"/>
              <a:buNone/>
              <a:defRPr/>
            </a:pPr>
            <a:endParaRPr lang="en-US" dirty="0"/>
          </a:p>
        </p:txBody>
      </p:sp>
      <p:sp>
        <p:nvSpPr>
          <p:cNvPr id="10" name="Title 1">
            <a:extLst>
              <a:ext uri="{FF2B5EF4-FFF2-40B4-BE49-F238E27FC236}">
                <a16:creationId xmlns:a16="http://schemas.microsoft.com/office/drawing/2014/main" id="{E80C4605-598A-7BB1-F6F4-128285D39C7E}"/>
              </a:ext>
            </a:extLst>
          </p:cNvPr>
          <p:cNvSpPr>
            <a:spLocks noGrp="1"/>
          </p:cNvSpPr>
          <p:nvPr>
            <p:ph type="title"/>
          </p:nvPr>
        </p:nvSpPr>
        <p:spPr>
          <a:xfrm>
            <a:off x="76200" y="152400"/>
            <a:ext cx="8229600" cy="982663"/>
          </a:xfrm>
        </p:spPr>
        <p:txBody>
          <a:bodyPr>
            <a:normAutofit/>
          </a:bodyPr>
          <a:lstStyle/>
          <a:p>
            <a:pPr>
              <a:defRPr/>
            </a:pPr>
            <a:r>
              <a:rPr lang="en-US" sz="3200" b="1" kern="0" spc="-15" dirty="0">
                <a:solidFill>
                  <a:srgbClr val="4B0000"/>
                </a:solidFill>
                <a:uFill>
                  <a:solidFill>
                    <a:srgbClr val="420000"/>
                  </a:solidFill>
                </a:uFill>
                <a:cs typeface="Arial" panose="020B0604020202020204" pitchFamily="34" charset="0"/>
              </a:rPr>
              <a:t>Withholding Transcripts – Department of Ed</a:t>
            </a:r>
            <a:endParaRPr lang="en-US" sz="3200" dirty="0"/>
          </a:p>
        </p:txBody>
      </p:sp>
      <p:pic>
        <p:nvPicPr>
          <p:cNvPr id="5" name="Picture 4">
            <a:extLst>
              <a:ext uri="{FF2B5EF4-FFF2-40B4-BE49-F238E27FC236}">
                <a16:creationId xmlns:a16="http://schemas.microsoft.com/office/drawing/2014/main" id="{B83DF50E-5BAF-4BC8-AA2C-FF0F8FAB63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5791200"/>
            <a:ext cx="1656953" cy="837106"/>
          </a:xfrm>
          <a:prstGeom prst="rect">
            <a:avLst/>
          </a:prstGeom>
        </p:spPr>
      </p:pic>
    </p:spTree>
  </p:cSld>
  <p:clrMapOvr>
    <a:masterClrMapping/>
  </p:clrMapOvr>
  <p:transition>
    <p:cover dir="l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a:extLst>
              <a:ext uri="{FF2B5EF4-FFF2-40B4-BE49-F238E27FC236}">
                <a16:creationId xmlns:a16="http://schemas.microsoft.com/office/drawing/2014/main" id="{29F540A8-4A88-4986-BE6F-75A3E5BB570A}"/>
              </a:ext>
            </a:extLst>
          </p:cNvPr>
          <p:cNvSpPr txBox="1">
            <a:spLocks noGrp="1"/>
          </p:cNvSpPr>
          <p:nvPr>
            <p:ph type="title"/>
          </p:nvPr>
        </p:nvSpPr>
        <p:spPr>
          <a:xfrm>
            <a:off x="284341" y="409133"/>
            <a:ext cx="7564259" cy="505267"/>
          </a:xfrm>
        </p:spPr>
        <p:txBody>
          <a:bodyPr lIns="0" tIns="12700" rIns="0" bIns="0" rtlCol="0" anchor="ctr">
            <a:spAutoFit/>
            <a:scene3d>
              <a:camera prst="orthographicFront"/>
              <a:lightRig rig="soft" dir="t"/>
            </a:scene3d>
            <a:sp3d prstMaterial="softEdge">
              <a:bevelT w="25400" h="25400"/>
            </a:sp3d>
          </a:bodyPr>
          <a:lstStyle/>
          <a:p>
            <a:pPr marL="12700">
              <a:spcBef>
                <a:spcPts val="100"/>
              </a:spcBef>
              <a:defRPr/>
            </a:pPr>
            <a:r>
              <a:rPr lang="en-US" sz="3200" b="1" kern="0" spc="-15" dirty="0">
                <a:solidFill>
                  <a:srgbClr val="4B0000"/>
                </a:solidFill>
                <a:uFill>
                  <a:solidFill>
                    <a:srgbClr val="420000"/>
                  </a:solidFill>
                </a:uFill>
                <a:cs typeface="Arial" panose="020B0604020202020204" pitchFamily="34" charset="0"/>
              </a:rPr>
              <a:t>Withholding Transcripts – Federal Efforts</a:t>
            </a:r>
          </a:p>
        </p:txBody>
      </p:sp>
      <p:sp>
        <p:nvSpPr>
          <p:cNvPr id="86019" name="object 5">
            <a:extLst>
              <a:ext uri="{FF2B5EF4-FFF2-40B4-BE49-F238E27FC236}">
                <a16:creationId xmlns:a16="http://schemas.microsoft.com/office/drawing/2014/main" id="{2662A129-54FB-480B-9592-AD97FF46C1F7}"/>
              </a:ext>
            </a:extLst>
          </p:cNvPr>
          <p:cNvSpPr txBox="1">
            <a:spLocks noChangeArrowheads="1"/>
          </p:cNvSpPr>
          <p:nvPr/>
        </p:nvSpPr>
        <p:spPr bwMode="auto">
          <a:xfrm>
            <a:off x="304006" y="1181100"/>
            <a:ext cx="7564437"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lstStyle>
            <a:lvl1pPr marL="469900" indent="-457200">
              <a:tabLst>
                <a:tab pos="355600" algn="l"/>
              </a:tabLst>
              <a:defRPr>
                <a:solidFill>
                  <a:schemeClr val="tx1"/>
                </a:solidFill>
                <a:latin typeface="Arial" panose="020B0604020202020204" pitchFamily="34" charset="0"/>
              </a:defRPr>
            </a:lvl1pPr>
            <a:lvl2pPr marL="981075" indent="-342900">
              <a:tabLst>
                <a:tab pos="355600" algn="l"/>
              </a:tabLst>
              <a:defRPr>
                <a:solidFill>
                  <a:schemeClr val="tx1"/>
                </a:solidFill>
                <a:latin typeface="Arial" panose="020B0604020202020204" pitchFamily="34" charset="0"/>
              </a:defRPr>
            </a:lvl2pPr>
            <a:lvl3pPr marL="1143000" indent="-228600">
              <a:tabLst>
                <a:tab pos="355600" algn="l"/>
              </a:tabLst>
              <a:defRPr>
                <a:solidFill>
                  <a:schemeClr val="tx1"/>
                </a:solidFill>
                <a:latin typeface="Arial" panose="020B0604020202020204" pitchFamily="34" charset="0"/>
              </a:defRPr>
            </a:lvl3pPr>
            <a:lvl4pPr marL="1600200" indent="-228600">
              <a:tabLst>
                <a:tab pos="355600" algn="l"/>
              </a:tabLst>
              <a:defRPr>
                <a:solidFill>
                  <a:schemeClr val="tx1"/>
                </a:solidFill>
                <a:latin typeface="Arial" panose="020B0604020202020204" pitchFamily="34" charset="0"/>
              </a:defRPr>
            </a:lvl4pPr>
            <a:lvl5pPr marL="2057400" indent="-228600">
              <a:tabLst>
                <a:tab pos="3556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3556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3556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3556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355600" algn="l"/>
              </a:tabLst>
              <a:defRPr>
                <a:solidFill>
                  <a:schemeClr val="tx1"/>
                </a:solidFill>
                <a:latin typeface="Arial" panose="020B0604020202020204" pitchFamily="34" charset="0"/>
              </a:defRPr>
            </a:lvl9pPr>
          </a:lstStyle>
          <a:p>
            <a:pPr>
              <a:spcBef>
                <a:spcPts val="100"/>
              </a:spcBef>
              <a:buClr>
                <a:srgbClr val="FFC000"/>
              </a:buClr>
              <a:buFont typeface="Wingdings" panose="05000000000000000000" pitchFamily="2" charset="2"/>
              <a:buChar char="§"/>
            </a:pPr>
            <a:r>
              <a:rPr lang="en-US" altLang="en-US" sz="2400" dirty="0">
                <a:latin typeface="Times New Roman" panose="02020603050405020304" pitchFamily="18" charset="0"/>
                <a:cs typeface="Times New Roman" panose="02020603050405020304" pitchFamily="18" charset="0"/>
              </a:rPr>
              <a:t>Protecting Access to Student Transcripts Act of 2019 – H.R. 3761</a:t>
            </a:r>
          </a:p>
          <a:p>
            <a:pPr lvl="1">
              <a:spcBef>
                <a:spcPts val="100"/>
              </a:spcBef>
              <a:buClr>
                <a:srgbClr val="FFC000"/>
              </a:buClr>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Introduced July 15, 2019</a:t>
            </a:r>
          </a:p>
          <a:p>
            <a:pPr lvl="1">
              <a:spcBef>
                <a:spcPts val="100"/>
              </a:spcBef>
              <a:buClr>
                <a:srgbClr val="FFC000"/>
              </a:buClr>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Rep. Lee (D-NV), Finkenauer (D-IA),Wilson (D-FL),  Sherrill (D-NJ), and Davis (R-IL)</a:t>
            </a:r>
          </a:p>
          <a:p>
            <a:pPr>
              <a:spcBef>
                <a:spcPts val="1200"/>
              </a:spcBef>
              <a:buClr>
                <a:srgbClr val="FFC000"/>
              </a:buClr>
              <a:buFont typeface="Wingdings" panose="05000000000000000000" pitchFamily="2" charset="2"/>
              <a:buChar char="§"/>
            </a:pPr>
            <a:r>
              <a:rPr lang="en-US" altLang="en-US" sz="2400" dirty="0">
                <a:latin typeface="Times New Roman" panose="02020603050405020304" pitchFamily="18" charset="0"/>
                <a:cs typeface="Times New Roman" panose="02020603050405020304" pitchFamily="18" charset="0"/>
              </a:rPr>
              <a:t>This bill prohibits institutions of higher education that participate in federal student-aid programs from denying students' access to their transcripts, degree scrolls, or other certifications because of loan default.</a:t>
            </a:r>
          </a:p>
        </p:txBody>
      </p:sp>
      <p:sp>
        <p:nvSpPr>
          <p:cNvPr id="86020" name="Slide Number Placeholder 4">
            <a:extLst>
              <a:ext uri="{FF2B5EF4-FFF2-40B4-BE49-F238E27FC236}">
                <a16:creationId xmlns:a16="http://schemas.microsoft.com/office/drawing/2014/main" id="{7E0DE5DA-4B84-4DF9-9943-9552363B1A7D}"/>
              </a:ext>
            </a:extLst>
          </p:cNvPr>
          <p:cNvSpPr>
            <a:spLocks noGrp="1" noChangeArrowheads="1"/>
          </p:cNvSpPr>
          <p:nvPr>
            <p:ph type="sldNum" sz="quarter" idx="12"/>
          </p:nvPr>
        </p:nvSpPr>
        <p:spPr bwMode="auto">
          <a:xfrm>
            <a:off x="8382000" y="6324600"/>
            <a:ext cx="365125" cy="365125"/>
          </a:xfrm>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3063A5E-942B-41A8-8CE5-A0A3AAAF735E}" type="slidenum">
              <a:rPr lang="en-US" altLang="en-US" smtClean="0">
                <a:solidFill>
                  <a:srgbClr val="FFFFFF"/>
                </a:solidFill>
                <a:latin typeface="Franklin Gothic Book" panose="020B0503020102020204" pitchFamily="34" charset="0"/>
              </a:rPr>
              <a:pPr/>
              <a:t>32</a:t>
            </a:fld>
            <a:endParaRPr lang="en-US" altLang="en-US" dirty="0">
              <a:solidFill>
                <a:srgbClr val="FFFFFF"/>
              </a:solidFill>
              <a:latin typeface="Franklin Gothic Book" panose="020B0503020102020204" pitchFamily="34" charset="0"/>
            </a:endParaRPr>
          </a:p>
        </p:txBody>
      </p:sp>
      <p:pic>
        <p:nvPicPr>
          <p:cNvPr id="5" name="Picture 4">
            <a:extLst>
              <a:ext uri="{FF2B5EF4-FFF2-40B4-BE49-F238E27FC236}">
                <a16:creationId xmlns:a16="http://schemas.microsoft.com/office/drawing/2014/main" id="{E7E0BC15-C4AA-48A2-A877-7C5FCB3E2B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5791200"/>
            <a:ext cx="1656953" cy="837106"/>
          </a:xfrm>
          <a:prstGeom prst="rect">
            <a:avLst/>
          </a:prstGeom>
        </p:spPr>
      </p:pic>
    </p:spTree>
  </p:cSld>
  <p:clrMapOvr>
    <a:masterClrMapping/>
  </p:clrMapOvr>
  <p:transition>
    <p:cover dir="l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B24666B-E189-43D2-A6BA-5D0ABEE26FCE}"/>
              </a:ext>
            </a:extLst>
          </p:cNvPr>
          <p:cNvSpPr>
            <a:spLocks noGrp="1"/>
          </p:cNvSpPr>
          <p:nvPr>
            <p:ph type="title"/>
          </p:nvPr>
        </p:nvSpPr>
        <p:spPr>
          <a:xfrm>
            <a:off x="838200" y="2473910"/>
            <a:ext cx="7772400" cy="2631490"/>
          </a:xfrm>
          <a:prstGeom prst="rect">
            <a:avLst/>
          </a:prstGeom>
          <a:noFill/>
        </p:spPr>
        <p:txBody>
          <a:bodyPr>
            <a:spAutoFit/>
          </a:bodyPr>
          <a:lstStyle/>
          <a:p>
            <a:pPr algn="ctr">
              <a:defRPr/>
            </a:pPr>
            <a:r>
              <a:rPr lang="en-US" sz="5400" b="1" dirty="0">
                <a:solidFill>
                  <a:srgbClr val="4C0000"/>
                </a:solidFill>
                <a:latin typeface="Calibri" pitchFamily="34" charset="0"/>
                <a:ea typeface="+mj-ea"/>
                <a:cs typeface="Calibri" pitchFamily="34" charset="0"/>
              </a:rPr>
              <a:t>STATE LAWS</a:t>
            </a:r>
          </a:p>
          <a:p>
            <a:pPr algn="ctr">
              <a:defRPr/>
            </a:pPr>
            <a:endParaRPr lang="en-US" sz="5400" b="1" dirty="0">
              <a:solidFill>
                <a:srgbClr val="4C0000"/>
              </a:solidFill>
              <a:latin typeface="Calibri" pitchFamily="34" charset="0"/>
              <a:ea typeface="+mj-ea"/>
              <a:cs typeface="Calibri" pitchFamily="34" charset="0"/>
            </a:endParaRPr>
          </a:p>
          <a:p>
            <a:pPr algn="ctr">
              <a:defRPr/>
            </a:pPr>
            <a:endParaRPr lang="en-US" sz="5400" b="1" dirty="0">
              <a:solidFill>
                <a:srgbClr val="4C0000"/>
              </a:solidFill>
              <a:highlight>
                <a:srgbClr val="FFFF00"/>
              </a:highlight>
              <a:latin typeface="Calibri" pitchFamily="34" charset="0"/>
              <a:ea typeface="+mj-ea"/>
              <a:cs typeface="Calibri" pitchFamily="34" charset="0"/>
            </a:endParaRPr>
          </a:p>
        </p:txBody>
      </p:sp>
      <p:pic>
        <p:nvPicPr>
          <p:cNvPr id="4" name="Picture 3">
            <a:extLst>
              <a:ext uri="{FF2B5EF4-FFF2-40B4-BE49-F238E27FC236}">
                <a16:creationId xmlns:a16="http://schemas.microsoft.com/office/drawing/2014/main" id="{26E96E41-430B-4956-B775-A38D61D800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5791200"/>
            <a:ext cx="1656953" cy="837106"/>
          </a:xfrm>
          <a:prstGeom prst="rect">
            <a:avLst/>
          </a:prstGeom>
        </p:spPr>
      </p:pic>
    </p:spTree>
    <p:extLst>
      <p:ext uri="{BB962C8B-B14F-4D97-AF65-F5344CB8AC3E}">
        <p14:creationId xmlns:p14="http://schemas.microsoft.com/office/powerpoint/2010/main" val="38152652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3C6A13A0-0010-4EE8-9C24-9D8FE86442B0}"/>
              </a:ext>
            </a:extLst>
          </p:cNvPr>
          <p:cNvSpPr>
            <a:spLocks noGrp="1"/>
          </p:cNvSpPr>
          <p:nvPr>
            <p:ph idx="1"/>
          </p:nvPr>
        </p:nvSpPr>
        <p:spPr>
          <a:xfrm>
            <a:off x="1295400" y="228600"/>
            <a:ext cx="6172200" cy="1632347"/>
          </a:xfrm>
        </p:spPr>
        <p:txBody>
          <a:bodyPr>
            <a:noAutofit/>
          </a:bodyPr>
          <a:lstStyle/>
          <a:p>
            <a:pPr marL="82296" indent="0" algn="ctr">
              <a:buNone/>
            </a:pPr>
            <a:r>
              <a:rPr lang="en-US" sz="4500" b="1" dirty="0">
                <a:solidFill>
                  <a:schemeClr val="tx2"/>
                </a:solidFill>
                <a:latin typeface="+mj-lt"/>
                <a:ea typeface="+mj-ea"/>
                <a:cs typeface="+mj-cs"/>
              </a:rPr>
              <a:t>State Transcript Laws</a:t>
            </a:r>
          </a:p>
          <a:p>
            <a:pPr algn="ctr"/>
            <a:endParaRPr lang="en-US" sz="2250" dirty="0">
              <a:latin typeface="Times New Roman" panose="02020603050405020304" pitchFamily="18" charset="0"/>
              <a:cs typeface="Times New Roman" panose="02020603050405020304" pitchFamily="18" charset="0"/>
            </a:endParaRPr>
          </a:p>
          <a:p>
            <a:endParaRPr lang="en-US" sz="1575" b="1"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4D333DD5-95CE-43EF-8F6F-0A846C8B20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0330" y="1524000"/>
            <a:ext cx="7763340" cy="4358354"/>
          </a:xfrm>
          <a:prstGeom prst="rect">
            <a:avLst/>
          </a:prstGeom>
        </p:spPr>
      </p:pic>
      <p:pic>
        <p:nvPicPr>
          <p:cNvPr id="7" name="Picture 6">
            <a:extLst>
              <a:ext uri="{FF2B5EF4-FFF2-40B4-BE49-F238E27FC236}">
                <a16:creationId xmlns:a16="http://schemas.microsoft.com/office/drawing/2014/main" id="{2814F37C-8CA3-44C0-8A41-A39CC506A1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5791200"/>
            <a:ext cx="1656953" cy="837106"/>
          </a:xfrm>
          <a:prstGeom prst="rect">
            <a:avLst/>
          </a:prstGeom>
        </p:spPr>
      </p:pic>
    </p:spTree>
    <p:extLst>
      <p:ext uri="{BB962C8B-B14F-4D97-AF65-F5344CB8AC3E}">
        <p14:creationId xmlns:p14="http://schemas.microsoft.com/office/powerpoint/2010/main" val="32928967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35004"/>
            <a:ext cx="7772400" cy="1143000"/>
          </a:xfrm>
        </p:spPr>
        <p:txBody>
          <a:bodyPr>
            <a:normAutofit/>
          </a:bodyPr>
          <a:lstStyle/>
          <a:p>
            <a:r>
              <a:rPr lang="en-US" dirty="0"/>
              <a:t>State Transcript Laws – Enacted</a:t>
            </a:r>
          </a:p>
        </p:txBody>
      </p:sp>
      <p:sp>
        <p:nvSpPr>
          <p:cNvPr id="3" name="Text Placeholder 2"/>
          <p:cNvSpPr>
            <a:spLocks noGrp="1"/>
          </p:cNvSpPr>
          <p:nvPr>
            <p:ph type="body" idx="1"/>
          </p:nvPr>
        </p:nvSpPr>
        <p:spPr>
          <a:xfrm>
            <a:off x="628650" y="907996"/>
            <a:ext cx="7886700" cy="3035191"/>
          </a:xfrm>
        </p:spPr>
        <p:txBody>
          <a:bodyPr>
            <a:noAutofit/>
          </a:bodyPr>
          <a:lstStyle/>
          <a:p>
            <a:pPr>
              <a:buFont typeface="Wingdings" panose="05000000000000000000" pitchFamily="2" charset="2"/>
              <a:buChar char="Ø"/>
            </a:pPr>
            <a:r>
              <a:rPr lang="en-US" sz="2500" dirty="0">
                <a:solidFill>
                  <a:schemeClr val="tx1"/>
                </a:solidFill>
              </a:rPr>
              <a:t>CA – </a:t>
            </a:r>
            <a:r>
              <a:rPr lang="en-US" sz="2500" dirty="0">
                <a:solidFill>
                  <a:schemeClr val="tx1"/>
                </a:solidFill>
                <a:hlinkClick r:id="rId3"/>
              </a:rPr>
              <a:t>A.B. 1313 </a:t>
            </a:r>
            <a:r>
              <a:rPr lang="en-US" sz="2500" dirty="0">
                <a:solidFill>
                  <a:schemeClr val="tx1"/>
                </a:solidFill>
              </a:rPr>
              <a:t>– Effective date 1/1/2020</a:t>
            </a:r>
          </a:p>
          <a:p>
            <a:pPr>
              <a:buFont typeface="Wingdings" panose="05000000000000000000" pitchFamily="2" charset="2"/>
              <a:buChar char="Ø"/>
            </a:pPr>
            <a:r>
              <a:rPr lang="en-US" sz="2500" dirty="0">
                <a:solidFill>
                  <a:schemeClr val="tx1"/>
                </a:solidFill>
              </a:rPr>
              <a:t>WA – </a:t>
            </a:r>
            <a:r>
              <a:rPr lang="en-US" sz="2500" dirty="0">
                <a:solidFill>
                  <a:schemeClr val="tx1"/>
                </a:solidFill>
                <a:hlinkClick r:id="rId3"/>
              </a:rPr>
              <a:t>HB 2513</a:t>
            </a:r>
            <a:r>
              <a:rPr lang="en-US" sz="2500" dirty="0">
                <a:solidFill>
                  <a:schemeClr val="tx1"/>
                </a:solidFill>
              </a:rPr>
              <a:t>– Effective date 6/11/2020</a:t>
            </a:r>
          </a:p>
          <a:p>
            <a:pPr>
              <a:buFont typeface="Wingdings" panose="05000000000000000000" pitchFamily="2" charset="2"/>
              <a:buChar char="Ø"/>
            </a:pPr>
            <a:r>
              <a:rPr lang="en-US" sz="2500" dirty="0"/>
              <a:t>LA – </a:t>
            </a:r>
            <a:r>
              <a:rPr lang="en-US" sz="2500" dirty="0">
                <a:hlinkClick r:id="rId4"/>
              </a:rPr>
              <a:t>HB 676 </a:t>
            </a:r>
            <a:r>
              <a:rPr lang="en-US" sz="2500" dirty="0"/>
              <a:t>– Effective date 8/1/2020</a:t>
            </a:r>
          </a:p>
          <a:p>
            <a:pPr>
              <a:buFont typeface="Wingdings" panose="05000000000000000000" pitchFamily="2" charset="2"/>
              <a:buChar char="Ø"/>
            </a:pPr>
            <a:r>
              <a:rPr lang="en-US" sz="2500" dirty="0">
                <a:solidFill>
                  <a:schemeClr val="tx1"/>
                </a:solidFill>
              </a:rPr>
              <a:t>MN – </a:t>
            </a:r>
            <a:r>
              <a:rPr lang="en-US" sz="2500" dirty="0">
                <a:hlinkClick r:id="rId5" action="ppaction://hlinkfile">
                  <a:extLst>
                    <a:ext uri="{A12FA001-AC4F-418D-AE19-62706E023703}">
                      <ahyp:hlinkClr xmlns:ahyp="http://schemas.microsoft.com/office/drawing/2018/hyperlinkcolor" val="tx"/>
                    </a:ext>
                  </a:extLst>
                </a:hlinkClick>
              </a:rPr>
              <a:t>H.F. 6 &amp; 7</a:t>
            </a:r>
            <a:r>
              <a:rPr lang="en-US" sz="2500" dirty="0">
                <a:solidFill>
                  <a:schemeClr val="tx1"/>
                </a:solidFill>
                <a:hlinkClick r:id="rId5" action="ppaction://hlinkfile">
                  <a:extLst>
                    <a:ext uri="{A12FA001-AC4F-418D-AE19-62706E023703}">
                      <ahyp:hlinkClr xmlns:ahyp="http://schemas.microsoft.com/office/drawing/2018/hyperlinkcolor" val="tx"/>
                    </a:ext>
                  </a:extLst>
                </a:hlinkClick>
              </a:rPr>
              <a:t> </a:t>
            </a:r>
            <a:r>
              <a:rPr lang="en-US" sz="2500" dirty="0">
                <a:solidFill>
                  <a:schemeClr val="tx1"/>
                </a:solidFill>
              </a:rPr>
              <a:t>– Effective date 7/1/2021</a:t>
            </a:r>
          </a:p>
          <a:p>
            <a:pPr>
              <a:buFont typeface="Wingdings" panose="05000000000000000000" pitchFamily="2" charset="2"/>
              <a:buChar char="Ø"/>
            </a:pPr>
            <a:r>
              <a:rPr lang="en-US" sz="2500" dirty="0">
                <a:solidFill>
                  <a:schemeClr val="tx1"/>
                </a:solidFill>
              </a:rPr>
              <a:t>OH – </a:t>
            </a:r>
            <a:r>
              <a:rPr lang="en-US" sz="2500" dirty="0">
                <a:solidFill>
                  <a:schemeClr val="tx1"/>
                </a:solidFill>
                <a:hlinkClick r:id="rId6"/>
              </a:rPr>
              <a:t>HB 1110 </a:t>
            </a:r>
            <a:r>
              <a:rPr lang="en-US" sz="2500" dirty="0">
                <a:solidFill>
                  <a:schemeClr val="tx1"/>
                </a:solidFill>
              </a:rPr>
              <a:t>– Effective date 9/1/2021</a:t>
            </a:r>
          </a:p>
          <a:p>
            <a:pPr>
              <a:buFont typeface="Wingdings" panose="05000000000000000000" pitchFamily="2" charset="2"/>
              <a:buChar char="Ø"/>
            </a:pPr>
            <a:r>
              <a:rPr lang="en-US" sz="2500" dirty="0"/>
              <a:t>ME – </a:t>
            </a:r>
            <a:r>
              <a:rPr lang="en-US" sz="2500" dirty="0">
                <a:hlinkClick r:id="rId7"/>
              </a:rPr>
              <a:t>LD 1838 </a:t>
            </a:r>
            <a:r>
              <a:rPr lang="en-US" sz="2500" dirty="0"/>
              <a:t>– Effective date 3/31/2022</a:t>
            </a:r>
          </a:p>
          <a:p>
            <a:pPr>
              <a:buFont typeface="Wingdings" panose="05000000000000000000" pitchFamily="2" charset="2"/>
              <a:buChar char="Ø"/>
            </a:pPr>
            <a:r>
              <a:rPr lang="en-US" sz="2500" dirty="0">
                <a:solidFill>
                  <a:schemeClr val="tx1"/>
                </a:solidFill>
              </a:rPr>
              <a:t>CO – </a:t>
            </a:r>
            <a:r>
              <a:rPr lang="en-US" sz="2500" dirty="0">
                <a:solidFill>
                  <a:schemeClr val="tx1"/>
                </a:solidFill>
                <a:hlinkClick r:id="rId8"/>
              </a:rPr>
              <a:t>HB 1049 </a:t>
            </a:r>
            <a:r>
              <a:rPr lang="en-US" sz="2500" dirty="0">
                <a:solidFill>
                  <a:schemeClr val="tx1"/>
                </a:solidFill>
              </a:rPr>
              <a:t>– Effective date 4/21/2022</a:t>
            </a:r>
          </a:p>
          <a:p>
            <a:pPr>
              <a:buFont typeface="Wingdings" panose="05000000000000000000" pitchFamily="2" charset="2"/>
              <a:buChar char="Ø"/>
            </a:pPr>
            <a:r>
              <a:rPr lang="en-US" sz="2500" dirty="0">
                <a:solidFill>
                  <a:schemeClr val="tx1"/>
                </a:solidFill>
              </a:rPr>
              <a:t>NY – </a:t>
            </a:r>
            <a:r>
              <a:rPr lang="en-US" sz="2500" dirty="0">
                <a:solidFill>
                  <a:schemeClr val="tx1"/>
                </a:solidFill>
                <a:hlinkClick r:id="rId9"/>
              </a:rPr>
              <a:t>S5924-C </a:t>
            </a:r>
            <a:r>
              <a:rPr lang="en-US" sz="2500" dirty="0">
                <a:solidFill>
                  <a:schemeClr val="tx1"/>
                </a:solidFill>
              </a:rPr>
              <a:t>– Effective date 5/30/2022</a:t>
            </a:r>
          </a:p>
          <a:p>
            <a:pPr>
              <a:buFont typeface="Wingdings" panose="05000000000000000000" pitchFamily="2" charset="2"/>
              <a:buChar char="Ø"/>
            </a:pPr>
            <a:r>
              <a:rPr lang="en-US" sz="2500" dirty="0">
                <a:solidFill>
                  <a:schemeClr val="tx1"/>
                </a:solidFill>
              </a:rPr>
              <a:t>IL –</a:t>
            </a:r>
            <a:r>
              <a:rPr lang="en-US" sz="2500" dirty="0">
                <a:solidFill>
                  <a:schemeClr val="tx1"/>
                </a:solidFill>
                <a:hlinkClick r:id="rId10"/>
              </a:rPr>
              <a:t> SB3032 </a:t>
            </a:r>
            <a:r>
              <a:rPr lang="en-US" sz="2500" dirty="0">
                <a:solidFill>
                  <a:schemeClr val="tx1"/>
                </a:solidFill>
              </a:rPr>
              <a:t>– Effective date 5/27/2022</a:t>
            </a:r>
          </a:p>
          <a:p>
            <a:pPr>
              <a:buFont typeface="Wingdings" panose="05000000000000000000" pitchFamily="2" charset="2"/>
              <a:buChar char="Ø"/>
            </a:pPr>
            <a:r>
              <a:rPr lang="en-US" sz="2800" dirty="0"/>
              <a:t>IN   </a:t>
            </a:r>
            <a:r>
              <a:rPr lang="en-US" sz="2800" dirty="0">
                <a:hlinkClick r:id="rId11"/>
              </a:rPr>
              <a:t>Bill 404 </a:t>
            </a:r>
            <a:r>
              <a:rPr lang="en-US" sz="2800" dirty="0"/>
              <a:t>– Effective date 4/20/2023</a:t>
            </a:r>
            <a:endParaRPr lang="en-US" sz="2500" dirty="0">
              <a:solidFill>
                <a:schemeClr val="tx1"/>
              </a:solidFill>
            </a:endParaRPr>
          </a:p>
          <a:p>
            <a:pPr marL="109728" indent="0">
              <a:buNone/>
            </a:pPr>
            <a:endParaRPr lang="en-US" sz="2500" dirty="0">
              <a:solidFill>
                <a:schemeClr val="tx1"/>
              </a:solidFill>
            </a:endParaRPr>
          </a:p>
          <a:p>
            <a:pPr>
              <a:buFont typeface="Wingdings" panose="05000000000000000000" pitchFamily="2" charset="2"/>
              <a:buChar char="Ø"/>
            </a:pPr>
            <a:endParaRPr lang="en-US" sz="2500" dirty="0">
              <a:solidFill>
                <a:schemeClr val="tx1"/>
              </a:solidFill>
            </a:endParaRPr>
          </a:p>
        </p:txBody>
      </p:sp>
      <p:pic>
        <p:nvPicPr>
          <p:cNvPr id="4" name="Picture 3">
            <a:extLst>
              <a:ext uri="{FF2B5EF4-FFF2-40B4-BE49-F238E27FC236}">
                <a16:creationId xmlns:a16="http://schemas.microsoft.com/office/drawing/2014/main" id="{46DCB198-60A3-468B-A058-0798FFEDB77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52400" y="5791200"/>
            <a:ext cx="1656953" cy="837106"/>
          </a:xfrm>
          <a:prstGeom prst="rect">
            <a:avLst/>
          </a:prstGeom>
        </p:spPr>
      </p:pic>
    </p:spTree>
    <p:extLst>
      <p:ext uri="{BB962C8B-B14F-4D97-AF65-F5344CB8AC3E}">
        <p14:creationId xmlns:p14="http://schemas.microsoft.com/office/powerpoint/2010/main" val="3004046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8418" y="-266412"/>
            <a:ext cx="7772400" cy="1143000"/>
          </a:xfrm>
        </p:spPr>
        <p:txBody>
          <a:bodyPr>
            <a:normAutofit/>
          </a:bodyPr>
          <a:lstStyle/>
          <a:p>
            <a:r>
              <a:rPr lang="en-US" b="1" dirty="0"/>
              <a:t>State Transcript Laws - Pending</a:t>
            </a:r>
          </a:p>
        </p:txBody>
      </p:sp>
      <p:sp>
        <p:nvSpPr>
          <p:cNvPr id="3" name="Text Placeholder 2"/>
          <p:cNvSpPr>
            <a:spLocks noGrp="1"/>
          </p:cNvSpPr>
          <p:nvPr>
            <p:ph type="body" idx="1"/>
          </p:nvPr>
        </p:nvSpPr>
        <p:spPr>
          <a:xfrm>
            <a:off x="533400" y="856923"/>
            <a:ext cx="8997950" cy="2933988"/>
          </a:xfrm>
        </p:spPr>
        <p:txBody>
          <a:bodyPr>
            <a:noAutofit/>
          </a:bodyPr>
          <a:lstStyle/>
          <a:p>
            <a:pPr>
              <a:buFont typeface="Wingdings" panose="05000000000000000000" pitchFamily="2" charset="2"/>
              <a:buChar char="Ø"/>
            </a:pPr>
            <a:r>
              <a:rPr lang="en-US" sz="2000" dirty="0">
                <a:solidFill>
                  <a:schemeClr val="tx1"/>
                </a:solidFill>
              </a:rPr>
              <a:t>IL   </a:t>
            </a:r>
            <a:r>
              <a:rPr lang="en-US" sz="2000" u="sng" dirty="0">
                <a:solidFill>
                  <a:schemeClr val="tx1"/>
                </a:solidFill>
              </a:rPr>
              <a:t> </a:t>
            </a:r>
            <a:r>
              <a:rPr lang="en-US" sz="2000" dirty="0">
                <a:solidFill>
                  <a:schemeClr val="tx1"/>
                </a:solidFill>
                <a:hlinkClick r:id="rId3"/>
              </a:rPr>
              <a:t>SB 49 </a:t>
            </a:r>
            <a:r>
              <a:rPr lang="en-US" sz="2000" dirty="0">
                <a:solidFill>
                  <a:schemeClr val="tx1"/>
                </a:solidFill>
              </a:rPr>
              <a:t>– Passed by Senate 3/24/23 – amends 2022 law</a:t>
            </a:r>
          </a:p>
          <a:p>
            <a:pPr>
              <a:buFont typeface="Wingdings" panose="05000000000000000000" pitchFamily="2" charset="2"/>
              <a:buChar char="Ø"/>
            </a:pPr>
            <a:r>
              <a:rPr lang="en-US" sz="2000" dirty="0"/>
              <a:t>LA   </a:t>
            </a:r>
            <a:r>
              <a:rPr lang="en-US" sz="2000" dirty="0">
                <a:hlinkClick r:id="rId4"/>
              </a:rPr>
              <a:t>HB183</a:t>
            </a:r>
            <a:r>
              <a:rPr lang="en-US" sz="2000" dirty="0"/>
              <a:t> – Introduced in 2022 (prior session)</a:t>
            </a:r>
          </a:p>
          <a:p>
            <a:pPr>
              <a:buFont typeface="Wingdings" panose="05000000000000000000" pitchFamily="2" charset="2"/>
              <a:buChar char="Ø"/>
            </a:pPr>
            <a:r>
              <a:rPr lang="en-US" sz="2000" dirty="0">
                <a:solidFill>
                  <a:schemeClr val="tx1"/>
                </a:solidFill>
              </a:rPr>
              <a:t>MA  </a:t>
            </a:r>
            <a:r>
              <a:rPr lang="en-US" sz="2000" u="sng" dirty="0">
                <a:solidFill>
                  <a:schemeClr val="tx1"/>
                </a:solidFill>
                <a:hlinkClick r:id="rId5"/>
              </a:rPr>
              <a:t>H1277</a:t>
            </a:r>
            <a:r>
              <a:rPr lang="en-US" sz="2000" dirty="0">
                <a:solidFill>
                  <a:schemeClr val="tx1"/>
                </a:solidFill>
              </a:rPr>
              <a:t>– Reintroduced 1/2023</a:t>
            </a:r>
          </a:p>
          <a:p>
            <a:pPr>
              <a:buFont typeface="Wingdings" panose="05000000000000000000" pitchFamily="2" charset="2"/>
              <a:buChar char="Ø"/>
            </a:pPr>
            <a:r>
              <a:rPr lang="en-US" sz="2000" dirty="0">
                <a:solidFill>
                  <a:srgbClr val="FF0000"/>
                </a:solidFill>
              </a:rPr>
              <a:t>MD  </a:t>
            </a:r>
            <a:r>
              <a:rPr lang="en-US" sz="2000" u="sng" dirty="0">
                <a:solidFill>
                  <a:srgbClr val="FF0000"/>
                </a:solidFill>
                <a:hlinkClick r:id="rId6"/>
              </a:rPr>
              <a:t>SB0248</a:t>
            </a:r>
            <a:r>
              <a:rPr lang="en-US" sz="2000" u="sng" dirty="0">
                <a:solidFill>
                  <a:srgbClr val="FF0000"/>
                </a:solidFill>
              </a:rPr>
              <a:t> </a:t>
            </a:r>
            <a:r>
              <a:rPr lang="en-US" sz="2000" dirty="0">
                <a:solidFill>
                  <a:srgbClr val="FF0000"/>
                </a:solidFill>
              </a:rPr>
              <a:t>– Passed and waiting for Governors signature, effective 7/1/23 </a:t>
            </a:r>
          </a:p>
          <a:p>
            <a:pPr>
              <a:buFont typeface="Wingdings" panose="05000000000000000000" pitchFamily="2" charset="2"/>
              <a:buChar char="Ø"/>
            </a:pPr>
            <a:r>
              <a:rPr lang="en-US" sz="2000" dirty="0">
                <a:solidFill>
                  <a:schemeClr val="tx1"/>
                </a:solidFill>
              </a:rPr>
              <a:t>MO </a:t>
            </a:r>
            <a:r>
              <a:rPr lang="en-US" sz="2000" dirty="0">
                <a:solidFill>
                  <a:schemeClr val="tx1"/>
                </a:solidFill>
                <a:hlinkClick r:id="rId7"/>
              </a:rPr>
              <a:t>HB 972 </a:t>
            </a:r>
            <a:r>
              <a:rPr lang="en-US" sz="2000" dirty="0">
                <a:solidFill>
                  <a:schemeClr val="tx1"/>
                </a:solidFill>
              </a:rPr>
              <a:t>– </a:t>
            </a:r>
            <a:r>
              <a:rPr lang="en-US" sz="2000" dirty="0"/>
              <a:t>Rei</a:t>
            </a:r>
            <a:r>
              <a:rPr lang="en-US" sz="2000" dirty="0">
                <a:solidFill>
                  <a:schemeClr val="tx1"/>
                </a:solidFill>
              </a:rPr>
              <a:t>ntroduced 1/25/2023</a:t>
            </a:r>
          </a:p>
          <a:p>
            <a:pPr>
              <a:buFont typeface="Wingdings" panose="05000000000000000000" pitchFamily="2" charset="2"/>
              <a:buChar char="Ø"/>
            </a:pPr>
            <a:r>
              <a:rPr lang="en-US" sz="2000" dirty="0">
                <a:solidFill>
                  <a:schemeClr val="tx1"/>
                </a:solidFill>
              </a:rPr>
              <a:t>NJ   </a:t>
            </a:r>
            <a:r>
              <a:rPr lang="en-US" sz="2000" dirty="0">
                <a:solidFill>
                  <a:schemeClr val="tx1"/>
                </a:solidFill>
                <a:hlinkClick r:id="rId8"/>
              </a:rPr>
              <a:t>A1198</a:t>
            </a:r>
            <a:r>
              <a:rPr lang="en-US" sz="2000" dirty="0">
                <a:solidFill>
                  <a:schemeClr val="tx1"/>
                </a:solidFill>
              </a:rPr>
              <a:t> – Passed House, referred to Senate on 12/2022</a:t>
            </a:r>
          </a:p>
          <a:p>
            <a:pPr marL="85725" indent="0">
              <a:buNone/>
            </a:pPr>
            <a:r>
              <a:rPr lang="en-US" sz="2000" dirty="0">
                <a:solidFill>
                  <a:schemeClr val="tx1"/>
                </a:solidFill>
              </a:rPr>
              <a:t>          </a:t>
            </a:r>
            <a:r>
              <a:rPr lang="en-US" sz="2000" dirty="0">
                <a:solidFill>
                  <a:schemeClr val="tx1"/>
                </a:solidFill>
                <a:hlinkClick r:id="rId9"/>
              </a:rPr>
              <a:t>S1115</a:t>
            </a:r>
            <a:r>
              <a:rPr lang="en-US" sz="2000" dirty="0">
                <a:solidFill>
                  <a:schemeClr val="tx1"/>
                </a:solidFill>
              </a:rPr>
              <a:t> – Introduced in Senate 1/2022 (prior session)</a:t>
            </a:r>
          </a:p>
          <a:p>
            <a:pPr marL="85725" indent="0">
              <a:buNone/>
            </a:pPr>
            <a:r>
              <a:rPr lang="en-US" sz="2000" dirty="0">
                <a:solidFill>
                  <a:schemeClr val="tx1"/>
                </a:solidFill>
              </a:rPr>
              <a:t>          </a:t>
            </a:r>
            <a:r>
              <a:rPr lang="en-US" sz="2000" dirty="0">
                <a:solidFill>
                  <a:schemeClr val="tx1"/>
                </a:solidFill>
                <a:hlinkClick r:id="rId10"/>
              </a:rPr>
              <a:t>S3548 </a:t>
            </a:r>
            <a:r>
              <a:rPr lang="en-US" sz="2000" dirty="0">
                <a:solidFill>
                  <a:schemeClr val="tx1"/>
                </a:solidFill>
              </a:rPr>
              <a:t>– Introduced 1/31/2022 – No action</a:t>
            </a:r>
          </a:p>
          <a:p>
            <a:pPr>
              <a:buFont typeface="Wingdings" panose="05000000000000000000" pitchFamily="2" charset="2"/>
              <a:buChar char="Ø"/>
            </a:pPr>
            <a:r>
              <a:rPr lang="en-US" sz="2000" dirty="0"/>
              <a:t>OK </a:t>
            </a:r>
            <a:r>
              <a:rPr lang="en-US" sz="2000" dirty="0">
                <a:hlinkClick r:id="rId11"/>
              </a:rPr>
              <a:t>B 2785 </a:t>
            </a:r>
            <a:r>
              <a:rPr lang="en-US" sz="2000" dirty="0"/>
              <a:t>– Introduced 2/8/2023 </a:t>
            </a:r>
          </a:p>
          <a:p>
            <a:pPr>
              <a:buFont typeface="Wingdings" panose="05000000000000000000" pitchFamily="2" charset="2"/>
              <a:buChar char="Ø"/>
            </a:pPr>
            <a:r>
              <a:rPr lang="en-US" sz="2000" dirty="0"/>
              <a:t>RI   </a:t>
            </a:r>
            <a:r>
              <a:rPr lang="en-US" sz="2000" dirty="0">
                <a:hlinkClick r:id="rId12"/>
              </a:rPr>
              <a:t>S696</a:t>
            </a:r>
            <a:r>
              <a:rPr lang="en-US" sz="2000" dirty="0"/>
              <a:t> – Introduced 3/22/2023 – Referred Commerce Comm.</a:t>
            </a:r>
          </a:p>
          <a:p>
            <a:pPr>
              <a:buFont typeface="Wingdings" panose="05000000000000000000" pitchFamily="2" charset="2"/>
              <a:buChar char="Ø"/>
            </a:pPr>
            <a:r>
              <a:rPr lang="en-US" sz="2000" dirty="0"/>
              <a:t>TX  </a:t>
            </a:r>
            <a:r>
              <a:rPr lang="en-US" sz="2000" dirty="0">
                <a:hlinkClick r:id="rId13"/>
              </a:rPr>
              <a:t>HB 306 </a:t>
            </a:r>
            <a:r>
              <a:rPr lang="en-US" sz="2000" dirty="0"/>
              <a:t>– Introduced 2/2023 – Original bill 11/2020</a:t>
            </a:r>
          </a:p>
          <a:p>
            <a:pPr>
              <a:buFont typeface="Wingdings" panose="05000000000000000000" pitchFamily="2" charset="2"/>
              <a:buChar char="Ø"/>
            </a:pPr>
            <a:r>
              <a:rPr lang="en-US" sz="2000" dirty="0"/>
              <a:t>VA </a:t>
            </a:r>
            <a:r>
              <a:rPr lang="en-US" sz="2000" dirty="0">
                <a:hlinkClick r:id="rId13"/>
              </a:rPr>
              <a:t>SB159</a:t>
            </a:r>
            <a:r>
              <a:rPr lang="en-US" sz="2000" dirty="0"/>
              <a:t> – Prior Session</a:t>
            </a:r>
          </a:p>
          <a:p>
            <a:pPr marL="319088" lvl="1" indent="0">
              <a:buNone/>
            </a:pPr>
            <a:r>
              <a:rPr lang="en-US" sz="2000" dirty="0"/>
              <a:t>      </a:t>
            </a:r>
            <a:r>
              <a:rPr lang="en-US" sz="2000" dirty="0">
                <a:hlinkClick r:id="rId14"/>
              </a:rPr>
              <a:t>HB 732</a:t>
            </a:r>
            <a:r>
              <a:rPr lang="en-US" sz="2000" dirty="0"/>
              <a:t> – Prior Session</a:t>
            </a:r>
            <a:endParaRPr lang="en-US" sz="2000" dirty="0">
              <a:solidFill>
                <a:schemeClr val="tx1"/>
              </a:solidFill>
            </a:endParaRPr>
          </a:p>
        </p:txBody>
      </p:sp>
      <p:pic>
        <p:nvPicPr>
          <p:cNvPr id="4" name="Picture 3">
            <a:extLst>
              <a:ext uri="{FF2B5EF4-FFF2-40B4-BE49-F238E27FC236}">
                <a16:creationId xmlns:a16="http://schemas.microsoft.com/office/drawing/2014/main" id="{E31B9E9C-4949-4A60-8DF2-DAF8EF480039}"/>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52400" y="5791200"/>
            <a:ext cx="1656953" cy="837106"/>
          </a:xfrm>
          <a:prstGeom prst="rect">
            <a:avLst/>
          </a:prstGeom>
        </p:spPr>
      </p:pic>
    </p:spTree>
    <p:extLst>
      <p:ext uri="{BB962C8B-B14F-4D97-AF65-F5344CB8AC3E}">
        <p14:creationId xmlns:p14="http://schemas.microsoft.com/office/powerpoint/2010/main" val="42231401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Cali had it again………………</a:t>
            </a:r>
          </a:p>
        </p:txBody>
      </p:sp>
      <p:sp>
        <p:nvSpPr>
          <p:cNvPr id="3" name="Text Placeholder 2"/>
          <p:cNvSpPr>
            <a:spLocks noGrp="1"/>
          </p:cNvSpPr>
          <p:nvPr>
            <p:ph type="body" idx="1"/>
          </p:nvPr>
        </p:nvSpPr>
        <p:spPr/>
        <p:txBody>
          <a:bodyPr/>
          <a:lstStyle/>
          <a:p>
            <a:pPr>
              <a:buFont typeface="Wingdings" panose="05000000000000000000" pitchFamily="2" charset="2"/>
              <a:buChar char="Ø"/>
            </a:pPr>
            <a:r>
              <a:rPr lang="en-US" dirty="0"/>
              <a:t>CA – AB 1160 – protecting Students from Creditor Colleges Act. </a:t>
            </a:r>
          </a:p>
          <a:p>
            <a:pPr lvl="1">
              <a:buFont typeface="Arial" panose="020B0604020202020204" pitchFamily="34" charset="0"/>
              <a:buChar char="•"/>
            </a:pPr>
            <a:r>
              <a:rPr lang="en-US" dirty="0"/>
              <a:t>Introduced 3/2023 – Committee Hearing 4/18/2023</a:t>
            </a:r>
          </a:p>
          <a:p>
            <a:pPr lvl="1">
              <a:buFont typeface="Arial" panose="020B0604020202020204" pitchFamily="34" charset="0"/>
              <a:buChar char="•"/>
            </a:pPr>
            <a:endParaRPr lang="en-US" dirty="0"/>
          </a:p>
          <a:p>
            <a:pPr lvl="1">
              <a:buFont typeface="Arial" panose="020B0604020202020204" pitchFamily="34" charset="0"/>
              <a:buChar char="•"/>
            </a:pPr>
            <a:r>
              <a:rPr lang="en-US" dirty="0"/>
              <a:t>Prohibit IHE from barring students registration/re-enrollment because they owe institutional debt</a:t>
            </a:r>
          </a:p>
          <a:p>
            <a:pPr lvl="1">
              <a:buFont typeface="Arial" panose="020B0604020202020204" pitchFamily="34" charset="0"/>
              <a:buChar char="•"/>
            </a:pPr>
            <a:endParaRPr lang="en-US" dirty="0"/>
          </a:p>
          <a:p>
            <a:pPr lvl="1">
              <a:buFont typeface="Arial" panose="020B0604020202020204" pitchFamily="34" charset="0"/>
              <a:buChar char="•"/>
            </a:pPr>
            <a:r>
              <a:rPr lang="en-US" dirty="0"/>
              <a:t>Prohibit IHE from withholding degree or certificate because they owe institutional debt</a:t>
            </a:r>
          </a:p>
          <a:p>
            <a:pPr lvl="1">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046F8753-3A49-4C9F-A99A-2E1D2637B3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5791200"/>
            <a:ext cx="1656953" cy="837106"/>
          </a:xfrm>
          <a:prstGeom prst="rect">
            <a:avLst/>
          </a:prstGeom>
        </p:spPr>
      </p:pic>
    </p:spTree>
    <p:extLst>
      <p:ext uri="{BB962C8B-B14F-4D97-AF65-F5344CB8AC3E}">
        <p14:creationId xmlns:p14="http://schemas.microsoft.com/office/powerpoint/2010/main" val="39061955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 AB 1160 Continued…</a:t>
            </a:r>
          </a:p>
        </p:txBody>
      </p:sp>
      <p:sp>
        <p:nvSpPr>
          <p:cNvPr id="3" name="Text Placeholder 2"/>
          <p:cNvSpPr>
            <a:spLocks noGrp="1"/>
          </p:cNvSpPr>
          <p:nvPr>
            <p:ph type="body" idx="1"/>
          </p:nvPr>
        </p:nvSpPr>
        <p:spPr/>
        <p:txBody>
          <a:bodyPr/>
          <a:lstStyle/>
          <a:p>
            <a:pPr>
              <a:buFont typeface="Wingdings" panose="05000000000000000000" pitchFamily="2" charset="2"/>
              <a:buChar char="Ø"/>
            </a:pPr>
            <a:r>
              <a:rPr lang="en-US" dirty="0"/>
              <a:t>Prohibit the placement of institutional debts with for-profit third-party debt collectors</a:t>
            </a:r>
          </a:p>
          <a:p>
            <a:pPr>
              <a:buFont typeface="Wingdings" panose="05000000000000000000" pitchFamily="2" charset="2"/>
              <a:buChar char="Ø"/>
            </a:pPr>
            <a:endParaRPr lang="en-US" dirty="0"/>
          </a:p>
          <a:p>
            <a:pPr>
              <a:buFont typeface="Wingdings" panose="05000000000000000000" pitchFamily="2" charset="2"/>
              <a:buChar char="Ø"/>
            </a:pPr>
            <a:r>
              <a:rPr lang="en-US" dirty="0"/>
              <a:t>Prohibits the state tax offset as a means to recoup monies owed to IHE</a:t>
            </a:r>
          </a:p>
        </p:txBody>
      </p:sp>
      <p:pic>
        <p:nvPicPr>
          <p:cNvPr id="5" name="Picture 4">
            <a:extLst>
              <a:ext uri="{FF2B5EF4-FFF2-40B4-BE49-F238E27FC236}">
                <a16:creationId xmlns:a16="http://schemas.microsoft.com/office/drawing/2014/main" id="{0251E278-F952-43D0-BDA2-EE1C992D72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5791200"/>
            <a:ext cx="1656953" cy="837106"/>
          </a:xfrm>
          <a:prstGeom prst="rect">
            <a:avLst/>
          </a:prstGeom>
        </p:spPr>
      </p:pic>
    </p:spTree>
    <p:extLst>
      <p:ext uri="{BB962C8B-B14F-4D97-AF65-F5344CB8AC3E}">
        <p14:creationId xmlns:p14="http://schemas.microsoft.com/office/powerpoint/2010/main" val="3385829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Outcome- What Now</a:t>
            </a:r>
          </a:p>
        </p:txBody>
      </p:sp>
      <p:sp>
        <p:nvSpPr>
          <p:cNvPr id="3" name="Text Placeholder 2"/>
          <p:cNvSpPr>
            <a:spLocks noGrp="1"/>
          </p:cNvSpPr>
          <p:nvPr>
            <p:ph type="body" idx="1"/>
          </p:nvPr>
        </p:nvSpPr>
        <p:spPr>
          <a:xfrm>
            <a:off x="628650" y="1600201"/>
            <a:ext cx="7886700" cy="4267200"/>
          </a:xfrm>
        </p:spPr>
        <p:txBody>
          <a:bodyPr>
            <a:normAutofit/>
          </a:bodyPr>
          <a:lstStyle/>
          <a:p>
            <a:pPr>
              <a:buFont typeface="Wingdings" panose="05000000000000000000" pitchFamily="2" charset="2"/>
              <a:buChar char="Ø"/>
            </a:pPr>
            <a:r>
              <a:rPr lang="en-US" dirty="0"/>
              <a:t>COHEAO/ACA and others to the rescue</a:t>
            </a:r>
          </a:p>
          <a:p>
            <a:pPr lvl="1">
              <a:buFont typeface="Arial" panose="020B0604020202020204" pitchFamily="34" charset="0"/>
              <a:buChar char="•"/>
            </a:pPr>
            <a:r>
              <a:rPr lang="en-US" dirty="0"/>
              <a:t>The bill has been cancelled for this year</a:t>
            </a:r>
          </a:p>
          <a:p>
            <a:pPr lvl="1">
              <a:buFont typeface="Arial" panose="020B0604020202020204" pitchFamily="34" charset="0"/>
              <a:buChar char="•"/>
            </a:pPr>
            <a:r>
              <a:rPr lang="en-US" dirty="0"/>
              <a:t>Possibility that bill will be reintroduced next legislation </a:t>
            </a:r>
          </a:p>
          <a:p>
            <a:pPr>
              <a:buFont typeface="Wingdings" panose="05000000000000000000" pitchFamily="2" charset="2"/>
              <a:buChar char="Ø"/>
            </a:pPr>
            <a:r>
              <a:rPr lang="en-US" dirty="0"/>
              <a:t>Need to keep the pressure on</a:t>
            </a:r>
          </a:p>
          <a:p>
            <a:pPr lvl="1">
              <a:buFont typeface="Arial" panose="020B0604020202020204" pitchFamily="34" charset="0"/>
              <a:buChar char="•"/>
            </a:pPr>
            <a:r>
              <a:rPr lang="en-US" dirty="0"/>
              <a:t>Stay informed – follow the progress of the CA bill</a:t>
            </a:r>
          </a:p>
          <a:p>
            <a:pPr lvl="1">
              <a:buFont typeface="Arial" panose="020B0604020202020204" pitchFamily="34" charset="0"/>
              <a:buChar char="•"/>
            </a:pPr>
            <a:r>
              <a:rPr lang="en-US" dirty="0"/>
              <a:t>Spread the word – share with your administration and government affairs what is happening in CA</a:t>
            </a:r>
          </a:p>
          <a:p>
            <a:pPr lvl="1">
              <a:buFont typeface="Arial" panose="020B0604020202020204" pitchFamily="34" charset="0"/>
              <a:buChar char="•"/>
            </a:pPr>
            <a:r>
              <a:rPr lang="en-US" dirty="0"/>
              <a:t>Follow your own state’s legislative actions – be prepared for bills like this to be introduced elsewhere</a:t>
            </a:r>
          </a:p>
          <a:p>
            <a:pPr marL="109728" indent="0">
              <a:buNone/>
            </a:pPr>
            <a:endParaRPr lang="en-US" dirty="0"/>
          </a:p>
          <a:p>
            <a:endParaRPr lang="en-US" dirty="0"/>
          </a:p>
        </p:txBody>
      </p:sp>
      <p:pic>
        <p:nvPicPr>
          <p:cNvPr id="5" name="Picture 4">
            <a:extLst>
              <a:ext uri="{FF2B5EF4-FFF2-40B4-BE49-F238E27FC236}">
                <a16:creationId xmlns:a16="http://schemas.microsoft.com/office/drawing/2014/main" id="{DF3CA884-CA4F-47F6-BF5E-CFF17CF8D1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5791200"/>
            <a:ext cx="1656953" cy="837106"/>
          </a:xfrm>
          <a:prstGeom prst="rect">
            <a:avLst/>
          </a:prstGeom>
        </p:spPr>
      </p:pic>
    </p:spTree>
    <p:extLst>
      <p:ext uri="{BB962C8B-B14F-4D97-AF65-F5344CB8AC3E}">
        <p14:creationId xmlns:p14="http://schemas.microsoft.com/office/powerpoint/2010/main" val="906505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9E65C819-F9F6-49FC-8FFB-25FF82202204}"/>
              </a:ext>
            </a:extLst>
          </p:cNvPr>
          <p:cNvSpPr>
            <a:spLocks noGrp="1"/>
          </p:cNvSpPr>
          <p:nvPr>
            <p:ph type="title"/>
          </p:nvPr>
        </p:nvSpPr>
        <p:spPr>
          <a:xfrm>
            <a:off x="374650" y="0"/>
            <a:ext cx="8229600" cy="1143000"/>
          </a:xfrm>
        </p:spPr>
        <p:txBody>
          <a:bodyPr/>
          <a:lstStyle/>
          <a:p>
            <a:r>
              <a:rPr lang="en-US" altLang="en-US" b="1" dirty="0">
                <a:cs typeface="Arial" panose="020B0604020202020204" pitchFamily="34" charset="0"/>
              </a:rPr>
              <a:t>About COHEAO</a:t>
            </a:r>
          </a:p>
        </p:txBody>
      </p:sp>
      <p:sp>
        <p:nvSpPr>
          <p:cNvPr id="19459" name="Content Placeholder 2">
            <a:extLst>
              <a:ext uri="{FF2B5EF4-FFF2-40B4-BE49-F238E27FC236}">
                <a16:creationId xmlns:a16="http://schemas.microsoft.com/office/drawing/2014/main" id="{BA6177C7-AD71-4078-B02D-E4B1040C5924}"/>
              </a:ext>
            </a:extLst>
          </p:cNvPr>
          <p:cNvSpPr>
            <a:spLocks noGrp="1"/>
          </p:cNvSpPr>
          <p:nvPr>
            <p:ph idx="1"/>
          </p:nvPr>
        </p:nvSpPr>
        <p:spPr>
          <a:xfrm>
            <a:off x="539750" y="990600"/>
            <a:ext cx="8229600" cy="4525963"/>
          </a:xfrm>
        </p:spPr>
        <p:txBody>
          <a:bodyPr/>
          <a:lstStyle/>
          <a:p>
            <a:pPr>
              <a:buFont typeface="Wingdings" panose="05000000000000000000" pitchFamily="2" charset="2"/>
              <a:buChar char="§"/>
              <a:defRPr/>
            </a:pPr>
            <a:r>
              <a:rPr lang="en-US" altLang="en-US" dirty="0"/>
              <a:t>Coalition of Higher Education Assistance Organizations</a:t>
            </a:r>
          </a:p>
          <a:p>
            <a:pPr lvl="1">
              <a:defRPr/>
            </a:pPr>
            <a:r>
              <a:rPr lang="en-US" altLang="en-US" dirty="0"/>
              <a:t>Established in 1981</a:t>
            </a:r>
          </a:p>
          <a:p>
            <a:pPr lvl="1">
              <a:defRPr/>
            </a:pPr>
            <a:r>
              <a:rPr lang="en-US" altLang="en-US" dirty="0"/>
              <a:t>Partnership between colleges, universities, organizations and their third-party servicers</a:t>
            </a:r>
          </a:p>
          <a:p>
            <a:pPr lvl="1">
              <a:defRPr/>
            </a:pPr>
            <a:r>
              <a:rPr lang="en-US" altLang="en-US" dirty="0"/>
              <a:t>Focus on advocacy and training on student financial services issues</a:t>
            </a:r>
          </a:p>
          <a:p>
            <a:pPr lvl="1">
              <a:defRPr/>
            </a:pPr>
            <a:r>
              <a:rPr lang="en-US" altLang="en-US" dirty="0"/>
              <a:t>Direct line of communication in DC</a:t>
            </a:r>
          </a:p>
          <a:p>
            <a:pPr lvl="1">
              <a:defRPr/>
            </a:pPr>
            <a:r>
              <a:rPr lang="en-US" altLang="en-US" dirty="0">
                <a:hlinkClick r:id="rId3"/>
              </a:rPr>
              <a:t>Join today at www.coheao.org</a:t>
            </a:r>
            <a:endParaRPr lang="en-US" altLang="en-US" dirty="0"/>
          </a:p>
          <a:p>
            <a:pPr lvl="2">
              <a:buFont typeface="Verdana" panose="020B0604030504040204" pitchFamily="34" charset="0"/>
              <a:buChar char="-"/>
              <a:defRPr/>
            </a:pPr>
            <a:r>
              <a:rPr lang="en-US" altLang="en-US" dirty="0"/>
              <a:t>Annual Conferences</a:t>
            </a:r>
          </a:p>
          <a:p>
            <a:pPr lvl="2">
              <a:buFont typeface="Verdana" panose="020B0604030504040204" pitchFamily="34" charset="0"/>
              <a:buChar char="-"/>
              <a:defRPr/>
            </a:pPr>
            <a:r>
              <a:rPr lang="en-US" altLang="en-US" dirty="0"/>
              <a:t>Spring and Fall Workshops (November 15-16)</a:t>
            </a:r>
          </a:p>
          <a:p>
            <a:pPr lvl="2">
              <a:buFont typeface="Verdana" panose="020B0604030504040204" pitchFamily="34" charset="0"/>
              <a:buChar char="-"/>
              <a:defRPr/>
            </a:pPr>
            <a:r>
              <a:rPr lang="en-US" altLang="en-US" dirty="0"/>
              <a:t>Educational Free Webinars to membership</a:t>
            </a:r>
          </a:p>
          <a:p>
            <a:pPr lvl="2">
              <a:buFont typeface="Verdana" panose="020B0604030504040204" pitchFamily="34" charset="0"/>
              <a:buChar char="-"/>
              <a:defRPr/>
            </a:pPr>
            <a:r>
              <a:rPr lang="en-US" altLang="en-US" dirty="0"/>
              <a:t>Membership Student Scholarship opportunities</a:t>
            </a:r>
          </a:p>
          <a:p>
            <a:pPr marL="319088" lvl="1" indent="0">
              <a:buFont typeface="Wingdings 2" panose="05020102010507070707" pitchFamily="18" charset="2"/>
              <a:buNone/>
              <a:defRPr/>
            </a:pPr>
            <a:endParaRPr lang="en-US" altLang="en-US" dirty="0"/>
          </a:p>
          <a:p>
            <a:pPr lvl="1">
              <a:buFont typeface="Wingdings 2" panose="05020102010507070707" pitchFamily="18" charset="2"/>
              <a:buNone/>
              <a:defRPr/>
            </a:pPr>
            <a:endParaRPr lang="en-US" altLang="en-US" dirty="0">
              <a:latin typeface="Arial" panose="020B0604020202020204" pitchFamily="34" charset="0"/>
              <a:cs typeface="Arial" panose="020B0604020202020204" pitchFamily="34" charset="0"/>
            </a:endParaRPr>
          </a:p>
          <a:p>
            <a:pPr lvl="1">
              <a:defRPr/>
            </a:pPr>
            <a:endParaRPr lang="en-US" altLang="en-US" dirty="0">
              <a:latin typeface="Arial" panose="020B0604020202020204" pitchFamily="34" charset="0"/>
              <a:cs typeface="Arial" panose="020B0604020202020204" pitchFamily="34" charset="0"/>
            </a:endParaRPr>
          </a:p>
          <a:p>
            <a:pPr lvl="1">
              <a:defRPr/>
            </a:pPr>
            <a:endParaRPr lang="en-US" altLang="en-US"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69D4A59B-96E4-4D0F-A844-3A306E819D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5748337"/>
            <a:ext cx="1828800" cy="923925"/>
          </a:xfrm>
          <a:prstGeom prst="rect">
            <a:avLst/>
          </a:prstGeom>
        </p:spPr>
      </p:pic>
    </p:spTree>
  </p:cSld>
  <p:clrMapOvr>
    <a:masterClrMapping/>
  </p:clrMapOvr>
  <p:transition>
    <p:cover dir="l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B24666B-E189-43D2-A6BA-5D0ABEE26FCE}"/>
              </a:ext>
            </a:extLst>
          </p:cNvPr>
          <p:cNvSpPr>
            <a:spLocks noGrp="1"/>
          </p:cNvSpPr>
          <p:nvPr>
            <p:ph type="title"/>
          </p:nvPr>
        </p:nvSpPr>
        <p:spPr>
          <a:xfrm>
            <a:off x="838200" y="3962400"/>
            <a:ext cx="7772400" cy="1143000"/>
          </a:xfrm>
          <a:prstGeom prst="rect">
            <a:avLst/>
          </a:prstGeom>
          <a:noFill/>
        </p:spPr>
        <p:txBody>
          <a:bodyPr>
            <a:spAutoFit/>
          </a:bodyPr>
          <a:lstStyle/>
          <a:p>
            <a:pPr algn="ctr">
              <a:defRPr/>
            </a:pPr>
            <a:r>
              <a:rPr lang="en-US" sz="5400" b="1" dirty="0">
                <a:solidFill>
                  <a:srgbClr val="4C0000"/>
                </a:solidFill>
                <a:latin typeface="Calibri" pitchFamily="34" charset="0"/>
                <a:ea typeface="+mj-ea"/>
                <a:cs typeface="Calibri" pitchFamily="34" charset="0"/>
              </a:rPr>
              <a:t>PERKINS LOAN UPDATE</a:t>
            </a:r>
          </a:p>
          <a:p>
            <a:pPr algn="ctr">
              <a:defRPr/>
            </a:pPr>
            <a:endParaRPr lang="en-US" sz="5400" b="1" dirty="0">
              <a:solidFill>
                <a:srgbClr val="4C0000"/>
              </a:solidFill>
              <a:latin typeface="Calibri" pitchFamily="34" charset="0"/>
              <a:ea typeface="+mj-ea"/>
              <a:cs typeface="Calibri" pitchFamily="34" charset="0"/>
            </a:endParaRPr>
          </a:p>
          <a:p>
            <a:pPr algn="ctr">
              <a:defRPr/>
            </a:pPr>
            <a:endParaRPr lang="en-US" sz="5400" b="1" dirty="0">
              <a:solidFill>
                <a:srgbClr val="4C0000"/>
              </a:solidFill>
              <a:highlight>
                <a:srgbClr val="FFFF00"/>
              </a:highlight>
              <a:latin typeface="Calibri" pitchFamily="34" charset="0"/>
              <a:ea typeface="+mj-ea"/>
              <a:cs typeface="Calibri" pitchFamily="34" charset="0"/>
            </a:endParaRPr>
          </a:p>
        </p:txBody>
      </p:sp>
      <p:sp>
        <p:nvSpPr>
          <p:cNvPr id="3" name="Content Placeholder 2">
            <a:extLst>
              <a:ext uri="{FF2B5EF4-FFF2-40B4-BE49-F238E27FC236}">
                <a16:creationId xmlns:a16="http://schemas.microsoft.com/office/drawing/2014/main" id="{6C698EA3-8B99-45B9-AE9D-E0B7FA740416}"/>
              </a:ext>
            </a:extLst>
          </p:cNvPr>
          <p:cNvSpPr>
            <a:spLocks noGrp="1"/>
          </p:cNvSpPr>
          <p:nvPr>
            <p:ph sz="quarter" idx="1"/>
          </p:nvPr>
        </p:nvSpPr>
        <p:spPr>
          <a:xfrm>
            <a:off x="914400" y="2667000"/>
            <a:ext cx="7772400" cy="4572000"/>
          </a:xfrm>
        </p:spPr>
        <p:txBody>
          <a:bodyPr/>
          <a:lstStyle/>
          <a:p>
            <a:pPr marL="0" indent="0">
              <a:buNone/>
            </a:pPr>
            <a:endParaRPr lang="en-US" dirty="0"/>
          </a:p>
        </p:txBody>
      </p:sp>
      <p:pic>
        <p:nvPicPr>
          <p:cNvPr id="5" name="Picture 4">
            <a:extLst>
              <a:ext uri="{FF2B5EF4-FFF2-40B4-BE49-F238E27FC236}">
                <a16:creationId xmlns:a16="http://schemas.microsoft.com/office/drawing/2014/main" id="{6C5679FD-0400-4DEF-82D2-2E7B193C8B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5791200"/>
            <a:ext cx="1656953" cy="837106"/>
          </a:xfrm>
          <a:prstGeom prst="rect">
            <a:avLst/>
          </a:prstGeom>
        </p:spPr>
      </p:pic>
    </p:spTree>
    <p:extLst>
      <p:ext uri="{BB962C8B-B14F-4D97-AF65-F5344CB8AC3E}">
        <p14:creationId xmlns:p14="http://schemas.microsoft.com/office/powerpoint/2010/main" val="25055695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CFBA1402-AE92-4463-A657-6C7920C19490}"/>
              </a:ext>
            </a:extLst>
          </p:cNvPr>
          <p:cNvSpPr txBox="1"/>
          <p:nvPr/>
        </p:nvSpPr>
        <p:spPr>
          <a:xfrm>
            <a:off x="522288" y="1258888"/>
            <a:ext cx="7635875" cy="4227512"/>
          </a:xfrm>
          <a:prstGeom prst="rect">
            <a:avLst/>
          </a:prstGeom>
        </p:spPr>
        <p:txBody>
          <a:bodyPr lIns="0" tIns="12065" rIns="0" bIns="0">
            <a:spAutoFit/>
          </a:bodyPr>
          <a:lstStyle/>
          <a:p>
            <a:pPr>
              <a:defRPr/>
            </a:pPr>
            <a:r>
              <a:rPr lang="en-US" sz="2400" b="1" u="sng" dirty="0">
                <a:latin typeface="Times New Roman" panose="02020603050405020304" pitchFamily="18" charset="0"/>
                <a:cs typeface="Times New Roman" panose="02020603050405020304" pitchFamily="18" charset="0"/>
                <a:hlinkClick r:id="rId3"/>
              </a:rPr>
              <a:t>September 30, 2017</a:t>
            </a:r>
            <a:r>
              <a:rPr lang="en-US" sz="2400" b="1" u="sng" dirty="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p>
          <a:p>
            <a:pPr marL="342900" indent="-342900">
              <a:spcBef>
                <a:spcPts val="900"/>
              </a:spcBef>
              <a:buClr>
                <a:srgbClr val="FFC000"/>
              </a:buClr>
              <a:buSzPct val="110000"/>
              <a:buFont typeface="Wingdings" pitchFamily="2" charset="2"/>
              <a:buChar char="§"/>
              <a:defRPr/>
            </a:pPr>
            <a:r>
              <a:rPr lang="en-US" sz="2200" dirty="0">
                <a:latin typeface="Times New Roman" panose="02020603050405020304" pitchFamily="18" charset="0"/>
                <a:cs typeface="Times New Roman" panose="02020603050405020304" pitchFamily="18" charset="0"/>
              </a:rPr>
              <a:t>The authority to award new Perkins Loans to students expired and a wind-down of the program began. </a:t>
            </a:r>
          </a:p>
          <a:p>
            <a:pPr marL="342900" indent="-342900">
              <a:spcBef>
                <a:spcPts val="900"/>
              </a:spcBef>
              <a:buClr>
                <a:srgbClr val="FFC000"/>
              </a:buClr>
              <a:buSzPct val="110000"/>
              <a:buFont typeface="Wingdings" pitchFamily="2" charset="2"/>
              <a:buChar char="§"/>
              <a:defRPr/>
            </a:pPr>
            <a:r>
              <a:rPr lang="en-US" sz="2200" dirty="0">
                <a:latin typeface="Times New Roman" panose="02020603050405020304" pitchFamily="18" charset="0"/>
                <a:cs typeface="Times New Roman" panose="02020603050405020304" pitchFamily="18" charset="0"/>
              </a:rPr>
              <a:t>The Department stated: </a:t>
            </a:r>
            <a:r>
              <a:rPr lang="en-US" sz="2200" b="1" i="1" dirty="0">
                <a:latin typeface="Times New Roman" panose="02020603050405020304" pitchFamily="18" charset="0"/>
                <a:cs typeface="Times New Roman" panose="02020603050405020304" pitchFamily="18" charset="0"/>
              </a:rPr>
              <a:t>“Institutions are not required to assign Perkins Loans to the Department or liquidate their Perkins Loan Revolving Funds due to the wind-down of the Perkins Loan Program. </a:t>
            </a:r>
            <a:r>
              <a:rPr lang="en-US" sz="2200" dirty="0">
                <a:latin typeface="Times New Roman" panose="02020603050405020304" pitchFamily="18" charset="0"/>
                <a:cs typeface="Times New Roman" panose="02020603050405020304" pitchFamily="18" charset="0"/>
              </a:rPr>
              <a:t>Institutions may choose to liquidate at any time in the future. </a:t>
            </a:r>
            <a:endParaRPr lang="en-US" sz="2200" b="1" i="1" dirty="0">
              <a:latin typeface="Times New Roman" panose="02020603050405020304" pitchFamily="18" charset="0"/>
              <a:cs typeface="Times New Roman" panose="02020603050405020304" pitchFamily="18" charset="0"/>
            </a:endParaRPr>
          </a:p>
          <a:p>
            <a:pPr marL="342900" indent="-342900">
              <a:spcBef>
                <a:spcPts val="900"/>
              </a:spcBef>
              <a:buClr>
                <a:srgbClr val="FFC000"/>
              </a:buClr>
              <a:buSzPct val="110000"/>
              <a:buFont typeface="Wingdings" pitchFamily="2" charset="2"/>
              <a:buChar char="§"/>
              <a:defRPr/>
            </a:pPr>
            <a:r>
              <a:rPr lang="en-US" sz="2200" dirty="0">
                <a:latin typeface="Times New Roman" panose="02020603050405020304" pitchFamily="18" charset="0"/>
                <a:cs typeface="Times New Roman" panose="02020603050405020304" pitchFamily="18" charset="0"/>
              </a:rPr>
              <a:t>Institutions may continue to service their Perkins Loans and may assign both non-defaulted and/or defaulted</a:t>
            </a:r>
            <a:r>
              <a:rPr lang="en-US" sz="2200" b="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Perkins Loans to the Department at any time. </a:t>
            </a:r>
          </a:p>
        </p:txBody>
      </p:sp>
      <p:sp>
        <p:nvSpPr>
          <p:cNvPr id="8" name="object 2">
            <a:extLst>
              <a:ext uri="{FF2B5EF4-FFF2-40B4-BE49-F238E27FC236}">
                <a16:creationId xmlns:a16="http://schemas.microsoft.com/office/drawing/2014/main" id="{E867E7F5-5035-164E-9ED6-CF29971DD4A7}"/>
              </a:ext>
            </a:extLst>
          </p:cNvPr>
          <p:cNvSpPr txBox="1">
            <a:spLocks noGrp="1"/>
          </p:cNvSpPr>
          <p:nvPr>
            <p:ph type="title"/>
          </p:nvPr>
        </p:nvSpPr>
        <p:spPr>
          <a:xfrm>
            <a:off x="300037" y="212843"/>
            <a:ext cx="7175185" cy="869212"/>
          </a:xfrm>
        </p:spPr>
        <p:txBody>
          <a:bodyPr lIns="0" tIns="15875" rIns="0" bIns="0" rtlCol="0">
            <a:spAutoFit/>
          </a:bodyPr>
          <a:lstStyle/>
          <a:p>
            <a:pPr marL="12065" marR="5080" algn="ctr">
              <a:lnSpc>
                <a:spcPct val="99100"/>
              </a:lnSpc>
              <a:spcBef>
                <a:spcPts val="0"/>
              </a:spcBef>
              <a:defRPr/>
            </a:pPr>
            <a:r>
              <a:rPr lang="en-US" sz="2800" b="1" spc="-15" dirty="0">
                <a:cs typeface="Arial" panose="020B0604020202020204" pitchFamily="34" charset="0"/>
              </a:rPr>
              <a:t>Timeline of the </a:t>
            </a:r>
            <a:r>
              <a:rPr sz="2800" b="1" spc="-15" dirty="0">
                <a:cs typeface="Arial" panose="020B0604020202020204" pitchFamily="34" charset="0"/>
              </a:rPr>
              <a:t>Department’s</a:t>
            </a:r>
            <a:r>
              <a:rPr sz="2800" b="1" spc="15" dirty="0">
                <a:cs typeface="Arial" panose="020B0604020202020204" pitchFamily="34" charset="0"/>
              </a:rPr>
              <a:t> </a:t>
            </a:r>
            <a:r>
              <a:rPr lang="en-US" sz="2800" b="1" spc="-5" dirty="0">
                <a:cs typeface="Arial" panose="020B0604020202020204" pitchFamily="34" charset="0"/>
              </a:rPr>
              <a:t>Guidance on the Wind-Down of</a:t>
            </a:r>
            <a:r>
              <a:rPr sz="2800" b="1" spc="20" dirty="0">
                <a:cs typeface="Arial" panose="020B0604020202020204" pitchFamily="34" charset="0"/>
              </a:rPr>
              <a:t> </a:t>
            </a:r>
            <a:r>
              <a:rPr lang="en-US" sz="2800" b="1" spc="-5" dirty="0">
                <a:cs typeface="Arial" panose="020B0604020202020204" pitchFamily="34" charset="0"/>
              </a:rPr>
              <a:t>the </a:t>
            </a:r>
            <a:r>
              <a:rPr sz="2800" b="1" spc="-5" dirty="0">
                <a:cs typeface="Arial" panose="020B0604020202020204" pitchFamily="34" charset="0"/>
              </a:rPr>
              <a:t>Perkin</a:t>
            </a:r>
            <a:r>
              <a:rPr lang="en-US" sz="2800" b="1" spc="-5" dirty="0">
                <a:cs typeface="Arial" panose="020B0604020202020204" pitchFamily="34" charset="0"/>
              </a:rPr>
              <a:t>s Program</a:t>
            </a:r>
            <a:endParaRPr sz="2800" b="1" dirty="0">
              <a:highlight>
                <a:srgbClr val="FFFF00"/>
              </a:highlight>
              <a:cs typeface="Arial" panose="020B0604020202020204" pitchFamily="34" charset="0"/>
            </a:endParaRPr>
          </a:p>
        </p:txBody>
      </p:sp>
      <p:pic>
        <p:nvPicPr>
          <p:cNvPr id="5" name="Content Placeholder 5">
            <a:extLst>
              <a:ext uri="{FF2B5EF4-FFF2-40B4-BE49-F238E27FC236}">
                <a16:creationId xmlns:a16="http://schemas.microsoft.com/office/drawing/2014/main" id="{01B96355-EF76-49B7-BBB0-824F003B7B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304800" y="6019749"/>
            <a:ext cx="1346423" cy="60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l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C0212620-F310-438B-BBAB-8E4FD5154212}"/>
              </a:ext>
            </a:extLst>
          </p:cNvPr>
          <p:cNvSpPr txBox="1">
            <a:spLocks noGrp="1"/>
          </p:cNvSpPr>
          <p:nvPr>
            <p:ph type="title"/>
          </p:nvPr>
        </p:nvSpPr>
        <p:spPr>
          <a:xfrm>
            <a:off x="304800" y="132171"/>
            <a:ext cx="7175185" cy="869212"/>
          </a:xfrm>
        </p:spPr>
        <p:txBody>
          <a:bodyPr lIns="0" tIns="15875" rIns="0" bIns="0" rtlCol="0">
            <a:spAutoFit/>
          </a:bodyPr>
          <a:lstStyle/>
          <a:p>
            <a:pPr marL="12065" marR="5080" algn="ctr">
              <a:lnSpc>
                <a:spcPct val="99100"/>
              </a:lnSpc>
              <a:spcBef>
                <a:spcPts val="125"/>
              </a:spcBef>
              <a:defRPr/>
            </a:pPr>
            <a:r>
              <a:rPr lang="en-US" sz="2800" b="1" spc="-15" dirty="0">
                <a:cs typeface="Arial" panose="020B0604020202020204" pitchFamily="34" charset="0"/>
              </a:rPr>
              <a:t>Timeline of the </a:t>
            </a:r>
            <a:r>
              <a:rPr sz="2800" b="1" spc="-15" dirty="0">
                <a:cs typeface="Arial" panose="020B0604020202020204" pitchFamily="34" charset="0"/>
              </a:rPr>
              <a:t>Department’s</a:t>
            </a:r>
            <a:r>
              <a:rPr sz="2800" b="1" spc="15" dirty="0">
                <a:cs typeface="Arial" panose="020B0604020202020204" pitchFamily="34" charset="0"/>
              </a:rPr>
              <a:t> </a:t>
            </a:r>
            <a:r>
              <a:rPr lang="en-US" sz="2800" b="1" spc="-5" dirty="0">
                <a:cs typeface="Arial" panose="020B0604020202020204" pitchFamily="34" charset="0"/>
              </a:rPr>
              <a:t>Guidance on the Wind-Down of</a:t>
            </a:r>
            <a:r>
              <a:rPr sz="2800" b="1" spc="20" dirty="0">
                <a:cs typeface="Arial" panose="020B0604020202020204" pitchFamily="34" charset="0"/>
              </a:rPr>
              <a:t> </a:t>
            </a:r>
            <a:r>
              <a:rPr lang="en-US" sz="2800" b="1" spc="-5" dirty="0">
                <a:cs typeface="Arial" panose="020B0604020202020204" pitchFamily="34" charset="0"/>
              </a:rPr>
              <a:t>the </a:t>
            </a:r>
            <a:r>
              <a:rPr sz="2800" b="1" spc="-5" dirty="0">
                <a:cs typeface="Arial" panose="020B0604020202020204" pitchFamily="34" charset="0"/>
              </a:rPr>
              <a:t>Perkin</a:t>
            </a:r>
            <a:r>
              <a:rPr lang="en-US" sz="2800" b="1" spc="-5" dirty="0">
                <a:cs typeface="Arial" panose="020B0604020202020204" pitchFamily="34" charset="0"/>
              </a:rPr>
              <a:t>s Program</a:t>
            </a:r>
            <a:endParaRPr sz="2800" b="1" dirty="0">
              <a:highlight>
                <a:srgbClr val="FFFF00"/>
              </a:highlight>
              <a:cs typeface="Arial" panose="020B0604020202020204" pitchFamily="34" charset="0"/>
            </a:endParaRPr>
          </a:p>
        </p:txBody>
      </p:sp>
      <p:sp>
        <p:nvSpPr>
          <p:cNvPr id="3" name="object 3">
            <a:extLst>
              <a:ext uri="{FF2B5EF4-FFF2-40B4-BE49-F238E27FC236}">
                <a16:creationId xmlns:a16="http://schemas.microsoft.com/office/drawing/2014/main" id="{A149BCF4-7B2C-4490-A296-2FDBCC4CAA07}"/>
              </a:ext>
            </a:extLst>
          </p:cNvPr>
          <p:cNvSpPr txBox="1"/>
          <p:nvPr/>
        </p:nvSpPr>
        <p:spPr>
          <a:xfrm>
            <a:off x="457200" y="1028700"/>
            <a:ext cx="7935913" cy="4800600"/>
          </a:xfrm>
          <a:prstGeom prst="rect">
            <a:avLst/>
          </a:prstGeom>
        </p:spPr>
        <p:txBody>
          <a:bodyPr lIns="0" tIns="12065" rIns="0" bIns="0">
            <a:normAutofit/>
          </a:bodyPr>
          <a:lstStyle/>
          <a:p>
            <a:pPr>
              <a:defRPr/>
            </a:pPr>
            <a:r>
              <a:rPr lang="en-US" sz="2000" b="1" u="sng" dirty="0">
                <a:solidFill>
                  <a:schemeClr val="accent4">
                    <a:lumMod val="75000"/>
                  </a:schemeClr>
                </a:solidFill>
                <a:latin typeface="Times New Roman" panose="02020603050405020304" pitchFamily="18" charset="0"/>
                <a:cs typeface="Times New Roman" panose="02020603050405020304" pitchFamily="18" charset="0"/>
                <a:hlinkClick r:id="rId3"/>
              </a:rPr>
              <a:t>September 16, 201</a:t>
            </a:r>
            <a:r>
              <a:rPr lang="en-US" sz="2000" b="1" u="sng" dirty="0">
                <a:solidFill>
                  <a:schemeClr val="accent4">
                    <a:lumMod val="75000"/>
                  </a:schemeClr>
                </a:solidFill>
                <a:latin typeface="Times New Roman" panose="02020603050405020304" pitchFamily="18" charset="0"/>
                <a:cs typeface="Times New Roman" panose="02020603050405020304" pitchFamily="18" charset="0"/>
              </a:rPr>
              <a:t>9:  </a:t>
            </a:r>
          </a:p>
          <a:p>
            <a:pPr marL="342900" indent="-342900">
              <a:spcBef>
                <a:spcPts val="900"/>
              </a:spcBef>
              <a:buClr>
                <a:srgbClr val="FFC000"/>
              </a:buClr>
              <a:buSzPct val="110000"/>
              <a:buFont typeface="Wingdings" panose="05000000000000000000" pitchFamily="2" charset="2"/>
              <a:buChar char="§"/>
              <a:defRPr/>
            </a:pPr>
            <a:r>
              <a:rPr lang="en-US" dirty="0">
                <a:latin typeface="Times New Roman" panose="02020603050405020304" pitchFamily="18" charset="0"/>
                <a:cs typeface="Times New Roman" panose="02020603050405020304" pitchFamily="18" charset="0"/>
              </a:rPr>
              <a:t>The Department stated that due to the wind-down of the Perkins Program, the Secretary will require the assignment of all Perkins loans that have been in default for two or more years. </a:t>
            </a:r>
            <a:endParaRPr lang="en-US" b="1" i="1" dirty="0">
              <a:latin typeface="Times New Roman" panose="02020603050405020304" pitchFamily="18" charset="0"/>
              <a:cs typeface="Times New Roman" panose="02020603050405020304" pitchFamily="18" charset="0"/>
            </a:endParaRPr>
          </a:p>
          <a:p>
            <a:pPr marL="342900" indent="-342900">
              <a:spcBef>
                <a:spcPts val="900"/>
              </a:spcBef>
              <a:buClr>
                <a:srgbClr val="FFC000"/>
              </a:buClr>
              <a:buSzPct val="110000"/>
              <a:buFont typeface="Wingdings" panose="05000000000000000000" pitchFamily="2" charset="2"/>
              <a:buChar char="§"/>
              <a:defRPr/>
            </a:pPr>
            <a:r>
              <a:rPr lang="en-US" dirty="0">
                <a:latin typeface="Times New Roman" panose="02020603050405020304" pitchFamily="18" charset="0"/>
                <a:cs typeface="Times New Roman" panose="02020603050405020304" pitchFamily="18" charset="0"/>
              </a:rPr>
              <a:t>The referenced authority is Section 463(a)(4)(A) of the Higher Education Act of 1965, as amended, which states that if an institution </a:t>
            </a:r>
            <a:r>
              <a:rPr lang="en-US" b="1" i="1" dirty="0">
                <a:latin typeface="Times New Roman" panose="02020603050405020304" pitchFamily="18" charset="0"/>
                <a:cs typeface="Times New Roman" panose="02020603050405020304" pitchFamily="18" charset="0"/>
              </a:rPr>
              <a:t>knowingly failed to maintain an acceptable collection record</a:t>
            </a:r>
            <a:r>
              <a:rPr lang="en-US" dirty="0">
                <a:latin typeface="Times New Roman" panose="02020603050405020304" pitchFamily="18" charset="0"/>
                <a:cs typeface="Times New Roman" panose="02020603050405020304" pitchFamily="18" charset="0"/>
              </a:rPr>
              <a:t> for a defaulted Federal Perkins Loan, the Secretary may require the institution to assign the loan to the Department of Education without recompense. </a:t>
            </a:r>
          </a:p>
          <a:p>
            <a:pPr marL="342900" indent="-342900">
              <a:spcBef>
                <a:spcPts val="900"/>
              </a:spcBef>
              <a:buClr>
                <a:srgbClr val="FFC000"/>
              </a:buClr>
              <a:buSzPct val="110000"/>
              <a:buFont typeface="Wingdings" panose="05000000000000000000" pitchFamily="2" charset="2"/>
              <a:buChar char="§"/>
              <a:defRPr/>
            </a:pPr>
            <a:r>
              <a:rPr lang="en-US" dirty="0">
                <a:latin typeface="Times New Roman" panose="02020603050405020304" pitchFamily="18" charset="0"/>
                <a:cs typeface="Times New Roman" panose="02020603050405020304" pitchFamily="18" charset="0"/>
              </a:rPr>
              <a:t>The Department stated that a lack of payments on a loan equates to failing to maintain an acceptable collection record. </a:t>
            </a:r>
          </a:p>
          <a:p>
            <a:pPr marL="800100" lvl="1" indent="-342900">
              <a:spcBef>
                <a:spcPts val="600"/>
              </a:spcBef>
              <a:buClr>
                <a:srgbClr val="FFC000"/>
              </a:buClr>
              <a:buSzPct val="100000"/>
              <a:buFont typeface="Arial" panose="020B0604020202020204" pitchFamily="34" charset="0"/>
              <a:buChar char="•"/>
              <a:defRPr/>
            </a:pPr>
            <a:r>
              <a:rPr lang="en-US" dirty="0">
                <a:latin typeface="Times New Roman" panose="02020603050405020304" pitchFamily="18" charset="0"/>
                <a:cs typeface="Times New Roman" panose="02020603050405020304" pitchFamily="18" charset="0"/>
              </a:rPr>
              <a:t>The higher education community strongly disagrees with this interpretation.  </a:t>
            </a:r>
          </a:p>
          <a:p>
            <a:pPr marL="342900" indent="-342900">
              <a:spcBef>
                <a:spcPts val="600"/>
              </a:spcBef>
              <a:buClr>
                <a:srgbClr val="FFC000"/>
              </a:buClr>
              <a:buSzPct val="100000"/>
              <a:buFont typeface="Wingdings" panose="05000000000000000000" pitchFamily="2" charset="2"/>
              <a:buChar char="§"/>
              <a:defRPr/>
            </a:pPr>
            <a:r>
              <a:rPr lang="en-US" dirty="0">
                <a:latin typeface="Times New Roman" panose="02020603050405020304" pitchFamily="18" charset="0"/>
                <a:cs typeface="Times New Roman" panose="02020603050405020304" pitchFamily="18" charset="0"/>
              </a:rPr>
              <a:t>The The Department informed schools that they would be notified individually of their obligation to provide documentation of their collection efforts and the deadline by which loans without documentation must be assigned.</a:t>
            </a:r>
          </a:p>
        </p:txBody>
      </p:sp>
      <p:pic>
        <p:nvPicPr>
          <p:cNvPr id="5" name="Content Placeholder 5">
            <a:extLst>
              <a:ext uri="{FF2B5EF4-FFF2-40B4-BE49-F238E27FC236}">
                <a16:creationId xmlns:a16="http://schemas.microsoft.com/office/drawing/2014/main" id="{1F6D3972-F7B4-47D8-9BE5-C530DA644A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304800" y="6019749"/>
            <a:ext cx="1346423" cy="60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l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FE002BF6-CF88-46D1-B30D-C3F2B55421B7}"/>
              </a:ext>
            </a:extLst>
          </p:cNvPr>
          <p:cNvSpPr txBox="1">
            <a:spLocks noGrp="1"/>
          </p:cNvSpPr>
          <p:nvPr>
            <p:ph type="title"/>
          </p:nvPr>
        </p:nvSpPr>
        <p:spPr>
          <a:xfrm>
            <a:off x="300037" y="212843"/>
            <a:ext cx="7175185" cy="869212"/>
          </a:xfrm>
        </p:spPr>
        <p:txBody>
          <a:bodyPr lIns="0" tIns="15875" rIns="0" bIns="0" rtlCol="0">
            <a:spAutoFit/>
          </a:bodyPr>
          <a:lstStyle/>
          <a:p>
            <a:pPr marL="12065" marR="5080" algn="ctr">
              <a:lnSpc>
                <a:spcPct val="99100"/>
              </a:lnSpc>
              <a:spcBef>
                <a:spcPts val="125"/>
              </a:spcBef>
              <a:defRPr/>
            </a:pPr>
            <a:r>
              <a:rPr lang="en-US" sz="2800" b="1" spc="-15" dirty="0">
                <a:cs typeface="Arial" panose="020B0604020202020204" pitchFamily="34" charset="0"/>
              </a:rPr>
              <a:t>Timeline of the </a:t>
            </a:r>
            <a:r>
              <a:rPr sz="2800" b="1" spc="-15" dirty="0">
                <a:cs typeface="Arial" panose="020B0604020202020204" pitchFamily="34" charset="0"/>
              </a:rPr>
              <a:t>Department’s</a:t>
            </a:r>
            <a:r>
              <a:rPr sz="2800" b="1" spc="15" dirty="0">
                <a:cs typeface="Arial" panose="020B0604020202020204" pitchFamily="34" charset="0"/>
              </a:rPr>
              <a:t> </a:t>
            </a:r>
            <a:r>
              <a:rPr lang="en-US" sz="2800" b="1" spc="-5" dirty="0">
                <a:cs typeface="Arial" panose="020B0604020202020204" pitchFamily="34" charset="0"/>
              </a:rPr>
              <a:t>Guidance on the Wind-Down of</a:t>
            </a:r>
            <a:r>
              <a:rPr sz="2800" b="1" spc="20" dirty="0">
                <a:cs typeface="Arial" panose="020B0604020202020204" pitchFamily="34" charset="0"/>
              </a:rPr>
              <a:t> </a:t>
            </a:r>
            <a:r>
              <a:rPr lang="en-US" sz="2800" b="1" spc="-5" dirty="0">
                <a:cs typeface="Arial" panose="020B0604020202020204" pitchFamily="34" charset="0"/>
              </a:rPr>
              <a:t>the </a:t>
            </a:r>
            <a:r>
              <a:rPr sz="2800" b="1" spc="-5" dirty="0">
                <a:cs typeface="Arial" panose="020B0604020202020204" pitchFamily="34" charset="0"/>
              </a:rPr>
              <a:t>Perkin</a:t>
            </a:r>
            <a:r>
              <a:rPr lang="en-US" sz="2800" b="1" spc="-5" dirty="0">
                <a:cs typeface="Arial" panose="020B0604020202020204" pitchFamily="34" charset="0"/>
              </a:rPr>
              <a:t>s Program</a:t>
            </a:r>
            <a:endParaRPr sz="2800" b="1" dirty="0">
              <a:highlight>
                <a:srgbClr val="FFFF00"/>
              </a:highlight>
              <a:cs typeface="Arial" panose="020B0604020202020204" pitchFamily="34" charset="0"/>
            </a:endParaRPr>
          </a:p>
        </p:txBody>
      </p:sp>
      <p:sp>
        <p:nvSpPr>
          <p:cNvPr id="3" name="object 3">
            <a:extLst>
              <a:ext uri="{FF2B5EF4-FFF2-40B4-BE49-F238E27FC236}">
                <a16:creationId xmlns:a16="http://schemas.microsoft.com/office/drawing/2014/main" id="{5D5FB92A-08E4-4C53-825C-DFAE31136354}"/>
              </a:ext>
            </a:extLst>
          </p:cNvPr>
          <p:cNvSpPr txBox="1"/>
          <p:nvPr/>
        </p:nvSpPr>
        <p:spPr>
          <a:xfrm>
            <a:off x="522288" y="1257300"/>
            <a:ext cx="8045450" cy="3797300"/>
          </a:xfrm>
          <a:prstGeom prst="rect">
            <a:avLst/>
          </a:prstGeom>
        </p:spPr>
        <p:txBody>
          <a:bodyPr lIns="0" tIns="12065" rIns="0" bIns="0">
            <a:spAutoFit/>
          </a:bodyPr>
          <a:lstStyle/>
          <a:p>
            <a:pPr>
              <a:spcBef>
                <a:spcPts val="900"/>
              </a:spcBef>
              <a:buSzPct val="110000"/>
              <a:defRPr/>
            </a:pPr>
            <a:r>
              <a:rPr lang="en-US" sz="2400" b="1" u="sng" dirty="0">
                <a:latin typeface="Times New Roman" panose="02020603050405020304" pitchFamily="18" charset="0"/>
                <a:cs typeface="Times New Roman" panose="02020603050405020304" pitchFamily="18" charset="0"/>
              </a:rPr>
              <a:t>February 2020 - March 2021: </a:t>
            </a:r>
          </a:p>
          <a:p>
            <a:pPr marL="342900" indent="-342900">
              <a:spcBef>
                <a:spcPts val="900"/>
              </a:spcBef>
              <a:buClr>
                <a:srgbClr val="FFC000"/>
              </a:buClr>
              <a:buSzPct val="110000"/>
              <a:buFont typeface="Wingdings" panose="05000000000000000000" pitchFamily="2" charset="2"/>
              <a:buChar char="§"/>
              <a:defRPr/>
            </a:pPr>
            <a:r>
              <a:rPr lang="en-US" sz="2100" dirty="0">
                <a:latin typeface="Times New Roman" panose="02020603050405020304" pitchFamily="18" charset="0"/>
                <a:cs typeface="Times New Roman" panose="02020603050405020304" pitchFamily="18" charset="0"/>
              </a:rPr>
              <a:t>In </a:t>
            </a:r>
            <a:r>
              <a:rPr lang="en-US" sz="2100" b="1" dirty="0">
                <a:latin typeface="Times New Roman" panose="02020603050405020304" pitchFamily="18" charset="0"/>
                <a:cs typeface="Times New Roman" panose="02020603050405020304" pitchFamily="18" charset="0"/>
              </a:rPr>
              <a:t>February 2020, </a:t>
            </a:r>
            <a:r>
              <a:rPr lang="en-US" sz="2100" dirty="0">
                <a:latin typeface="Times New Roman" panose="02020603050405020304" pitchFamily="18" charset="0"/>
                <a:cs typeface="Times New Roman" panose="02020603050405020304" pitchFamily="18" charset="0"/>
              </a:rPr>
              <a:t>the first round of notices were sent to 75 schools with overall default percentages of 75% or more.</a:t>
            </a:r>
          </a:p>
          <a:p>
            <a:pPr marL="800100" lvl="1" indent="-342900">
              <a:spcBef>
                <a:spcPts val="600"/>
              </a:spcBef>
              <a:buClr>
                <a:srgbClr val="FFC000"/>
              </a:buClr>
              <a:buSzPct val="110000"/>
              <a:buFont typeface="Wingdings" panose="05000000000000000000" pitchFamily="2" charset="2"/>
              <a:buChar char="§"/>
              <a:defRPr/>
            </a:pPr>
            <a:r>
              <a:rPr lang="en-US" sz="2100" dirty="0">
                <a:latin typeface="Times New Roman" panose="02020603050405020304" pitchFamily="18" charset="0"/>
                <a:cs typeface="Times New Roman" panose="02020603050405020304" pitchFamily="18" charset="0"/>
              </a:rPr>
              <a:t>Soon after, the COVID shutdown occurred delaying further action for over a year.</a:t>
            </a:r>
          </a:p>
          <a:p>
            <a:pPr marL="342900" indent="-342900">
              <a:spcBef>
                <a:spcPts val="900"/>
              </a:spcBef>
              <a:buClr>
                <a:srgbClr val="FFC000"/>
              </a:buClr>
              <a:buSzPct val="110000"/>
              <a:buFont typeface="Wingdings" panose="05000000000000000000" pitchFamily="2" charset="2"/>
              <a:buChar char="§"/>
              <a:defRPr/>
            </a:pPr>
            <a:r>
              <a:rPr lang="en-US" sz="2100" dirty="0">
                <a:latin typeface="Times New Roman" panose="02020603050405020304" pitchFamily="18" charset="0"/>
                <a:cs typeface="Times New Roman" panose="02020603050405020304" pitchFamily="18" charset="0"/>
              </a:rPr>
              <a:t>In </a:t>
            </a:r>
            <a:r>
              <a:rPr lang="en-US" sz="2100" b="1" dirty="0">
                <a:latin typeface="Times New Roman" panose="02020603050405020304" pitchFamily="18" charset="0"/>
                <a:cs typeface="Times New Roman" panose="02020603050405020304" pitchFamily="18" charset="0"/>
              </a:rPr>
              <a:t>March of 2021, </a:t>
            </a:r>
            <a:r>
              <a:rPr lang="en-US" sz="2100" dirty="0">
                <a:latin typeface="Times New Roman" panose="02020603050405020304" pitchFamily="18" charset="0"/>
                <a:cs typeface="Times New Roman" panose="02020603050405020304" pitchFamily="18" charset="0"/>
              </a:rPr>
              <a:t>the second round of notices went to approximately 200 schools with overall default percentages of 50% or more.</a:t>
            </a:r>
          </a:p>
          <a:p>
            <a:pPr marL="342900" indent="-342900">
              <a:spcBef>
                <a:spcPts val="900"/>
              </a:spcBef>
              <a:buClr>
                <a:srgbClr val="FFC000"/>
              </a:buClr>
              <a:buSzPct val="110000"/>
              <a:buFont typeface="Wingdings" panose="05000000000000000000" pitchFamily="2" charset="2"/>
              <a:buChar char="§"/>
              <a:defRPr/>
            </a:pPr>
            <a:r>
              <a:rPr lang="en-US" sz="2100" dirty="0">
                <a:latin typeface="Times New Roman" panose="02020603050405020304" pitchFamily="18" charset="0"/>
                <a:cs typeface="Times New Roman" panose="02020603050405020304" pitchFamily="18" charset="0"/>
              </a:rPr>
              <a:t>Schools that received notices were provided 90 days to assign all loans in this category that had not made a recent payment.</a:t>
            </a:r>
          </a:p>
          <a:p>
            <a:pPr marL="342900" indent="-342900">
              <a:spcBef>
                <a:spcPts val="900"/>
              </a:spcBef>
              <a:buSzPct val="110000"/>
              <a:buFont typeface="Wingdings" pitchFamily="2" charset="2"/>
              <a:buChar char="§"/>
              <a:defRPr/>
            </a:pPr>
            <a:endParaRPr lang="en-US" sz="1900" dirty="0">
              <a:latin typeface="Times New Roman" panose="02020603050405020304" pitchFamily="18" charset="0"/>
              <a:cs typeface="Times New Roman" panose="02020603050405020304" pitchFamily="18" charset="0"/>
            </a:endParaRPr>
          </a:p>
        </p:txBody>
      </p:sp>
      <p:pic>
        <p:nvPicPr>
          <p:cNvPr id="5" name="Content Placeholder 5">
            <a:extLst>
              <a:ext uri="{FF2B5EF4-FFF2-40B4-BE49-F238E27FC236}">
                <a16:creationId xmlns:a16="http://schemas.microsoft.com/office/drawing/2014/main" id="{AE40EB16-D6C6-4537-8687-B95E43B9E9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304800" y="6019749"/>
            <a:ext cx="1346423" cy="60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l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274D1E3D-8CDF-4254-8119-5235D1F4DC2A}"/>
              </a:ext>
            </a:extLst>
          </p:cNvPr>
          <p:cNvSpPr txBox="1">
            <a:spLocks noGrp="1"/>
          </p:cNvSpPr>
          <p:nvPr>
            <p:ph type="title"/>
          </p:nvPr>
        </p:nvSpPr>
        <p:spPr>
          <a:xfrm>
            <a:off x="300037" y="212843"/>
            <a:ext cx="7175185" cy="869212"/>
          </a:xfrm>
        </p:spPr>
        <p:txBody>
          <a:bodyPr lIns="0" tIns="15875" rIns="0" bIns="0" rtlCol="0">
            <a:spAutoFit/>
          </a:bodyPr>
          <a:lstStyle/>
          <a:p>
            <a:pPr marL="12065" marR="5080" algn="ctr">
              <a:lnSpc>
                <a:spcPct val="99100"/>
              </a:lnSpc>
              <a:spcBef>
                <a:spcPts val="125"/>
              </a:spcBef>
              <a:defRPr/>
            </a:pPr>
            <a:r>
              <a:rPr lang="en-US" sz="2800" b="1" spc="-15" dirty="0">
                <a:cs typeface="Arial" panose="020B0604020202020204" pitchFamily="34" charset="0"/>
              </a:rPr>
              <a:t>Timeline of the </a:t>
            </a:r>
            <a:r>
              <a:rPr sz="2800" b="1" spc="-15" dirty="0">
                <a:cs typeface="Arial" panose="020B0604020202020204" pitchFamily="34" charset="0"/>
              </a:rPr>
              <a:t>Department’s</a:t>
            </a:r>
            <a:r>
              <a:rPr sz="2800" b="1" spc="15" dirty="0">
                <a:cs typeface="Arial" panose="020B0604020202020204" pitchFamily="34" charset="0"/>
              </a:rPr>
              <a:t> </a:t>
            </a:r>
            <a:r>
              <a:rPr lang="en-US" sz="2800" b="1" spc="-5" dirty="0">
                <a:cs typeface="Arial" panose="020B0604020202020204" pitchFamily="34" charset="0"/>
              </a:rPr>
              <a:t>Guidance on the Wind-Down of</a:t>
            </a:r>
            <a:r>
              <a:rPr sz="2800" b="1" spc="20" dirty="0">
                <a:cs typeface="Arial" panose="020B0604020202020204" pitchFamily="34" charset="0"/>
              </a:rPr>
              <a:t> </a:t>
            </a:r>
            <a:r>
              <a:rPr lang="en-US" sz="2800" b="1" spc="-5" dirty="0">
                <a:cs typeface="Arial" panose="020B0604020202020204" pitchFamily="34" charset="0"/>
              </a:rPr>
              <a:t>the </a:t>
            </a:r>
            <a:r>
              <a:rPr sz="2800" b="1" spc="-5" dirty="0">
                <a:cs typeface="Arial" panose="020B0604020202020204" pitchFamily="34" charset="0"/>
              </a:rPr>
              <a:t>Perkin</a:t>
            </a:r>
            <a:r>
              <a:rPr lang="en-US" sz="2800" b="1" spc="-5" dirty="0">
                <a:cs typeface="Arial" panose="020B0604020202020204" pitchFamily="34" charset="0"/>
              </a:rPr>
              <a:t>s Program</a:t>
            </a:r>
            <a:endParaRPr sz="2800" b="1" dirty="0">
              <a:highlight>
                <a:srgbClr val="FFFF00"/>
              </a:highlight>
              <a:cs typeface="Arial" panose="020B0604020202020204" pitchFamily="34" charset="0"/>
            </a:endParaRPr>
          </a:p>
        </p:txBody>
      </p:sp>
      <p:sp>
        <p:nvSpPr>
          <p:cNvPr id="3" name="object 3">
            <a:extLst>
              <a:ext uri="{FF2B5EF4-FFF2-40B4-BE49-F238E27FC236}">
                <a16:creationId xmlns:a16="http://schemas.microsoft.com/office/drawing/2014/main" id="{E2D92FDD-A7C2-46CE-8F2E-77E326410D28}"/>
              </a:ext>
            </a:extLst>
          </p:cNvPr>
          <p:cNvSpPr txBox="1"/>
          <p:nvPr/>
        </p:nvSpPr>
        <p:spPr>
          <a:xfrm>
            <a:off x="381000" y="1239838"/>
            <a:ext cx="8382000" cy="4581525"/>
          </a:xfrm>
          <a:prstGeom prst="rect">
            <a:avLst/>
          </a:prstGeom>
        </p:spPr>
        <p:txBody>
          <a:bodyPr lIns="0" tIns="12065" rIns="0" bIns="0">
            <a:spAutoFit/>
          </a:bodyPr>
          <a:lstStyle/>
          <a:p>
            <a:pPr>
              <a:defRPr/>
            </a:pPr>
            <a:r>
              <a:rPr lang="en-US" sz="2000" b="1" u="sng" dirty="0">
                <a:latin typeface="Times New Roman" panose="02020603050405020304" pitchFamily="18" charset="0"/>
                <a:cs typeface="Times New Roman" panose="02020603050405020304" pitchFamily="18" charset="0"/>
              </a:rPr>
              <a:t>August 27, 2021:</a:t>
            </a: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a:t>
            </a:r>
          </a:p>
          <a:p>
            <a:pPr marL="342900" indent="-342900">
              <a:lnSpc>
                <a:spcPct val="95000"/>
              </a:lnSpc>
              <a:spcBef>
                <a:spcPts val="900"/>
              </a:spcBef>
              <a:buClr>
                <a:srgbClr val="FFC000"/>
              </a:buClr>
              <a:buSzPct val="110000"/>
              <a:buFont typeface="Wingdings" pitchFamily="2" charset="2"/>
              <a:buChar char="§"/>
              <a:defRPr/>
            </a:pPr>
            <a:r>
              <a:rPr lang="en-US" sz="2000" dirty="0">
                <a:latin typeface="Times New Roman" panose="02020603050405020304" pitchFamily="18" charset="0"/>
                <a:cs typeface="Times New Roman" panose="02020603050405020304" pitchFamily="18" charset="0"/>
              </a:rPr>
              <a:t>The Department decided to cease sending individual notices to the schools based on percentage of defaults and instead sent a blanket notice to all institutions </a:t>
            </a:r>
            <a:r>
              <a:rPr lang="en-US" sz="2000" b="1" dirty="0">
                <a:latin typeface="Times New Roman" panose="02020603050405020304" pitchFamily="18" charset="0"/>
                <a:cs typeface="Times New Roman" panose="02020603050405020304" pitchFamily="18" charset="0"/>
              </a:rPr>
              <a:t>providing a deadline of June 30, 2022</a:t>
            </a:r>
            <a:r>
              <a:rPr lang="en-US" sz="2000" dirty="0">
                <a:latin typeface="Times New Roman" panose="02020603050405020304" pitchFamily="18" charset="0"/>
                <a:cs typeface="Times New Roman" panose="02020603050405020304" pitchFamily="18" charset="0"/>
              </a:rPr>
              <a:t>, to either assign or purchase all loans in default for two or more years. </a:t>
            </a:r>
          </a:p>
          <a:p>
            <a:pPr marL="342900" indent="-342900">
              <a:lnSpc>
                <a:spcPct val="95000"/>
              </a:lnSpc>
              <a:spcBef>
                <a:spcPts val="900"/>
              </a:spcBef>
              <a:buClr>
                <a:srgbClr val="FFC000"/>
              </a:buClr>
              <a:buSzPct val="110000"/>
              <a:buFont typeface="Wingdings" pitchFamily="2" charset="2"/>
              <a:buChar char="§"/>
              <a:defRPr/>
            </a:pPr>
            <a:r>
              <a:rPr lang="en-US" sz="2000" dirty="0">
                <a:latin typeface="Times New Roman" panose="02020603050405020304" pitchFamily="18" charset="0"/>
                <a:cs typeface="Times New Roman" panose="02020603050405020304" pitchFamily="18" charset="0"/>
              </a:rPr>
              <a:t>If an institution determines that borrowers who have defaulted Perkins Loans are making payments, the institution may notify the Department that documentation </a:t>
            </a:r>
            <a:r>
              <a:rPr lang="en-US" sz="2000" b="1" dirty="0">
                <a:latin typeface="Times New Roman" panose="02020603050405020304" pitchFamily="18" charset="0"/>
                <a:cs typeface="Times New Roman" panose="02020603050405020304" pitchFamily="18" charset="0"/>
              </a:rPr>
              <a:t>showing an acceptable collection record</a:t>
            </a:r>
            <a:r>
              <a:rPr lang="en-US" sz="2000" dirty="0">
                <a:latin typeface="Times New Roman" panose="02020603050405020304" pitchFamily="18" charset="0"/>
                <a:cs typeface="Times New Roman" panose="02020603050405020304" pitchFamily="18" charset="0"/>
              </a:rPr>
              <a:t> is available upon request.</a:t>
            </a:r>
          </a:p>
          <a:p>
            <a:pPr marL="342900" indent="-342900">
              <a:lnSpc>
                <a:spcPct val="95000"/>
              </a:lnSpc>
              <a:spcBef>
                <a:spcPts val="900"/>
              </a:spcBef>
              <a:buClr>
                <a:srgbClr val="FFC000"/>
              </a:buClr>
              <a:buSzPct val="110000"/>
              <a:buFont typeface="Wingdings" pitchFamily="2" charset="2"/>
              <a:buChar char="§"/>
              <a:defRPr/>
            </a:pPr>
            <a:r>
              <a:rPr lang="en-US" sz="2000" dirty="0">
                <a:latin typeface="Times New Roman" panose="02020603050405020304" pitchFamily="18" charset="0"/>
                <a:cs typeface="Times New Roman" panose="02020603050405020304" pitchFamily="18" charset="0"/>
              </a:rPr>
              <a:t>Schools were informed that in early 2022, the Department would assess activity regarding a school’s progress in assigning defaulted loans. Inactivity may result in a warning letter issued to financial aid office and CEO/President.</a:t>
            </a:r>
          </a:p>
          <a:p>
            <a:pPr marL="342900" indent="-342900">
              <a:lnSpc>
                <a:spcPct val="95000"/>
              </a:lnSpc>
              <a:spcBef>
                <a:spcPts val="900"/>
              </a:spcBef>
              <a:buClr>
                <a:srgbClr val="FFC000"/>
              </a:buClr>
              <a:buSzPct val="110000"/>
              <a:buFont typeface="Wingdings" pitchFamily="2" charset="2"/>
              <a:buChar char="§"/>
              <a:defRPr/>
            </a:pPr>
            <a:r>
              <a:rPr lang="en-US" sz="2000" dirty="0">
                <a:latin typeface="Times New Roman" panose="02020603050405020304" pitchFamily="18" charset="0"/>
                <a:cs typeface="Times New Roman" panose="02020603050405020304" pitchFamily="18" charset="0"/>
              </a:rPr>
              <a:t>COHEAO encourage schools to contact the Department and many requested an extension.</a:t>
            </a:r>
          </a:p>
        </p:txBody>
      </p:sp>
      <p:pic>
        <p:nvPicPr>
          <p:cNvPr id="5" name="Content Placeholder 5">
            <a:extLst>
              <a:ext uri="{FF2B5EF4-FFF2-40B4-BE49-F238E27FC236}">
                <a16:creationId xmlns:a16="http://schemas.microsoft.com/office/drawing/2014/main" id="{4310BA5C-5431-4070-8BC7-77EBD2E34A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304800" y="6019749"/>
            <a:ext cx="1346423" cy="60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l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49C8104B-CCBF-43F5-A7DC-D4FC66E77593}"/>
              </a:ext>
            </a:extLst>
          </p:cNvPr>
          <p:cNvSpPr txBox="1">
            <a:spLocks noGrp="1"/>
          </p:cNvSpPr>
          <p:nvPr>
            <p:ph type="title"/>
          </p:nvPr>
        </p:nvSpPr>
        <p:spPr>
          <a:xfrm>
            <a:off x="304800" y="197588"/>
            <a:ext cx="7175185" cy="869212"/>
          </a:xfrm>
        </p:spPr>
        <p:txBody>
          <a:bodyPr lIns="0" tIns="15875" rIns="0" bIns="0" rtlCol="0">
            <a:spAutoFit/>
          </a:bodyPr>
          <a:lstStyle/>
          <a:p>
            <a:pPr marL="12065" marR="5080" algn="ctr">
              <a:lnSpc>
                <a:spcPct val="99100"/>
              </a:lnSpc>
              <a:spcBef>
                <a:spcPts val="125"/>
              </a:spcBef>
              <a:defRPr/>
            </a:pPr>
            <a:r>
              <a:rPr lang="en-US" sz="2800" b="1" spc="-15" dirty="0">
                <a:cs typeface="Arial" panose="020B0604020202020204" pitchFamily="34" charset="0"/>
              </a:rPr>
              <a:t>Timeline of the </a:t>
            </a:r>
            <a:r>
              <a:rPr sz="2800" b="1" spc="-15" dirty="0">
                <a:cs typeface="Arial" panose="020B0604020202020204" pitchFamily="34" charset="0"/>
              </a:rPr>
              <a:t>Department’s</a:t>
            </a:r>
            <a:r>
              <a:rPr sz="2800" b="1" spc="15" dirty="0">
                <a:cs typeface="Arial" panose="020B0604020202020204" pitchFamily="34" charset="0"/>
              </a:rPr>
              <a:t> </a:t>
            </a:r>
            <a:r>
              <a:rPr lang="en-US" sz="2800" b="1" spc="-5" dirty="0">
                <a:cs typeface="Arial" panose="020B0604020202020204" pitchFamily="34" charset="0"/>
              </a:rPr>
              <a:t>Guidance on the Wind-Down of</a:t>
            </a:r>
            <a:r>
              <a:rPr sz="2800" b="1" spc="20" dirty="0">
                <a:cs typeface="Arial" panose="020B0604020202020204" pitchFamily="34" charset="0"/>
              </a:rPr>
              <a:t> </a:t>
            </a:r>
            <a:r>
              <a:rPr lang="en-US" sz="2800" b="1" spc="-5" dirty="0">
                <a:cs typeface="Arial" panose="020B0604020202020204" pitchFamily="34" charset="0"/>
              </a:rPr>
              <a:t>the </a:t>
            </a:r>
            <a:r>
              <a:rPr sz="2800" b="1" spc="-5" dirty="0">
                <a:cs typeface="Arial" panose="020B0604020202020204" pitchFamily="34" charset="0"/>
              </a:rPr>
              <a:t>Perkin</a:t>
            </a:r>
            <a:r>
              <a:rPr lang="en-US" sz="2800" b="1" spc="-5" dirty="0">
                <a:cs typeface="Arial" panose="020B0604020202020204" pitchFamily="34" charset="0"/>
              </a:rPr>
              <a:t>s Program</a:t>
            </a:r>
            <a:endParaRPr sz="2800" b="1" dirty="0">
              <a:highlight>
                <a:srgbClr val="FFFF00"/>
              </a:highlight>
              <a:cs typeface="Arial" panose="020B0604020202020204" pitchFamily="34" charset="0"/>
            </a:endParaRPr>
          </a:p>
        </p:txBody>
      </p:sp>
      <p:sp>
        <p:nvSpPr>
          <p:cNvPr id="3" name="object 3">
            <a:extLst>
              <a:ext uri="{FF2B5EF4-FFF2-40B4-BE49-F238E27FC236}">
                <a16:creationId xmlns:a16="http://schemas.microsoft.com/office/drawing/2014/main" id="{9D6F9FC3-D285-4D37-A47B-AB4EED9E4F91}"/>
              </a:ext>
            </a:extLst>
          </p:cNvPr>
          <p:cNvSpPr txBox="1"/>
          <p:nvPr/>
        </p:nvSpPr>
        <p:spPr>
          <a:xfrm>
            <a:off x="536575" y="1262063"/>
            <a:ext cx="7646988" cy="4805362"/>
          </a:xfrm>
          <a:prstGeom prst="rect">
            <a:avLst/>
          </a:prstGeom>
        </p:spPr>
        <p:txBody>
          <a:bodyPr lIns="0" tIns="12065" rIns="0" bIns="0">
            <a:spAutoFit/>
          </a:bodyPr>
          <a:lstStyle/>
          <a:p>
            <a:pPr>
              <a:defRPr/>
            </a:pPr>
            <a:r>
              <a:rPr lang="en-US" sz="2200" b="1" u="sng" dirty="0">
                <a:latin typeface="Times New Roman" panose="02020603050405020304" pitchFamily="18" charset="0"/>
                <a:cs typeface="Times New Roman" panose="02020603050405020304" pitchFamily="18" charset="0"/>
              </a:rPr>
              <a:t>January 26, 2022:</a:t>
            </a:r>
            <a:r>
              <a:rPr lang="en-US" sz="2200" b="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 </a:t>
            </a:r>
          </a:p>
          <a:p>
            <a:pPr marL="342900" indent="-342900">
              <a:spcBef>
                <a:spcPts val="900"/>
              </a:spcBef>
              <a:buClr>
                <a:srgbClr val="FFC000"/>
              </a:buClr>
              <a:buSzPct val="110000"/>
              <a:buFont typeface="Wingdings" pitchFamily="2" charset="2"/>
              <a:buChar char="§"/>
              <a:defRPr/>
            </a:pPr>
            <a:r>
              <a:rPr lang="en-US" sz="1900" dirty="0">
                <a:latin typeface="Times New Roman" panose="02020603050405020304" pitchFamily="18" charset="0"/>
                <a:cs typeface="Times New Roman" panose="02020603050405020304" pitchFamily="18" charset="0"/>
              </a:rPr>
              <a:t>The Department sent emails to all schools with active Perkins Loan portfolios reminding them of their obligation to assign all loans in default for two or more years by June 30, 2022.</a:t>
            </a:r>
          </a:p>
          <a:p>
            <a:pPr>
              <a:spcBef>
                <a:spcPts val="1200"/>
              </a:spcBef>
              <a:buSzPct val="110000"/>
              <a:defRPr/>
            </a:pPr>
            <a:r>
              <a:rPr lang="en-US" sz="2200" b="1" u="sng" dirty="0">
                <a:latin typeface="Times New Roman" panose="02020603050405020304" pitchFamily="18" charset="0"/>
                <a:cs typeface="Times New Roman" panose="02020603050405020304" pitchFamily="18" charset="0"/>
              </a:rPr>
              <a:t>May 4, 2022:</a:t>
            </a:r>
            <a:r>
              <a:rPr lang="en-US" sz="2200" b="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 </a:t>
            </a:r>
          </a:p>
          <a:p>
            <a:pPr marL="342900" indent="-342900">
              <a:spcBef>
                <a:spcPts val="600"/>
              </a:spcBef>
              <a:buClr>
                <a:srgbClr val="FFC000"/>
              </a:buClr>
              <a:buSzPct val="110000"/>
              <a:buFont typeface="Wingdings" pitchFamily="2" charset="2"/>
              <a:buChar char="§"/>
              <a:defRPr/>
            </a:pPr>
            <a:r>
              <a:rPr lang="en-US" sz="1900" dirty="0">
                <a:latin typeface="Times New Roman" panose="02020603050405020304" pitchFamily="18" charset="0"/>
                <a:cs typeface="Times New Roman" panose="02020603050405020304" pitchFamily="18" charset="0"/>
              </a:rPr>
              <a:t>The Department sent emails to all schools with active Perkins Loan portfolios </a:t>
            </a:r>
            <a:r>
              <a:rPr lang="en-US" sz="1900" b="1" dirty="0">
                <a:latin typeface="Times New Roman" panose="02020603050405020304" pitchFamily="18" charset="0"/>
                <a:cs typeface="Times New Roman" panose="02020603050405020304" pitchFamily="18" charset="0"/>
              </a:rPr>
              <a:t>extending the assignment deadline to June 30, 2023</a:t>
            </a:r>
            <a:r>
              <a:rPr lang="en-US" sz="1900" dirty="0">
                <a:latin typeface="Times New Roman" panose="02020603050405020304" pitchFamily="18" charset="0"/>
                <a:cs typeface="Times New Roman" panose="02020603050405020304" pitchFamily="18" charset="0"/>
              </a:rPr>
              <a:t> (CB-22-10).</a:t>
            </a:r>
          </a:p>
          <a:p>
            <a:pPr marL="342900" indent="-342900">
              <a:spcBef>
                <a:spcPts val="600"/>
              </a:spcBef>
              <a:buClr>
                <a:srgbClr val="FFC000"/>
              </a:buClr>
              <a:buSzPct val="110000"/>
              <a:buFont typeface="Wingdings" pitchFamily="2" charset="2"/>
              <a:buChar char="§"/>
              <a:defRPr/>
            </a:pPr>
            <a:r>
              <a:rPr lang="en-US" sz="1900" dirty="0">
                <a:latin typeface="Times New Roman" panose="02020603050405020304" pitchFamily="18" charset="0"/>
                <a:cs typeface="Times New Roman" panose="02020603050405020304" pitchFamily="18" charset="0"/>
              </a:rPr>
              <a:t>All other conditions noted in the August 27, 2021 announcement still apply, and the Department will periodically assess all Perkins loan assignment activity throughout early 2023.   </a:t>
            </a:r>
          </a:p>
          <a:p>
            <a:pPr marL="342900" indent="-342900">
              <a:spcBef>
                <a:spcPts val="600"/>
              </a:spcBef>
              <a:buClr>
                <a:srgbClr val="FFC000"/>
              </a:buClr>
              <a:buSzPct val="110000"/>
              <a:buFont typeface="Wingdings" pitchFamily="2" charset="2"/>
              <a:buChar char="§"/>
              <a:defRPr/>
            </a:pPr>
            <a:r>
              <a:rPr lang="en-US" sz="1900" dirty="0">
                <a:latin typeface="Times New Roman" panose="02020603050405020304" pitchFamily="18" charset="0"/>
                <a:cs typeface="Times New Roman" panose="02020603050405020304" pitchFamily="18" charset="0"/>
              </a:rPr>
              <a:t>Schools must include the reason(s) why they were unable to assign Perkins loans in default more than two years by the June 30, 2022, deadline on the 2023–24 FISAP</a:t>
            </a:r>
          </a:p>
        </p:txBody>
      </p:sp>
      <p:pic>
        <p:nvPicPr>
          <p:cNvPr id="5" name="Content Placeholder 5">
            <a:extLst>
              <a:ext uri="{FF2B5EF4-FFF2-40B4-BE49-F238E27FC236}">
                <a16:creationId xmlns:a16="http://schemas.microsoft.com/office/drawing/2014/main" id="{F9F5C846-E730-47FE-A82F-E3E5262854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304800" y="6019749"/>
            <a:ext cx="1346423" cy="60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l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7578BE-1D3E-4922-92A9-DC78FE584111}"/>
              </a:ext>
            </a:extLst>
          </p:cNvPr>
          <p:cNvSpPr>
            <a:spLocks noGrp="1"/>
          </p:cNvSpPr>
          <p:nvPr>
            <p:ph idx="1"/>
          </p:nvPr>
        </p:nvSpPr>
        <p:spPr>
          <a:xfrm>
            <a:off x="457200" y="838200"/>
            <a:ext cx="7821613" cy="5105400"/>
          </a:xfrm>
        </p:spPr>
        <p:txBody>
          <a:bodyPr>
            <a:noAutofit/>
          </a:bodyPr>
          <a:lstStyle/>
          <a:p>
            <a:pPr marL="0" indent="0">
              <a:spcBef>
                <a:spcPts val="600"/>
              </a:spcBef>
              <a:buFont typeface="Wingdings 2" panose="05020102010507070707" pitchFamily="18" charset="2"/>
              <a:buNone/>
              <a:defRPr/>
            </a:pPr>
            <a:r>
              <a:rPr lang="en-US" sz="2000" b="1" u="sng" dirty="0"/>
              <a:t>November 8, 2021</a:t>
            </a:r>
            <a:r>
              <a:rPr lang="en-US" sz="2000" b="1" dirty="0"/>
              <a:t>: </a:t>
            </a:r>
            <a:r>
              <a:rPr lang="en-US" sz="2000" dirty="0"/>
              <a:t> </a:t>
            </a:r>
          </a:p>
          <a:p>
            <a:pPr>
              <a:spcBef>
                <a:spcPts val="600"/>
              </a:spcBef>
              <a:buFont typeface="Wingdings" panose="05000000000000000000" pitchFamily="2" charset="2"/>
              <a:buChar char="§"/>
              <a:defRPr/>
            </a:pPr>
            <a:r>
              <a:rPr lang="en-US" sz="2000" dirty="0"/>
              <a:t>COHEAO sent a letter sent to the Under Secretary, James Kvaal, stating that:</a:t>
            </a:r>
          </a:p>
          <a:p>
            <a:pPr lvl="1">
              <a:spcBef>
                <a:spcPts val="200"/>
              </a:spcBef>
              <a:buFont typeface="Arial" panose="020B0604020202020204" pitchFamily="34" charset="0"/>
              <a:buChar char="•"/>
              <a:defRPr/>
            </a:pPr>
            <a:r>
              <a:rPr lang="en-US" sz="2000" dirty="0"/>
              <a:t>The Perkins recovery data does not support the 2-year mandate.</a:t>
            </a:r>
          </a:p>
          <a:p>
            <a:pPr lvl="1">
              <a:spcBef>
                <a:spcPts val="200"/>
              </a:spcBef>
              <a:buFont typeface="Arial" panose="020B0604020202020204" pitchFamily="34" charset="0"/>
              <a:buChar char="•"/>
              <a:defRPr/>
            </a:pPr>
            <a:r>
              <a:rPr lang="en-US" sz="2000" dirty="0"/>
              <a:t>The Department’s guidance contradicts current binding regulation.</a:t>
            </a:r>
          </a:p>
          <a:p>
            <a:pPr lvl="1">
              <a:spcBef>
                <a:spcPts val="200"/>
              </a:spcBef>
              <a:buFont typeface="Arial" panose="020B0604020202020204" pitchFamily="34" charset="0"/>
              <a:buChar char="•"/>
              <a:defRPr/>
            </a:pPr>
            <a:r>
              <a:rPr lang="en-US" sz="2000" dirty="0"/>
              <a:t>The guidance was issued with disregard for the HEA and current regulations and, as such, is sub-regulatory guidance that does not qualify as regulation.</a:t>
            </a:r>
          </a:p>
          <a:p>
            <a:pPr lvl="1">
              <a:spcBef>
                <a:spcPts val="200"/>
              </a:spcBef>
              <a:buFont typeface="Arial" panose="020B0604020202020204" pitchFamily="34" charset="0"/>
              <a:buChar char="•"/>
              <a:defRPr/>
            </a:pPr>
            <a:r>
              <a:rPr lang="en-US" sz="2000" dirty="0"/>
              <a:t>The Department’s interpretation is not consistent with Congressional intent. </a:t>
            </a:r>
          </a:p>
          <a:p>
            <a:pPr lvl="2">
              <a:spcBef>
                <a:spcPts val="200"/>
              </a:spcBef>
              <a:buFont typeface="Verdana" panose="020B0604030504040204" pitchFamily="34" charset="0"/>
              <a:buChar char="-"/>
              <a:defRPr/>
            </a:pPr>
            <a:r>
              <a:rPr lang="en-US" dirty="0"/>
              <a:t>Congress narrowed the Department’s authority in the HEOA (8/14/2008) stating the Secretary is only permitted to require assignment of defaulted Perkins loans to the Secretary when an institution of higher education has </a:t>
            </a:r>
            <a:r>
              <a:rPr lang="en-US" b="1" dirty="0"/>
              <a:t>knowingly failed to maintain collection records</a:t>
            </a:r>
            <a:r>
              <a:rPr lang="en-US" dirty="0"/>
              <a:t>. </a:t>
            </a:r>
          </a:p>
          <a:p>
            <a:pPr lvl="2">
              <a:spcBef>
                <a:spcPts val="200"/>
              </a:spcBef>
              <a:buFont typeface="Verdana" panose="020B0604030504040204" pitchFamily="34" charset="0"/>
              <a:buChar char="-"/>
              <a:defRPr/>
            </a:pPr>
            <a:r>
              <a:rPr lang="en-US" b="1" dirty="0"/>
              <a:t>The fact that a loan has been in default for any period of time does not mean that the institution has failed to perform due diligence in its collection and is not grounds for the Secretary to require the assignment of the loan.</a:t>
            </a:r>
            <a:endParaRPr lang="en-US" dirty="0"/>
          </a:p>
          <a:p>
            <a:pPr lvl="2">
              <a:spcBef>
                <a:spcPts val="200"/>
              </a:spcBef>
              <a:buFont typeface="Verdana" panose="020B0604030504040204" pitchFamily="34" charset="0"/>
              <a:buChar char="-"/>
              <a:defRPr/>
            </a:pPr>
            <a:endParaRPr lang="en-US" dirty="0"/>
          </a:p>
          <a:p>
            <a:pPr lvl="1">
              <a:spcBef>
                <a:spcPts val="200"/>
              </a:spcBef>
              <a:buFont typeface="System Font Regular"/>
              <a:buChar char="-"/>
              <a:defRPr/>
            </a:pPr>
            <a:endParaRPr lang="en-US" sz="2000" dirty="0"/>
          </a:p>
          <a:p>
            <a:pPr>
              <a:spcBef>
                <a:spcPts val="200"/>
              </a:spcBef>
              <a:buFont typeface="Wingdings" pitchFamily="2" charset="2"/>
              <a:buChar char="§"/>
              <a:defRPr/>
            </a:pPr>
            <a:endParaRPr lang="en-US" sz="2000" dirty="0"/>
          </a:p>
          <a:p>
            <a:pPr lvl="1">
              <a:spcBef>
                <a:spcPts val="600"/>
              </a:spcBef>
              <a:buFont typeface="System Font Regular"/>
              <a:buChar char="-"/>
              <a:defRPr/>
            </a:pPr>
            <a:endParaRPr lang="en-US" dirty="0"/>
          </a:p>
          <a:p>
            <a:pPr lvl="1">
              <a:spcBef>
                <a:spcPts val="600"/>
              </a:spcBef>
              <a:buFont typeface="System Font Regular"/>
              <a:buChar char="-"/>
              <a:defRPr/>
            </a:pPr>
            <a:endParaRPr lang="en-US" dirty="0"/>
          </a:p>
          <a:p>
            <a:pPr>
              <a:spcBef>
                <a:spcPts val="1200"/>
              </a:spcBef>
              <a:buFont typeface="Wingdings" panose="05000000000000000000" pitchFamily="2" charset="2"/>
              <a:buChar char="§"/>
              <a:defRPr/>
            </a:pPr>
            <a:endParaRPr lang="en-US" sz="2800" dirty="0"/>
          </a:p>
        </p:txBody>
      </p:sp>
      <p:sp>
        <p:nvSpPr>
          <p:cNvPr id="7" name="Title 1">
            <a:extLst>
              <a:ext uri="{FF2B5EF4-FFF2-40B4-BE49-F238E27FC236}">
                <a16:creationId xmlns:a16="http://schemas.microsoft.com/office/drawing/2014/main" id="{111C244C-6D68-466D-A03E-1B54E629ED44}"/>
              </a:ext>
            </a:extLst>
          </p:cNvPr>
          <p:cNvSpPr>
            <a:spLocks noGrp="1"/>
          </p:cNvSpPr>
          <p:nvPr>
            <p:ph type="title"/>
          </p:nvPr>
        </p:nvSpPr>
        <p:spPr>
          <a:xfrm>
            <a:off x="1365250" y="193675"/>
            <a:ext cx="5187950" cy="720725"/>
          </a:xfrm>
        </p:spPr>
        <p:txBody>
          <a:bodyPr>
            <a:noAutofit/>
          </a:bodyPr>
          <a:lstStyle/>
          <a:p>
            <a:pPr algn="ctr">
              <a:lnSpc>
                <a:spcPts val="3100"/>
              </a:lnSpc>
              <a:defRPr/>
            </a:pPr>
            <a:r>
              <a:rPr lang="en-US" sz="3200" b="1" spc="-15" dirty="0">
                <a:cs typeface="Arial" panose="020B0604020202020204" pitchFamily="34" charset="0"/>
              </a:rPr>
              <a:t>COHEAO Action</a:t>
            </a:r>
          </a:p>
        </p:txBody>
      </p:sp>
      <p:pic>
        <p:nvPicPr>
          <p:cNvPr id="5" name="Content Placeholder 5">
            <a:extLst>
              <a:ext uri="{FF2B5EF4-FFF2-40B4-BE49-F238E27FC236}">
                <a16:creationId xmlns:a16="http://schemas.microsoft.com/office/drawing/2014/main" id="{AF9C56A0-237B-49F7-9B3B-6B86A6668B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304800" y="6019749"/>
            <a:ext cx="1346423" cy="60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l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CE2CBCA1-6946-D548-AD0B-2067BE1CB71D}"/>
              </a:ext>
            </a:extLst>
          </p:cNvPr>
          <p:cNvSpPr>
            <a:spLocks noGrp="1"/>
          </p:cNvSpPr>
          <p:nvPr>
            <p:ph type="title"/>
          </p:nvPr>
        </p:nvSpPr>
        <p:spPr>
          <a:xfrm>
            <a:off x="147638" y="228600"/>
            <a:ext cx="7974012" cy="596900"/>
          </a:xfrm>
        </p:spPr>
        <p:txBody>
          <a:bodyPr>
            <a:normAutofit fontScale="90000"/>
          </a:bodyPr>
          <a:lstStyle/>
          <a:p>
            <a:pPr algn="ctr">
              <a:defRPr/>
            </a:pPr>
            <a:r>
              <a:rPr lang="en-US" altLang="en-US" sz="3600" b="1" dirty="0">
                <a:cs typeface="Arial" panose="020B0604020202020204" pitchFamily="34" charset="0"/>
              </a:rPr>
              <a:t>What Should Your Institution Do Now?</a:t>
            </a:r>
          </a:p>
        </p:txBody>
      </p:sp>
      <p:sp>
        <p:nvSpPr>
          <p:cNvPr id="13315" name="Content Placeholder 2">
            <a:extLst>
              <a:ext uri="{FF2B5EF4-FFF2-40B4-BE49-F238E27FC236}">
                <a16:creationId xmlns:a16="http://schemas.microsoft.com/office/drawing/2014/main" id="{2738F880-4FD0-CC48-B88C-6121F0CAAE24}"/>
              </a:ext>
            </a:extLst>
          </p:cNvPr>
          <p:cNvSpPr>
            <a:spLocks noGrp="1"/>
          </p:cNvSpPr>
          <p:nvPr>
            <p:ph idx="1"/>
          </p:nvPr>
        </p:nvSpPr>
        <p:spPr>
          <a:xfrm>
            <a:off x="457200" y="912813"/>
            <a:ext cx="7974013" cy="5030787"/>
          </a:xfrm>
        </p:spPr>
        <p:txBody>
          <a:bodyPr>
            <a:noAutofit/>
          </a:bodyPr>
          <a:lstStyle/>
          <a:p>
            <a:pPr>
              <a:spcBef>
                <a:spcPts val="900"/>
              </a:spcBef>
              <a:buFont typeface="Wingdings" pitchFamily="2" charset="2"/>
              <a:buChar char="§"/>
              <a:defRPr/>
            </a:pPr>
            <a:r>
              <a:rPr lang="en-US" altLang="en-US" sz="2400" dirty="0"/>
              <a:t>Develop a plan and strategy and put it in writing.</a:t>
            </a:r>
          </a:p>
          <a:p>
            <a:pPr>
              <a:spcBef>
                <a:spcPts val="900"/>
              </a:spcBef>
              <a:buFont typeface="Wingdings" pitchFamily="2" charset="2"/>
              <a:buChar char="§"/>
              <a:defRPr/>
            </a:pPr>
            <a:r>
              <a:rPr lang="en-US" altLang="en-US" sz="2400" dirty="0"/>
              <a:t>Keep your leadership in the loop.</a:t>
            </a:r>
          </a:p>
          <a:p>
            <a:pPr>
              <a:spcBef>
                <a:spcPts val="900"/>
              </a:spcBef>
              <a:buFont typeface="Wingdings" pitchFamily="2" charset="2"/>
              <a:buChar char="§"/>
              <a:defRPr/>
            </a:pPr>
            <a:r>
              <a:rPr lang="en-US" altLang="en-US" sz="2400" dirty="0"/>
              <a:t>Reconcile your Perkins data with NSLDS and run a Death Status Conflict Report.</a:t>
            </a:r>
          </a:p>
          <a:p>
            <a:pPr>
              <a:spcBef>
                <a:spcPts val="900"/>
              </a:spcBef>
              <a:buFont typeface="Wingdings" pitchFamily="2" charset="2"/>
              <a:buChar char="§"/>
              <a:defRPr/>
            </a:pPr>
            <a:r>
              <a:rPr lang="en-US" altLang="en-US" sz="2400" dirty="0"/>
              <a:t>Review the updated Assignment and Liquidation Guide (r</a:t>
            </a:r>
            <a:r>
              <a:rPr lang="en-US" sz="2400" spc="-5" dirty="0"/>
              <a:t>evised April 6, 2022).</a:t>
            </a:r>
            <a:endParaRPr lang="en-US" altLang="en-US" sz="2400" dirty="0"/>
          </a:p>
          <a:p>
            <a:pPr>
              <a:spcBef>
                <a:spcPts val="900"/>
              </a:spcBef>
              <a:buFont typeface="Wingdings" pitchFamily="2" charset="2"/>
              <a:buChar char="§"/>
              <a:defRPr/>
            </a:pPr>
            <a:r>
              <a:rPr lang="en-US" altLang="en-US" sz="2400" dirty="0"/>
              <a:t>Assign your oldest, non-performing loans first</a:t>
            </a:r>
          </a:p>
          <a:p>
            <a:pPr marL="740664" lvl="1" indent="-283464">
              <a:spcBef>
                <a:spcPts val="300"/>
              </a:spcBef>
              <a:buSzPct val="100000"/>
              <a:buFont typeface="System Font Regular"/>
              <a:buChar char="-"/>
              <a:defRPr/>
            </a:pPr>
            <a:r>
              <a:rPr lang="en-US" altLang="en-US" sz="2000" dirty="0"/>
              <a:t>Begin with loans that have all of the required assignment documentation.</a:t>
            </a:r>
          </a:p>
          <a:p>
            <a:pPr marL="740664" lvl="1" indent="-283464">
              <a:spcBef>
                <a:spcPts val="300"/>
              </a:spcBef>
              <a:buSzPct val="100000"/>
              <a:buFont typeface="System Font Regular"/>
              <a:buChar char="-"/>
              <a:defRPr/>
            </a:pPr>
            <a:r>
              <a:rPr lang="en-US" altLang="en-US" sz="2000" dirty="0"/>
              <a:t>Then, work on those that require alternative documentation.</a:t>
            </a:r>
            <a:endParaRPr lang="en-US" altLang="en-US" dirty="0"/>
          </a:p>
          <a:p>
            <a:pPr>
              <a:spcBef>
                <a:spcPts val="900"/>
              </a:spcBef>
              <a:buFont typeface="Wingdings" pitchFamily="2" charset="2"/>
              <a:buChar char="§"/>
              <a:defRPr/>
            </a:pPr>
            <a:endParaRPr lang="en-US" altLang="en-US" sz="2000" dirty="0"/>
          </a:p>
        </p:txBody>
      </p:sp>
      <p:pic>
        <p:nvPicPr>
          <p:cNvPr id="5" name="Content Placeholder 5">
            <a:extLst>
              <a:ext uri="{FF2B5EF4-FFF2-40B4-BE49-F238E27FC236}">
                <a16:creationId xmlns:a16="http://schemas.microsoft.com/office/drawing/2014/main" id="{EA6219D6-D442-4994-A320-EBE04C7D20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304800" y="6019749"/>
            <a:ext cx="1346423" cy="60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l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2"/>
          <p:cNvSpPr txBox="1">
            <a:spLocks noGrp="1"/>
          </p:cNvSpPr>
          <p:nvPr>
            <p:ph type="title"/>
          </p:nvPr>
        </p:nvSpPr>
        <p:spPr>
          <a:prstGeom prst="rect">
            <a:avLst/>
          </a:prstGeom>
          <a:noFill/>
          <a:ln>
            <a:noFill/>
          </a:ln>
        </p:spPr>
        <p:txBody>
          <a:bodyPr spcFirstLastPara="1" vert="horz" wrap="square" lIns="68575" tIns="34275" rIns="68575" bIns="34275" numCol="1" anchor="ctr" anchorCtr="0" compatLnSpc="1">
            <a:prstTxWarp prst="textNoShape">
              <a:avLst/>
            </a:prstTxWarp>
            <a:normAutofit/>
          </a:bodyPr>
          <a:lstStyle/>
          <a:p>
            <a:pPr>
              <a:buSzPts val="3300"/>
            </a:pPr>
            <a:r>
              <a:rPr lang="en" sz="3200" b="1" dirty="0">
                <a:cs typeface="Arial" panose="020B0604020202020204" pitchFamily="34" charset="0"/>
              </a:rPr>
              <a:t>What is a healthy Perkins portfolio?</a:t>
            </a:r>
            <a:endParaRPr sz="3200" b="1" dirty="0">
              <a:cs typeface="Arial" panose="020B0604020202020204" pitchFamily="34" charset="0"/>
            </a:endParaRPr>
          </a:p>
        </p:txBody>
      </p:sp>
      <p:pic>
        <p:nvPicPr>
          <p:cNvPr id="127" name="Google Shape;127;p22"/>
          <p:cNvPicPr preferRelativeResize="0"/>
          <p:nvPr/>
        </p:nvPicPr>
        <p:blipFill rotWithShape="1">
          <a:blip r:embed="rId3">
            <a:alphaModFix/>
          </a:blip>
          <a:srcRect/>
          <a:stretch/>
        </p:blipFill>
        <p:spPr>
          <a:xfrm>
            <a:off x="762000" y="1417639"/>
            <a:ext cx="7162800" cy="3687762"/>
          </a:xfrm>
          <a:prstGeom prst="rect">
            <a:avLst/>
          </a:prstGeom>
          <a:noFill/>
          <a:ln>
            <a:noFill/>
          </a:ln>
        </p:spPr>
      </p:pic>
      <p:pic>
        <p:nvPicPr>
          <p:cNvPr id="4" name="Content Placeholder 5">
            <a:extLst>
              <a:ext uri="{FF2B5EF4-FFF2-40B4-BE49-F238E27FC236}">
                <a16:creationId xmlns:a16="http://schemas.microsoft.com/office/drawing/2014/main" id="{FEA3F63E-840D-49B7-B010-EE198FFFA7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304800" y="6019749"/>
            <a:ext cx="1346423" cy="60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31001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CE2CBCA1-6946-D548-AD0B-2067BE1CB71D}"/>
              </a:ext>
            </a:extLst>
          </p:cNvPr>
          <p:cNvSpPr>
            <a:spLocks noGrp="1"/>
          </p:cNvSpPr>
          <p:nvPr>
            <p:ph type="title"/>
          </p:nvPr>
        </p:nvSpPr>
        <p:spPr>
          <a:xfrm>
            <a:off x="147638" y="228600"/>
            <a:ext cx="7974012" cy="596900"/>
          </a:xfrm>
        </p:spPr>
        <p:txBody>
          <a:bodyPr>
            <a:normAutofit fontScale="90000"/>
          </a:bodyPr>
          <a:lstStyle/>
          <a:p>
            <a:pPr algn="ctr">
              <a:defRPr/>
            </a:pPr>
            <a:r>
              <a:rPr lang="en-US" altLang="en-US" sz="3600" b="1" dirty="0">
                <a:cs typeface="Arial" panose="020B0604020202020204" pitchFamily="34" charset="0"/>
              </a:rPr>
              <a:t>What Should Your Institution Do Now?</a:t>
            </a:r>
          </a:p>
        </p:txBody>
      </p:sp>
      <p:sp>
        <p:nvSpPr>
          <p:cNvPr id="13315" name="Content Placeholder 2">
            <a:extLst>
              <a:ext uri="{FF2B5EF4-FFF2-40B4-BE49-F238E27FC236}">
                <a16:creationId xmlns:a16="http://schemas.microsoft.com/office/drawing/2014/main" id="{2738F880-4FD0-CC48-B88C-6121F0CAAE24}"/>
              </a:ext>
            </a:extLst>
          </p:cNvPr>
          <p:cNvSpPr>
            <a:spLocks noGrp="1"/>
          </p:cNvSpPr>
          <p:nvPr>
            <p:ph idx="1"/>
          </p:nvPr>
        </p:nvSpPr>
        <p:spPr>
          <a:xfrm>
            <a:off x="476250" y="838200"/>
            <a:ext cx="7645400" cy="5105400"/>
          </a:xfrm>
        </p:spPr>
        <p:txBody>
          <a:bodyPr>
            <a:noAutofit/>
          </a:bodyPr>
          <a:lstStyle/>
          <a:p>
            <a:pPr>
              <a:spcBef>
                <a:spcPts val="900"/>
              </a:spcBef>
              <a:buFont typeface="Wingdings" pitchFamily="2" charset="2"/>
              <a:buChar char="§"/>
              <a:defRPr/>
            </a:pPr>
            <a:r>
              <a:rPr lang="en-US" altLang="en-US" sz="2400" dirty="0"/>
              <a:t>Maximize opportunities to collect on defaulted loans before assigning: </a:t>
            </a:r>
          </a:p>
          <a:p>
            <a:pPr lvl="1">
              <a:spcBef>
                <a:spcPts val="300"/>
              </a:spcBef>
              <a:buFont typeface="Arial" panose="020B0604020202020204" pitchFamily="34" charset="0"/>
              <a:buChar char="•"/>
              <a:defRPr/>
            </a:pPr>
            <a:r>
              <a:rPr lang="en-US" altLang="en-US" sz="2000" dirty="0"/>
              <a:t>Utilize your third-party collection agencies to assist with getting borrowers into a repayment plan, rehabilitation or consolidation.</a:t>
            </a:r>
          </a:p>
          <a:p>
            <a:pPr lvl="1">
              <a:spcBef>
                <a:spcPts val="300"/>
              </a:spcBef>
              <a:buFont typeface="Arial" panose="020B0604020202020204" pitchFamily="34" charset="0"/>
              <a:buChar char="•"/>
              <a:defRPr/>
            </a:pPr>
            <a:r>
              <a:rPr lang="en-US" sz="2000" spc="-5" dirty="0"/>
              <a:t>Perkins Borrowers who consolidate are eligible for the Direct Loan benefits including income-based repayment plans not offered to Perkins Borrowers.</a:t>
            </a:r>
            <a:endParaRPr lang="en-US" altLang="en-US" sz="2000" dirty="0"/>
          </a:p>
          <a:p>
            <a:pPr lvl="1">
              <a:spcBef>
                <a:spcPts val="300"/>
              </a:spcBef>
              <a:buFont typeface="Arial" panose="020B0604020202020204" pitchFamily="34" charset="0"/>
              <a:buChar char="•"/>
              <a:defRPr/>
            </a:pPr>
            <a:r>
              <a:rPr lang="en-US" altLang="en-US" sz="2000" dirty="0"/>
              <a:t>Send a letter prior to assigning offering the borrower an opportunity to make payment so the loan is not assigned (incorporate this into the required 30-day assignment notice).</a:t>
            </a:r>
          </a:p>
          <a:p>
            <a:pPr lvl="1">
              <a:spcBef>
                <a:spcPts val="300"/>
              </a:spcBef>
              <a:buFont typeface="Arial" panose="020B0604020202020204" pitchFamily="34" charset="0"/>
              <a:buChar char="•"/>
              <a:defRPr/>
            </a:pPr>
            <a:r>
              <a:rPr lang="en-US" altLang="en-US" sz="2000" dirty="0"/>
              <a:t>Remember, </a:t>
            </a:r>
            <a:r>
              <a:rPr lang="en-US" altLang="en-US" sz="2000" b="1" dirty="0"/>
              <a:t>you only need one payment </a:t>
            </a:r>
            <a:r>
              <a:rPr lang="en-US" altLang="en-US" sz="2000" dirty="0"/>
              <a:t>to justify retaining the loan while you are working to resolve the default.</a:t>
            </a:r>
            <a:endParaRPr lang="en-US" altLang="en-US" dirty="0"/>
          </a:p>
          <a:p>
            <a:pPr>
              <a:spcBef>
                <a:spcPts val="900"/>
              </a:spcBef>
              <a:buFont typeface="Wingdings" pitchFamily="2" charset="2"/>
              <a:buChar char="§"/>
              <a:defRPr/>
            </a:pPr>
            <a:r>
              <a:rPr lang="en-US" altLang="en-US" sz="2400" dirty="0"/>
              <a:t>If you cannot meet the June 30, 2023 deadline, reach out to the Department in writing with details and timeframes. </a:t>
            </a:r>
          </a:p>
        </p:txBody>
      </p:sp>
      <p:pic>
        <p:nvPicPr>
          <p:cNvPr id="5" name="Content Placeholder 5">
            <a:extLst>
              <a:ext uri="{FF2B5EF4-FFF2-40B4-BE49-F238E27FC236}">
                <a16:creationId xmlns:a16="http://schemas.microsoft.com/office/drawing/2014/main" id="{9EC645B6-FF02-48F1-A732-FD47A8D5FE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304800" y="6019749"/>
            <a:ext cx="1346423" cy="60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l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914400" y="381000"/>
            <a:ext cx="7772400" cy="914400"/>
          </a:xfrm>
        </p:spPr>
        <p:txBody>
          <a:bodyPr anchor="ctr"/>
          <a:lstStyle/>
          <a:p>
            <a:pPr algn="ctr" eaLnBrk="1" hangingPunct="1"/>
            <a:r>
              <a:rPr lang="en-US" altLang="en-US" sz="3600" b="1" u="sng" dirty="0">
                <a:solidFill>
                  <a:schemeClr val="tx1"/>
                </a:solidFill>
                <a:latin typeface="Perpetua" panose="02020502060401020303" pitchFamily="18" charset="77"/>
              </a:rPr>
              <a:t>What’s Dominating Washington Today</a:t>
            </a:r>
          </a:p>
        </p:txBody>
      </p:sp>
      <p:sp>
        <p:nvSpPr>
          <p:cNvPr id="13315" name="Rectangle 3"/>
          <p:cNvSpPr>
            <a:spLocks noGrp="1" noChangeArrowheads="1"/>
          </p:cNvSpPr>
          <p:nvPr>
            <p:ph sz="quarter" idx="1"/>
          </p:nvPr>
        </p:nvSpPr>
        <p:spPr>
          <a:xfrm>
            <a:off x="496094" y="1207809"/>
            <a:ext cx="8153400" cy="5029200"/>
          </a:xfrm>
        </p:spPr>
        <p:txBody>
          <a:bodyPr/>
          <a:lstStyle/>
          <a:p>
            <a:pPr marL="0" indent="0" eaLnBrk="1" hangingPunct="1">
              <a:lnSpc>
                <a:spcPct val="80000"/>
              </a:lnSpc>
              <a:buNone/>
            </a:pPr>
            <a:endParaRPr lang="en-US" altLang="en-US" sz="1000" dirty="0"/>
          </a:p>
          <a:p>
            <a:pPr eaLnBrk="1" hangingPunct="1">
              <a:lnSpc>
                <a:spcPct val="80000"/>
              </a:lnSpc>
            </a:pPr>
            <a:r>
              <a:rPr lang="en-US" altLang="en-US" sz="3200" b="1" dirty="0"/>
              <a:t>Debt Limit </a:t>
            </a:r>
          </a:p>
          <a:p>
            <a:pPr eaLnBrk="1" hangingPunct="1">
              <a:lnSpc>
                <a:spcPct val="80000"/>
              </a:lnSpc>
            </a:pPr>
            <a:endParaRPr lang="en-US" altLang="en-US" sz="2000" b="1" dirty="0"/>
          </a:p>
          <a:p>
            <a:pPr eaLnBrk="1" hangingPunct="1">
              <a:lnSpc>
                <a:spcPct val="80000"/>
              </a:lnSpc>
            </a:pPr>
            <a:r>
              <a:rPr lang="en-US" altLang="en-US" sz="3200" b="1" dirty="0"/>
              <a:t>Reduced Federal Spending</a:t>
            </a:r>
          </a:p>
          <a:p>
            <a:pPr eaLnBrk="1" hangingPunct="1">
              <a:lnSpc>
                <a:spcPct val="80000"/>
              </a:lnSpc>
            </a:pPr>
            <a:endParaRPr lang="en-US" altLang="en-US" sz="2000" b="1" dirty="0"/>
          </a:p>
          <a:p>
            <a:pPr eaLnBrk="1" hangingPunct="1">
              <a:lnSpc>
                <a:spcPct val="80000"/>
              </a:lnSpc>
            </a:pPr>
            <a:r>
              <a:rPr lang="en-US" altLang="en-US" sz="3200" b="1" dirty="0"/>
              <a:t>FY 2024 Budget</a:t>
            </a:r>
          </a:p>
          <a:p>
            <a:pPr lvl="1" eaLnBrk="1" hangingPunct="1">
              <a:lnSpc>
                <a:spcPct val="80000"/>
              </a:lnSpc>
            </a:pPr>
            <a:r>
              <a:rPr lang="en-US" altLang="en-US" sz="3000" dirty="0"/>
              <a:t>President Biden’s released March 9</a:t>
            </a:r>
          </a:p>
          <a:p>
            <a:pPr lvl="1" eaLnBrk="1" hangingPunct="1">
              <a:lnSpc>
                <a:spcPct val="80000"/>
              </a:lnSpc>
            </a:pPr>
            <a:r>
              <a:rPr lang="en-US" altLang="en-US" sz="3000" dirty="0"/>
              <a:t>Congressional Budget?</a:t>
            </a:r>
          </a:p>
          <a:p>
            <a:pPr lvl="1" eaLnBrk="1" hangingPunct="1">
              <a:lnSpc>
                <a:spcPct val="80000"/>
              </a:lnSpc>
            </a:pPr>
            <a:endParaRPr lang="en-US" altLang="en-US" sz="2000" dirty="0"/>
          </a:p>
          <a:p>
            <a:pPr eaLnBrk="1" hangingPunct="1">
              <a:lnSpc>
                <a:spcPct val="80000"/>
              </a:lnSpc>
            </a:pPr>
            <a:r>
              <a:rPr lang="en-US" altLang="en-US" sz="3200" b="1" dirty="0"/>
              <a:t>Higher Education Act Reauthorization</a:t>
            </a:r>
          </a:p>
          <a:p>
            <a:pPr eaLnBrk="1" hangingPunct="1">
              <a:lnSpc>
                <a:spcPct val="80000"/>
              </a:lnSpc>
            </a:pPr>
            <a:endParaRPr lang="en-US" altLang="en-US" sz="2000" b="1" dirty="0"/>
          </a:p>
          <a:p>
            <a:pPr eaLnBrk="1" hangingPunct="1">
              <a:lnSpc>
                <a:spcPct val="80000"/>
              </a:lnSpc>
            </a:pPr>
            <a:r>
              <a:rPr lang="en-US" altLang="en-US" sz="3200" b="1" dirty="0"/>
              <a:t>Biden Administration Oversight</a:t>
            </a:r>
          </a:p>
          <a:p>
            <a:pPr marL="0" indent="0" eaLnBrk="1" hangingPunct="1">
              <a:lnSpc>
                <a:spcPct val="80000"/>
              </a:lnSpc>
              <a:buFont typeface="Wingdings" panose="05000000000000000000" pitchFamily="2" charset="2"/>
              <a:buNone/>
            </a:pPr>
            <a:endParaRPr lang="en-US" altLang="en-US" sz="3200" dirty="0"/>
          </a:p>
          <a:p>
            <a:pPr marL="0" indent="0" eaLnBrk="1" hangingPunct="1">
              <a:lnSpc>
                <a:spcPct val="80000"/>
              </a:lnSpc>
              <a:buFont typeface="Wingdings" panose="05000000000000000000" pitchFamily="2" charset="2"/>
              <a:buNone/>
            </a:pPr>
            <a:endParaRPr lang="en-US" altLang="en-US" sz="3200" dirty="0"/>
          </a:p>
          <a:p>
            <a:pPr marL="0" indent="0" eaLnBrk="1" hangingPunct="1">
              <a:lnSpc>
                <a:spcPct val="80000"/>
              </a:lnSpc>
              <a:buFont typeface="Wingdings" panose="05000000000000000000" pitchFamily="2" charset="2"/>
              <a:buNone/>
            </a:pPr>
            <a:endParaRPr lang="en-US" altLang="en-US" sz="3200" dirty="0"/>
          </a:p>
          <a:p>
            <a:pPr marL="0" indent="0" eaLnBrk="1" hangingPunct="1">
              <a:lnSpc>
                <a:spcPct val="80000"/>
              </a:lnSpc>
              <a:buFont typeface="Wingdings" panose="05000000000000000000" pitchFamily="2" charset="2"/>
              <a:buNone/>
            </a:pPr>
            <a:endParaRPr lang="en-US" altLang="en-US" sz="3200" dirty="0"/>
          </a:p>
          <a:p>
            <a:pPr marL="0" indent="0" eaLnBrk="1" hangingPunct="1">
              <a:lnSpc>
                <a:spcPct val="80000"/>
              </a:lnSpc>
              <a:buFont typeface="Wingdings" panose="05000000000000000000" pitchFamily="2" charset="2"/>
              <a:buNone/>
            </a:pPr>
            <a:endParaRPr lang="en-US" altLang="en-US" sz="3200" dirty="0"/>
          </a:p>
          <a:p>
            <a:pPr marL="0" indent="0" algn="r" eaLnBrk="1" hangingPunct="1">
              <a:lnSpc>
                <a:spcPct val="80000"/>
              </a:lnSpc>
              <a:buFont typeface="Wingdings" panose="05000000000000000000" pitchFamily="2" charset="2"/>
              <a:buNone/>
            </a:pPr>
            <a:endParaRPr lang="en-US" altLang="en-US" sz="3200" dirty="0"/>
          </a:p>
        </p:txBody>
      </p:sp>
      <p:sp>
        <p:nvSpPr>
          <p:cNvPr id="2" name="Rectangle 6"/>
          <p:cNvSpPr>
            <a:spLocks noGrp="1" noChangeArrowheads="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EF8AC78-D22E-451E-B1F4-84BECF7C87A1}" type="slidenum">
              <a:rPr lang="en-US" altLang="en-US">
                <a:solidFill>
                  <a:srgbClr val="FFFFFF"/>
                </a:solidFill>
                <a:latin typeface="Franklin Gothic Book" panose="020B0503020102020204" pitchFamily="34" charset="0"/>
              </a:rPr>
              <a:pPr eaLnBrk="1" hangingPunct="1"/>
              <a:t>5</a:t>
            </a:fld>
            <a:endParaRPr lang="en-US" altLang="en-US" dirty="0">
              <a:solidFill>
                <a:srgbClr val="FFFFFF"/>
              </a:solidFill>
              <a:latin typeface="Franklin Gothic Book" panose="020B0503020102020204" pitchFamily="34" charset="0"/>
            </a:endParaRPr>
          </a:p>
        </p:txBody>
      </p:sp>
      <p:sp>
        <p:nvSpPr>
          <p:cNvPr id="13317" name="AutoShape 4" descr="read"/>
          <p:cNvSpPr>
            <a:spLocks noChangeAspect="1" noChangeArrowheads="1"/>
          </p:cNvSpPr>
          <p:nvPr/>
        </p:nvSpPr>
        <p:spPr bwMode="auto">
          <a:xfrm>
            <a:off x="4424363" y="3281363"/>
            <a:ext cx="296862"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Tree>
    <p:extLst>
      <p:ext uri="{BB962C8B-B14F-4D97-AF65-F5344CB8AC3E}">
        <p14:creationId xmlns:p14="http://schemas.microsoft.com/office/powerpoint/2010/main" val="1032416419"/>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object 3">
            <a:extLst>
              <a:ext uri="{FF2B5EF4-FFF2-40B4-BE49-F238E27FC236}">
                <a16:creationId xmlns:a16="http://schemas.microsoft.com/office/drawing/2014/main" id="{320B8501-A5FC-400F-8920-FD9CA3BD6E7B}"/>
              </a:ext>
            </a:extLst>
          </p:cNvPr>
          <p:cNvSpPr txBox="1">
            <a:spLocks noChangeArrowheads="1"/>
          </p:cNvSpPr>
          <p:nvPr/>
        </p:nvSpPr>
        <p:spPr bwMode="auto">
          <a:xfrm>
            <a:off x="381000" y="685800"/>
            <a:ext cx="7751763" cy="475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53035" rIns="0" bIns="0">
            <a:spAutoFit/>
          </a:bodyPr>
          <a:lstStyle>
            <a:lvl1pPr marL="355600" indent="-342900">
              <a:tabLst>
                <a:tab pos="354013" algn="l"/>
                <a:tab pos="355600" algn="l"/>
              </a:tabLst>
              <a:defRPr>
                <a:solidFill>
                  <a:schemeClr val="tx1"/>
                </a:solidFill>
                <a:latin typeface="Arial" panose="020B0604020202020204" pitchFamily="34" charset="0"/>
              </a:defRPr>
            </a:lvl1pPr>
            <a:lvl2pPr marL="984250" indent="-342900">
              <a:tabLst>
                <a:tab pos="354013" algn="l"/>
                <a:tab pos="355600" algn="l"/>
              </a:tabLst>
              <a:defRPr>
                <a:solidFill>
                  <a:schemeClr val="tx1"/>
                </a:solidFill>
                <a:latin typeface="Arial" panose="020B0604020202020204" pitchFamily="34" charset="0"/>
              </a:defRPr>
            </a:lvl2pPr>
            <a:lvl3pPr marL="1441450" indent="-342900">
              <a:tabLst>
                <a:tab pos="354013" algn="l"/>
                <a:tab pos="355600" algn="l"/>
              </a:tabLst>
              <a:defRPr>
                <a:solidFill>
                  <a:schemeClr val="tx1"/>
                </a:solidFill>
                <a:latin typeface="Arial" panose="020B0604020202020204" pitchFamily="34" charset="0"/>
              </a:defRPr>
            </a:lvl3pPr>
            <a:lvl4pPr marL="1600200" indent="-228600">
              <a:tabLst>
                <a:tab pos="354013" algn="l"/>
                <a:tab pos="355600" algn="l"/>
              </a:tabLst>
              <a:defRPr>
                <a:solidFill>
                  <a:schemeClr val="tx1"/>
                </a:solidFill>
                <a:latin typeface="Arial" panose="020B0604020202020204" pitchFamily="34" charset="0"/>
              </a:defRPr>
            </a:lvl4pPr>
            <a:lvl5pPr marL="2057400" indent="-228600">
              <a:tabLst>
                <a:tab pos="354013" algn="l"/>
                <a:tab pos="3556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354013" algn="l"/>
                <a:tab pos="3556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354013" algn="l"/>
                <a:tab pos="3556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354013" algn="l"/>
                <a:tab pos="3556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354013" algn="l"/>
                <a:tab pos="355600" algn="l"/>
              </a:tabLst>
              <a:defRPr>
                <a:solidFill>
                  <a:schemeClr val="tx1"/>
                </a:solidFill>
                <a:latin typeface="Arial" panose="020B0604020202020204" pitchFamily="34" charset="0"/>
              </a:defRPr>
            </a:lvl9pPr>
          </a:lstStyle>
          <a:p>
            <a:pPr>
              <a:spcBef>
                <a:spcPts val="1200"/>
              </a:spcBef>
              <a:buClr>
                <a:srgbClr val="FFC000"/>
              </a:buClr>
              <a:buFont typeface="Wingdings" panose="05000000000000000000" pitchFamily="2" charset="2"/>
              <a:buChar char="§"/>
            </a:pPr>
            <a:r>
              <a:rPr lang="en-US" altLang="en-US" sz="2400" dirty="0">
                <a:latin typeface="Perpetua" panose="02020502060401020303" pitchFamily="18" charset="0"/>
                <a:cs typeface="Times New Roman" panose="02020603050405020304" pitchFamily="18" charset="0"/>
              </a:rPr>
              <a:t>Why Continue to Service your Perkins Portfolio?</a:t>
            </a:r>
          </a:p>
          <a:p>
            <a:pPr lvl="1">
              <a:spcBef>
                <a:spcPts val="1025"/>
              </a:spcBef>
              <a:buClr>
                <a:srgbClr val="FFC000"/>
              </a:buClr>
              <a:buFont typeface="Arial" panose="020B0604020202020204" pitchFamily="34" charset="0"/>
              <a:buChar char="•"/>
            </a:pPr>
            <a:r>
              <a:rPr lang="en-US" altLang="en-US" sz="2200" dirty="0">
                <a:latin typeface="Perpetua" panose="02020502060401020303" pitchFamily="18" charset="0"/>
                <a:cs typeface="Times New Roman" panose="02020603050405020304" pitchFamily="18" charset="0"/>
              </a:rPr>
              <a:t>Recover your institution’s investment (ICC).</a:t>
            </a:r>
          </a:p>
          <a:p>
            <a:pPr lvl="2">
              <a:lnSpc>
                <a:spcPts val="2300"/>
              </a:lnSpc>
              <a:spcBef>
                <a:spcPts val="625"/>
              </a:spcBef>
              <a:buClr>
                <a:srgbClr val="FFC000"/>
              </a:buClr>
              <a:buFont typeface="Verdana" panose="020B0604030504040204" pitchFamily="34" charset="0"/>
              <a:buChar char="-"/>
            </a:pPr>
            <a:r>
              <a:rPr lang="en-US" altLang="en-US" sz="2000" dirty="0">
                <a:latin typeface="Perpetua" panose="02020502060401020303" pitchFamily="18" charset="0"/>
                <a:cs typeface="Times New Roman" panose="02020603050405020304" pitchFamily="18" charset="0"/>
              </a:rPr>
              <a:t>Utilize the ICC to fund an institutional loan program or  provide additional aid to students.</a:t>
            </a:r>
          </a:p>
          <a:p>
            <a:pPr lvl="2">
              <a:lnSpc>
                <a:spcPts val="2300"/>
              </a:lnSpc>
              <a:spcBef>
                <a:spcPts val="625"/>
              </a:spcBef>
              <a:buClr>
                <a:srgbClr val="FFC000"/>
              </a:buClr>
              <a:buFont typeface="Verdana" panose="020B0604030504040204" pitchFamily="34" charset="0"/>
              <a:buChar char="-"/>
            </a:pPr>
            <a:r>
              <a:rPr lang="en-US" altLang="en-US" sz="2000" dirty="0">
                <a:latin typeface="Perpetua" panose="02020502060401020303" pitchFamily="18" charset="0"/>
                <a:cs typeface="Times New Roman" panose="02020603050405020304" pitchFamily="18" charset="0"/>
              </a:rPr>
              <a:t>Set up a reserve account with your ICC. Rejected loans result in a cost to the campus – must buy the  loan(s) if you can’t resolve.</a:t>
            </a:r>
          </a:p>
          <a:p>
            <a:pPr lvl="2">
              <a:lnSpc>
                <a:spcPts val="2300"/>
              </a:lnSpc>
              <a:spcBef>
                <a:spcPts val="625"/>
              </a:spcBef>
              <a:buClr>
                <a:srgbClr val="FFC000"/>
              </a:buClr>
              <a:buFont typeface="Verdana" panose="020B0604030504040204" pitchFamily="34" charset="0"/>
              <a:buChar char="-"/>
            </a:pPr>
            <a:r>
              <a:rPr lang="en-US" altLang="en-US" sz="2000" dirty="0">
                <a:latin typeface="Perpetua" panose="02020502060401020303" pitchFamily="18" charset="0"/>
                <a:cs typeface="Times New Roman" panose="02020603050405020304" pitchFamily="18" charset="0"/>
              </a:rPr>
              <a:t>Utilize ICC to offset the loss of ACA.</a:t>
            </a:r>
            <a:endParaRPr lang="en-US" altLang="en-US" sz="2200" dirty="0">
              <a:latin typeface="Perpetua" panose="02020502060401020303" pitchFamily="18" charset="0"/>
              <a:cs typeface="Times New Roman" panose="02020603050405020304" pitchFamily="18" charset="0"/>
            </a:endParaRPr>
          </a:p>
          <a:p>
            <a:pPr lvl="1">
              <a:lnSpc>
                <a:spcPct val="89000"/>
              </a:lnSpc>
              <a:spcBef>
                <a:spcPts val="638"/>
              </a:spcBef>
              <a:buClr>
                <a:srgbClr val="FFC000"/>
              </a:buClr>
              <a:buFont typeface="Arial" panose="020B0604020202020204" pitchFamily="34" charset="0"/>
              <a:buChar char="•"/>
            </a:pPr>
            <a:r>
              <a:rPr lang="en-US" altLang="en-US" sz="2200" dirty="0">
                <a:latin typeface="Perpetua" panose="02020502060401020303" pitchFamily="18" charset="0"/>
                <a:cs typeface="Times New Roman" panose="02020603050405020304" pitchFamily="18" charset="0"/>
              </a:rPr>
              <a:t>Convert as many loans to paid-in-full as possible  (fewer loans to assign in the future = less work and  less liability).</a:t>
            </a:r>
          </a:p>
          <a:p>
            <a:pPr lvl="1">
              <a:lnSpc>
                <a:spcPts val="2400"/>
              </a:lnSpc>
              <a:spcBef>
                <a:spcPts val="550"/>
              </a:spcBef>
              <a:buClr>
                <a:srgbClr val="FFC000"/>
              </a:buClr>
              <a:buFont typeface="Arial" panose="020B0604020202020204" pitchFamily="34" charset="0"/>
              <a:buChar char="•"/>
            </a:pPr>
            <a:r>
              <a:rPr lang="en-US" altLang="en-US" sz="2200" dirty="0">
                <a:latin typeface="Perpetua" panose="02020502060401020303" pitchFamily="18" charset="0"/>
                <a:cs typeface="Times New Roman" panose="02020603050405020304" pitchFamily="18" charset="0"/>
              </a:rPr>
              <a:t>Clean up and/or reconcile your Perkins portfolio with  NSLDS and third-party agencies before liquidating.</a:t>
            </a:r>
          </a:p>
          <a:p>
            <a:pPr lvl="1">
              <a:lnSpc>
                <a:spcPts val="2400"/>
              </a:lnSpc>
              <a:spcBef>
                <a:spcPts val="538"/>
              </a:spcBef>
              <a:buClr>
                <a:srgbClr val="FFC000"/>
              </a:buClr>
              <a:buFont typeface="Arial" panose="020B0604020202020204" pitchFamily="34" charset="0"/>
              <a:buChar char="•"/>
            </a:pPr>
            <a:r>
              <a:rPr lang="en-US" altLang="en-US" sz="2200" dirty="0">
                <a:latin typeface="Perpetua" panose="02020502060401020303" pitchFamily="18" charset="0"/>
                <a:cs typeface="Times New Roman" panose="02020603050405020304" pitchFamily="18" charset="0"/>
              </a:rPr>
              <a:t>Foster the borrower/alumni relationship – reduce  confusion for the borrower.</a:t>
            </a:r>
          </a:p>
        </p:txBody>
      </p:sp>
      <p:sp>
        <p:nvSpPr>
          <p:cNvPr id="4" name="object 4">
            <a:extLst>
              <a:ext uri="{FF2B5EF4-FFF2-40B4-BE49-F238E27FC236}">
                <a16:creationId xmlns:a16="http://schemas.microsoft.com/office/drawing/2014/main" id="{B0DFE947-38B5-4070-9D58-3C9DD83F7128}"/>
              </a:ext>
            </a:extLst>
          </p:cNvPr>
          <p:cNvSpPr txBox="1">
            <a:spLocks noGrp="1"/>
          </p:cNvSpPr>
          <p:nvPr>
            <p:ph type="title"/>
          </p:nvPr>
        </p:nvSpPr>
        <p:spPr>
          <a:xfrm>
            <a:off x="384175" y="198438"/>
            <a:ext cx="7388225" cy="504825"/>
          </a:xfrm>
        </p:spPr>
        <p:txBody>
          <a:bodyPr lIns="0" tIns="12700" rIns="0" bIns="0" rtlCol="0">
            <a:spAutoFit/>
          </a:bodyPr>
          <a:lstStyle/>
          <a:p>
            <a:pPr marL="12700">
              <a:spcBef>
                <a:spcPts val="100"/>
              </a:spcBef>
              <a:defRPr/>
            </a:pPr>
            <a:r>
              <a:rPr sz="3200" b="1" spc="-5" dirty="0">
                <a:cs typeface="Arial" panose="020B0604020202020204" pitchFamily="34" charset="0"/>
              </a:rPr>
              <a:t>Portfolio</a:t>
            </a:r>
            <a:r>
              <a:rPr sz="3200" b="1" spc="-65" dirty="0">
                <a:cs typeface="Arial" panose="020B0604020202020204" pitchFamily="34" charset="0"/>
              </a:rPr>
              <a:t> </a:t>
            </a:r>
            <a:r>
              <a:rPr sz="3200" b="1" dirty="0">
                <a:cs typeface="Arial" panose="020B0604020202020204" pitchFamily="34" charset="0"/>
              </a:rPr>
              <a:t>Strategies</a:t>
            </a:r>
            <a:r>
              <a:rPr lang="en-US" sz="3200" b="1" dirty="0">
                <a:cs typeface="Arial" panose="020B0604020202020204" pitchFamily="34" charset="0"/>
              </a:rPr>
              <a:t> – Assign or Liquidate?</a:t>
            </a:r>
            <a:endParaRPr sz="3200" b="1" dirty="0">
              <a:cs typeface="Arial" panose="020B0604020202020204" pitchFamily="34" charset="0"/>
            </a:endParaRPr>
          </a:p>
        </p:txBody>
      </p:sp>
      <p:pic>
        <p:nvPicPr>
          <p:cNvPr id="5" name="Content Placeholder 5">
            <a:extLst>
              <a:ext uri="{FF2B5EF4-FFF2-40B4-BE49-F238E27FC236}">
                <a16:creationId xmlns:a16="http://schemas.microsoft.com/office/drawing/2014/main" id="{4CCA46E3-B001-4ED7-B3BA-3D2A1DA4A7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304800" y="6019749"/>
            <a:ext cx="1346423" cy="60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7556246"/>
      </p:ext>
    </p:extLst>
  </p:cSld>
  <p:clrMapOvr>
    <a:masterClrMapping/>
  </p:clrMapOvr>
  <p:transition>
    <p:cover dir="lu"/>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841D28B-4667-4AF8-BC28-A456D34746F7}"/>
              </a:ext>
            </a:extLst>
          </p:cNvPr>
          <p:cNvSpPr/>
          <p:nvPr/>
        </p:nvSpPr>
        <p:spPr>
          <a:xfrm>
            <a:off x="2286000" y="234784"/>
            <a:ext cx="4572000" cy="6370975"/>
          </a:xfrm>
          <a:prstGeom prst="rect">
            <a:avLst/>
          </a:prstGeom>
        </p:spPr>
        <p:txBody>
          <a:bodyPr>
            <a:spAutoFit/>
          </a:bodyPr>
          <a:lstStyle/>
          <a:p>
            <a:pPr marL="0" marR="0" algn="ctr"/>
            <a:r>
              <a:rPr lang="en-US" sz="3200" dirty="0">
                <a:solidFill>
                  <a:srgbClr val="E46C0A"/>
                </a:solidFill>
                <a:ea typeface="Calibri" panose="020F0502020204030204" pitchFamily="34" charset="0"/>
              </a:rPr>
              <a:t>Sign the Petition Asking to Extend Perkins Assignment Deadline Another Year </a:t>
            </a:r>
            <a:endParaRPr lang="en-US" sz="1200" dirty="0">
              <a:latin typeface="Calibri" panose="020F0502020204030204" pitchFamily="34" charset="0"/>
              <a:ea typeface="Calibri" panose="020F0502020204030204" pitchFamily="34" charset="0"/>
            </a:endParaRPr>
          </a:p>
          <a:p>
            <a:pPr marL="0" marR="0" algn="ctr"/>
            <a:r>
              <a:rPr lang="en-US" sz="3200" dirty="0">
                <a:solidFill>
                  <a:srgbClr val="4F81BD"/>
                </a:solidFill>
                <a:ea typeface="Calibri" panose="020F0502020204030204" pitchFamily="34" charset="0"/>
              </a:rPr>
              <a:t>Join over 350 Others!</a:t>
            </a:r>
            <a:endParaRPr lang="en-US" sz="1200" dirty="0">
              <a:latin typeface="Calibri" panose="020F0502020204030204" pitchFamily="34" charset="0"/>
              <a:ea typeface="Calibri" panose="020F0502020204030204" pitchFamily="34" charset="0"/>
            </a:endParaRPr>
          </a:p>
          <a:p>
            <a:pPr marL="0" marR="0" algn="ctr"/>
            <a:r>
              <a:rPr lang="en-US" sz="3200" dirty="0">
                <a:solidFill>
                  <a:srgbClr val="4F81BD"/>
                </a:solidFill>
                <a:ea typeface="Calibri" panose="020F0502020204030204" pitchFamily="34" charset="0"/>
              </a:rPr>
              <a:t> </a:t>
            </a:r>
            <a:endParaRPr lang="en-US" sz="1200" dirty="0">
              <a:latin typeface="Calibri" panose="020F0502020204030204" pitchFamily="34" charset="0"/>
              <a:ea typeface="Calibri" panose="020F0502020204030204" pitchFamily="34" charset="0"/>
            </a:endParaRPr>
          </a:p>
          <a:p>
            <a:pPr marL="0" marR="0" algn="ctr"/>
            <a:r>
              <a:rPr lang="en-US" dirty="0">
                <a:solidFill>
                  <a:srgbClr val="3E3E3E"/>
                </a:solidFill>
                <a:latin typeface="Cambria" panose="02040503050406030204" pitchFamily="18" charset="0"/>
                <a:ea typeface="Calibri" panose="020F0502020204030204" pitchFamily="34" charset="0"/>
              </a:rPr>
              <a:t>COHEAO has established a Change.org petition requesting the Department of Education extend the current June 30, 2023 deadline for assigning Perkins Loans that are more than 2 years in default for another year to June 30, 2024. </a:t>
            </a:r>
            <a:endParaRPr lang="en-US" sz="1200" dirty="0">
              <a:latin typeface="Calibri" panose="020F0502020204030204" pitchFamily="34" charset="0"/>
              <a:ea typeface="Calibri" panose="020F0502020204030204" pitchFamily="34" charset="0"/>
            </a:endParaRPr>
          </a:p>
          <a:p>
            <a:pPr marL="0" marR="0" algn="ctr"/>
            <a:r>
              <a:rPr lang="en-US" dirty="0">
                <a:solidFill>
                  <a:srgbClr val="3E3E3E"/>
                </a:solidFill>
                <a:latin typeface="Cambria" panose="02040503050406030204" pitchFamily="18" charset="0"/>
                <a:ea typeface="Calibri" panose="020F0502020204030204" pitchFamily="34" charset="0"/>
              </a:rPr>
              <a:t> </a:t>
            </a:r>
            <a:endParaRPr lang="en-US" sz="1200" dirty="0">
              <a:latin typeface="Calibri" panose="020F0502020204030204" pitchFamily="34" charset="0"/>
              <a:ea typeface="Calibri" panose="020F0502020204030204" pitchFamily="34" charset="0"/>
            </a:endParaRPr>
          </a:p>
          <a:p>
            <a:pPr marL="0" marR="0" algn="ctr"/>
            <a:r>
              <a:rPr lang="en-US" dirty="0">
                <a:solidFill>
                  <a:srgbClr val="3E3E3E"/>
                </a:solidFill>
                <a:latin typeface="Cambria" panose="02040503050406030204" pitchFamily="18" charset="0"/>
                <a:ea typeface="Calibri" panose="020F0502020204030204" pitchFamily="34" charset="0"/>
              </a:rPr>
              <a:t>Currently, there are over 350 signatures. Are you one of them? If not, please consider adding your name!</a:t>
            </a:r>
            <a:endParaRPr lang="en-US" sz="1200" dirty="0">
              <a:latin typeface="Calibri" panose="020F0502020204030204" pitchFamily="34" charset="0"/>
              <a:ea typeface="Calibri" panose="020F0502020204030204" pitchFamily="34" charset="0"/>
            </a:endParaRPr>
          </a:p>
          <a:p>
            <a:pPr marL="0" marR="0" algn="ctr"/>
            <a:r>
              <a:rPr lang="en-US" dirty="0">
                <a:solidFill>
                  <a:srgbClr val="3E3E3E"/>
                </a:solidFill>
                <a:latin typeface="Cambria" panose="02040503050406030204" pitchFamily="18" charset="0"/>
                <a:ea typeface="Calibri" panose="020F0502020204030204" pitchFamily="34" charset="0"/>
              </a:rPr>
              <a:t> </a:t>
            </a:r>
            <a:endParaRPr lang="en-US" sz="1200" dirty="0">
              <a:latin typeface="Calibri" panose="020F0502020204030204" pitchFamily="34" charset="0"/>
              <a:ea typeface="Calibri" panose="020F0502020204030204" pitchFamily="34" charset="0"/>
            </a:endParaRPr>
          </a:p>
          <a:p>
            <a:pPr algn="ctr"/>
            <a:r>
              <a:rPr lang="en-US" dirty="0">
                <a:solidFill>
                  <a:srgbClr val="3E3E3E"/>
                </a:solidFill>
                <a:latin typeface="Cambria" panose="02040503050406030204" pitchFamily="18" charset="0"/>
                <a:ea typeface="Calibri" panose="020F0502020204030204" pitchFamily="34" charset="0"/>
                <a:cs typeface="Calibri" panose="020F0502020204030204" pitchFamily="34" charset="0"/>
              </a:rPr>
              <a:t>You can sign the petition </a:t>
            </a:r>
            <a:r>
              <a:rPr lang="en-US" b="1" dirty="0">
                <a:solidFill>
                  <a:srgbClr val="2C74FF"/>
                </a:solidFill>
                <a:latin typeface="Cambria" panose="02040503050406030204" pitchFamily="18" charset="0"/>
                <a:ea typeface="Calibri" panose="020F0502020204030204" pitchFamily="34" charset="0"/>
                <a:hlinkClick r:id="rId2"/>
              </a:rPr>
              <a:t>here</a:t>
            </a:r>
            <a:r>
              <a:rPr lang="en-US" dirty="0">
                <a:solidFill>
                  <a:srgbClr val="3E3E3E"/>
                </a:solidFill>
                <a:latin typeface="Cambria" panose="02040503050406030204" pitchFamily="18" charset="0"/>
                <a:ea typeface="Calibri" panose="020F0502020204030204" pitchFamily="34" charset="0"/>
                <a:cs typeface="Calibri" panose="020F0502020204030204" pitchFamily="34" charset="0"/>
              </a:rPr>
              <a:t>!</a:t>
            </a:r>
            <a:endParaRPr lang="en-US" dirty="0"/>
          </a:p>
        </p:txBody>
      </p:sp>
      <p:sp>
        <p:nvSpPr>
          <p:cNvPr id="8" name="Rectangle 7">
            <a:extLst>
              <a:ext uri="{FF2B5EF4-FFF2-40B4-BE49-F238E27FC236}">
                <a16:creationId xmlns:a16="http://schemas.microsoft.com/office/drawing/2014/main" id="{3CD30317-6B1B-464C-8C6F-8D36D689DC59}"/>
              </a:ext>
            </a:extLst>
          </p:cNvPr>
          <p:cNvSpPr/>
          <p:nvPr/>
        </p:nvSpPr>
        <p:spPr>
          <a:xfrm>
            <a:off x="2019300" y="244866"/>
            <a:ext cx="5105400" cy="6368267"/>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37685AD8-99D1-457A-AEF3-A84A00EBFE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1" y="5791200"/>
            <a:ext cx="1612324" cy="814559"/>
          </a:xfrm>
          <a:prstGeom prst="rect">
            <a:avLst/>
          </a:prstGeom>
        </p:spPr>
      </p:pic>
    </p:spTree>
    <p:extLst>
      <p:ext uri="{BB962C8B-B14F-4D97-AF65-F5344CB8AC3E}">
        <p14:creationId xmlns:p14="http://schemas.microsoft.com/office/powerpoint/2010/main" val="18651152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74650" y="-152400"/>
            <a:ext cx="8382000" cy="1143000"/>
          </a:xfrm>
        </p:spPr>
        <p:txBody>
          <a:bodyPr anchor="ctr"/>
          <a:lstStyle/>
          <a:p>
            <a:pPr algn="ctr" eaLnBrk="1" hangingPunct="1"/>
            <a:r>
              <a:rPr lang="en-US" altLang="en-US" sz="3600" b="1" dirty="0">
                <a:solidFill>
                  <a:schemeClr val="tx1"/>
                </a:solidFill>
                <a:latin typeface="Perpetua" panose="02020502060401020303" pitchFamily="18" charset="77"/>
              </a:rPr>
              <a:t>COHEAO Activity for the 118</a:t>
            </a:r>
            <a:r>
              <a:rPr lang="en-US" altLang="en-US" sz="3600" b="1" baseline="30000" dirty="0">
                <a:solidFill>
                  <a:schemeClr val="tx1"/>
                </a:solidFill>
                <a:latin typeface="Perpetua" panose="02020502060401020303" pitchFamily="18" charset="77"/>
              </a:rPr>
              <a:t>th</a:t>
            </a:r>
            <a:r>
              <a:rPr lang="en-US" altLang="en-US" sz="3600" b="1" dirty="0">
                <a:solidFill>
                  <a:schemeClr val="tx1"/>
                </a:solidFill>
                <a:latin typeface="Perpetua" panose="02020502060401020303" pitchFamily="18" charset="77"/>
              </a:rPr>
              <a:t> Congress</a:t>
            </a:r>
          </a:p>
        </p:txBody>
      </p:sp>
      <p:sp>
        <p:nvSpPr>
          <p:cNvPr id="13315" name="Rectangle 3"/>
          <p:cNvSpPr>
            <a:spLocks noGrp="1" noChangeArrowheads="1"/>
          </p:cNvSpPr>
          <p:nvPr>
            <p:ph sz="quarter" idx="1"/>
          </p:nvPr>
        </p:nvSpPr>
        <p:spPr>
          <a:xfrm>
            <a:off x="914400" y="652751"/>
            <a:ext cx="8153400" cy="5067300"/>
          </a:xfrm>
        </p:spPr>
        <p:txBody>
          <a:bodyPr/>
          <a:lstStyle/>
          <a:p>
            <a:pPr eaLnBrk="1" hangingPunct="1">
              <a:lnSpc>
                <a:spcPct val="80000"/>
              </a:lnSpc>
              <a:buFont typeface="Arial" panose="020B0604020202020204" pitchFamily="34" charset="0"/>
              <a:buChar char="•"/>
            </a:pPr>
            <a:r>
              <a:rPr lang="en-US" altLang="en-US" sz="2200" dirty="0"/>
              <a:t>Helping institutions maintain compliance</a:t>
            </a:r>
          </a:p>
          <a:p>
            <a:pPr lvl="1" eaLnBrk="1" hangingPunct="1">
              <a:lnSpc>
                <a:spcPct val="80000"/>
              </a:lnSpc>
              <a:buFont typeface="Arial" panose="020B0604020202020204" pitchFamily="34" charset="0"/>
              <a:buChar char="•"/>
            </a:pPr>
            <a:r>
              <a:rPr lang="en-US" altLang="en-US" sz="2200" dirty="0"/>
              <a:t>Federal law and regulation</a:t>
            </a:r>
          </a:p>
          <a:p>
            <a:pPr lvl="1" eaLnBrk="1" hangingPunct="1">
              <a:lnSpc>
                <a:spcPct val="80000"/>
              </a:lnSpc>
              <a:buFont typeface="Arial" panose="020B0604020202020204" pitchFamily="34" charset="0"/>
              <a:buChar char="•"/>
            </a:pPr>
            <a:r>
              <a:rPr lang="en-US" altLang="en-US" sz="2200" dirty="0"/>
              <a:t>State law and regulation</a:t>
            </a:r>
          </a:p>
          <a:p>
            <a:pPr lvl="1" eaLnBrk="1" hangingPunct="1">
              <a:lnSpc>
                <a:spcPct val="80000"/>
              </a:lnSpc>
              <a:buFont typeface="Arial" panose="020B0604020202020204" pitchFamily="34" charset="0"/>
              <a:buChar char="•"/>
            </a:pPr>
            <a:endParaRPr lang="en-US" altLang="en-US" sz="2200" dirty="0"/>
          </a:p>
          <a:p>
            <a:pPr eaLnBrk="1" hangingPunct="1">
              <a:lnSpc>
                <a:spcPct val="80000"/>
              </a:lnSpc>
              <a:buFont typeface="Arial" panose="020B0604020202020204" pitchFamily="34" charset="0"/>
              <a:buChar char="•"/>
            </a:pPr>
            <a:r>
              <a:rPr lang="en-US" altLang="en-US" sz="2200" dirty="0"/>
              <a:t>Perkins Access, Retention, and Completion (ARC) Act and/or help facilitate a gap funding solution</a:t>
            </a:r>
          </a:p>
          <a:p>
            <a:pPr eaLnBrk="1" hangingPunct="1">
              <a:lnSpc>
                <a:spcPct val="80000"/>
              </a:lnSpc>
              <a:buFont typeface="Arial" panose="020B0604020202020204" pitchFamily="34" charset="0"/>
              <a:buChar char="•"/>
            </a:pPr>
            <a:endParaRPr lang="en-US" altLang="en-US" sz="2200" dirty="0"/>
          </a:p>
          <a:p>
            <a:pPr eaLnBrk="1" hangingPunct="1">
              <a:lnSpc>
                <a:spcPct val="80000"/>
              </a:lnSpc>
              <a:buFont typeface="Arial" panose="020B0604020202020204" pitchFamily="34" charset="0"/>
              <a:buChar char="•"/>
            </a:pPr>
            <a:r>
              <a:rPr lang="en-US" altLang="en-US" sz="2200" dirty="0"/>
              <a:t>Help to facilitate Gap Funding</a:t>
            </a:r>
          </a:p>
          <a:p>
            <a:pPr eaLnBrk="1" hangingPunct="1">
              <a:lnSpc>
                <a:spcPct val="80000"/>
              </a:lnSpc>
              <a:buFont typeface="Arial" panose="020B0604020202020204" pitchFamily="34" charset="0"/>
              <a:buChar char="•"/>
            </a:pPr>
            <a:endParaRPr lang="en-US" altLang="en-US" sz="2200" dirty="0"/>
          </a:p>
          <a:p>
            <a:pPr eaLnBrk="1" hangingPunct="1">
              <a:lnSpc>
                <a:spcPct val="80000"/>
              </a:lnSpc>
              <a:buFont typeface="Arial" panose="020B0604020202020204" pitchFamily="34" charset="0"/>
              <a:buChar char="•"/>
            </a:pPr>
            <a:r>
              <a:rPr lang="en-US" altLang="en-US" sz="2200" dirty="0"/>
              <a:t>Financial Literacy/Wellness efforts</a:t>
            </a:r>
          </a:p>
          <a:p>
            <a:pPr eaLnBrk="1" hangingPunct="1">
              <a:lnSpc>
                <a:spcPct val="80000"/>
              </a:lnSpc>
              <a:buFont typeface="Arial" panose="020B0604020202020204" pitchFamily="34" charset="0"/>
              <a:buChar char="•"/>
            </a:pPr>
            <a:endParaRPr lang="en-US" altLang="en-US" sz="2200" dirty="0"/>
          </a:p>
          <a:p>
            <a:pPr eaLnBrk="1" hangingPunct="1">
              <a:lnSpc>
                <a:spcPct val="80000"/>
              </a:lnSpc>
              <a:buFont typeface="Arial" panose="020B0604020202020204" pitchFamily="34" charset="0"/>
              <a:buChar char="•"/>
            </a:pPr>
            <a:r>
              <a:rPr lang="en-US" altLang="en-US" sz="2200" dirty="0"/>
              <a:t>Mandatory Assignment – further deadline extension</a:t>
            </a:r>
          </a:p>
          <a:p>
            <a:pPr eaLnBrk="1" hangingPunct="1">
              <a:lnSpc>
                <a:spcPct val="80000"/>
              </a:lnSpc>
              <a:buFont typeface="Arial" panose="020B0604020202020204" pitchFamily="34" charset="0"/>
              <a:buChar char="•"/>
            </a:pPr>
            <a:endParaRPr lang="en-US" altLang="en-US" sz="2200" dirty="0"/>
          </a:p>
          <a:p>
            <a:pPr eaLnBrk="1" hangingPunct="1">
              <a:lnSpc>
                <a:spcPct val="80000"/>
              </a:lnSpc>
              <a:buFont typeface="Arial" panose="020B0604020202020204" pitchFamily="34" charset="0"/>
              <a:buChar char="•"/>
            </a:pPr>
            <a:r>
              <a:rPr lang="en-US" altLang="en-US" sz="2200" dirty="0"/>
              <a:t>Monitoring State Legislation</a:t>
            </a:r>
          </a:p>
          <a:p>
            <a:pPr lvl="1" eaLnBrk="1" hangingPunct="1">
              <a:lnSpc>
                <a:spcPct val="80000"/>
              </a:lnSpc>
              <a:buFont typeface="Arial" panose="020B0604020202020204" pitchFamily="34" charset="0"/>
              <a:buChar char="•"/>
            </a:pPr>
            <a:r>
              <a:rPr lang="en-US" altLang="en-US" sz="2200" dirty="0"/>
              <a:t>Transcript Withholding</a:t>
            </a:r>
          </a:p>
          <a:p>
            <a:pPr lvl="1" eaLnBrk="1" hangingPunct="1">
              <a:lnSpc>
                <a:spcPct val="80000"/>
              </a:lnSpc>
              <a:buFont typeface="Arial" panose="020B0604020202020204" pitchFamily="34" charset="0"/>
              <a:buChar char="•"/>
            </a:pPr>
            <a:r>
              <a:rPr lang="en-US" altLang="en-US" sz="2200" dirty="0"/>
              <a:t>Servicer/Collection Agency</a:t>
            </a:r>
          </a:p>
          <a:p>
            <a:pPr marL="0" indent="0" eaLnBrk="1" hangingPunct="1">
              <a:lnSpc>
                <a:spcPct val="80000"/>
              </a:lnSpc>
              <a:buNone/>
            </a:pPr>
            <a:endParaRPr lang="en-US" altLang="en-US" sz="2500" dirty="0"/>
          </a:p>
          <a:p>
            <a:pPr eaLnBrk="1" hangingPunct="1">
              <a:lnSpc>
                <a:spcPct val="80000"/>
              </a:lnSpc>
              <a:buFont typeface="Arial" panose="020B0604020202020204" pitchFamily="34" charset="0"/>
              <a:buChar char="•"/>
            </a:pPr>
            <a:endParaRPr lang="en-US" altLang="en-US" sz="2500" dirty="0"/>
          </a:p>
          <a:p>
            <a:pPr eaLnBrk="1" hangingPunct="1">
              <a:lnSpc>
                <a:spcPct val="80000"/>
              </a:lnSpc>
              <a:buFont typeface="Arial" panose="020B0604020202020204" pitchFamily="34" charset="0"/>
              <a:buChar char="•"/>
            </a:pPr>
            <a:endParaRPr lang="en-US" altLang="en-US" sz="2500" dirty="0"/>
          </a:p>
          <a:p>
            <a:pPr eaLnBrk="1" hangingPunct="1">
              <a:lnSpc>
                <a:spcPct val="80000"/>
              </a:lnSpc>
              <a:buFont typeface="Arial" panose="020B0604020202020204" pitchFamily="34" charset="0"/>
              <a:buChar char="•"/>
            </a:pPr>
            <a:endParaRPr lang="en-US" altLang="en-US" sz="2500" dirty="0">
              <a:solidFill>
                <a:srgbClr val="FF0000"/>
              </a:solidFill>
            </a:endParaRPr>
          </a:p>
          <a:p>
            <a:pPr eaLnBrk="1" hangingPunct="1">
              <a:lnSpc>
                <a:spcPct val="80000"/>
              </a:lnSpc>
              <a:buFont typeface="Arial" panose="020B0604020202020204" pitchFamily="34" charset="0"/>
              <a:buChar char="•"/>
            </a:pPr>
            <a:endParaRPr lang="en-US" altLang="en-US" sz="2500" dirty="0"/>
          </a:p>
          <a:p>
            <a:pPr marL="0" indent="0" eaLnBrk="1" hangingPunct="1">
              <a:lnSpc>
                <a:spcPct val="80000"/>
              </a:lnSpc>
              <a:buNone/>
            </a:pPr>
            <a:endParaRPr lang="en-US" altLang="en-US" sz="2500" dirty="0"/>
          </a:p>
          <a:p>
            <a:pPr marL="0" indent="0" eaLnBrk="1" hangingPunct="1">
              <a:lnSpc>
                <a:spcPct val="80000"/>
              </a:lnSpc>
              <a:buNone/>
            </a:pPr>
            <a:endParaRPr lang="en-US" altLang="en-US" sz="2500" dirty="0"/>
          </a:p>
          <a:p>
            <a:pPr eaLnBrk="1" hangingPunct="1">
              <a:lnSpc>
                <a:spcPct val="80000"/>
              </a:lnSpc>
              <a:buFont typeface="Arial" panose="020B0604020202020204" pitchFamily="34" charset="0"/>
              <a:buChar char="•"/>
            </a:pPr>
            <a:endParaRPr lang="en-US" altLang="en-US" sz="2500" dirty="0"/>
          </a:p>
          <a:p>
            <a:pPr marL="0" indent="0" eaLnBrk="1" hangingPunct="1">
              <a:lnSpc>
                <a:spcPct val="80000"/>
              </a:lnSpc>
              <a:buNone/>
            </a:pPr>
            <a:endParaRPr lang="en-US" altLang="en-US" sz="2500" dirty="0"/>
          </a:p>
          <a:p>
            <a:pPr marL="0" indent="0" algn="ctr" eaLnBrk="1" hangingPunct="1">
              <a:lnSpc>
                <a:spcPct val="80000"/>
              </a:lnSpc>
              <a:buFont typeface="Wingdings" panose="05000000000000000000" pitchFamily="2" charset="2"/>
              <a:buNone/>
            </a:pPr>
            <a:endParaRPr lang="en-US" altLang="en-US" sz="2500" dirty="0"/>
          </a:p>
          <a:p>
            <a:pPr marL="0" indent="0" algn="ctr" eaLnBrk="1" hangingPunct="1">
              <a:lnSpc>
                <a:spcPct val="80000"/>
              </a:lnSpc>
              <a:buFont typeface="Wingdings" panose="05000000000000000000" pitchFamily="2" charset="2"/>
              <a:buNone/>
            </a:pPr>
            <a:endParaRPr lang="en-US" altLang="en-US" sz="2500" dirty="0"/>
          </a:p>
          <a:p>
            <a:pPr marL="0" indent="0" eaLnBrk="1" hangingPunct="1">
              <a:lnSpc>
                <a:spcPct val="80000"/>
              </a:lnSpc>
              <a:buFont typeface="Wingdings" panose="05000000000000000000" pitchFamily="2" charset="2"/>
              <a:buNone/>
            </a:pPr>
            <a:endParaRPr lang="en-US" altLang="en-US" sz="2500" dirty="0"/>
          </a:p>
          <a:p>
            <a:pPr marL="0" indent="0" eaLnBrk="1" hangingPunct="1">
              <a:lnSpc>
                <a:spcPct val="80000"/>
              </a:lnSpc>
              <a:buFont typeface="Wingdings" panose="05000000000000000000" pitchFamily="2" charset="2"/>
              <a:buNone/>
            </a:pPr>
            <a:endParaRPr lang="en-US" altLang="en-US" sz="2500" dirty="0"/>
          </a:p>
          <a:p>
            <a:pPr marL="0" indent="0" eaLnBrk="1" hangingPunct="1">
              <a:lnSpc>
                <a:spcPct val="80000"/>
              </a:lnSpc>
              <a:buFont typeface="Wingdings" panose="05000000000000000000" pitchFamily="2" charset="2"/>
              <a:buNone/>
            </a:pPr>
            <a:endParaRPr lang="en-US" altLang="en-US" sz="2500" dirty="0"/>
          </a:p>
          <a:p>
            <a:pPr marL="0" indent="0" eaLnBrk="1" hangingPunct="1">
              <a:lnSpc>
                <a:spcPct val="80000"/>
              </a:lnSpc>
              <a:buFont typeface="Wingdings" panose="05000000000000000000" pitchFamily="2" charset="2"/>
              <a:buNone/>
            </a:pPr>
            <a:endParaRPr lang="en-US" altLang="en-US" sz="2500" dirty="0"/>
          </a:p>
          <a:p>
            <a:pPr marL="0" indent="0" eaLnBrk="1" hangingPunct="1">
              <a:lnSpc>
                <a:spcPct val="80000"/>
              </a:lnSpc>
              <a:buFont typeface="Wingdings" panose="05000000000000000000" pitchFamily="2" charset="2"/>
              <a:buNone/>
            </a:pPr>
            <a:endParaRPr lang="en-US" altLang="en-US" sz="2500" dirty="0"/>
          </a:p>
          <a:p>
            <a:pPr marL="0" indent="0" algn="r" eaLnBrk="1" hangingPunct="1">
              <a:lnSpc>
                <a:spcPct val="80000"/>
              </a:lnSpc>
              <a:buFont typeface="Wingdings" panose="05000000000000000000" pitchFamily="2" charset="2"/>
              <a:buNone/>
            </a:pPr>
            <a:endParaRPr lang="en-US" altLang="en-US" sz="1800" dirty="0"/>
          </a:p>
        </p:txBody>
      </p:sp>
      <p:sp>
        <p:nvSpPr>
          <p:cNvPr id="2" name="Rectangle 6"/>
          <p:cNvSpPr>
            <a:spLocks noGrp="1" noChangeArrowheads="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EF8AC78-D22E-451E-B1F4-84BECF7C87A1}" type="slidenum">
              <a:rPr lang="en-US" altLang="en-US">
                <a:solidFill>
                  <a:srgbClr val="FFFFFF"/>
                </a:solidFill>
                <a:latin typeface="Franklin Gothic Book" panose="020B0503020102020204" pitchFamily="34" charset="0"/>
              </a:rPr>
              <a:pPr eaLnBrk="1" hangingPunct="1"/>
              <a:t>52</a:t>
            </a:fld>
            <a:endParaRPr lang="en-US" altLang="en-US" dirty="0">
              <a:solidFill>
                <a:srgbClr val="FFFFFF"/>
              </a:solidFill>
              <a:latin typeface="Franklin Gothic Book" panose="020B0503020102020204" pitchFamily="34" charset="0"/>
            </a:endParaRPr>
          </a:p>
        </p:txBody>
      </p:sp>
      <p:sp>
        <p:nvSpPr>
          <p:cNvPr id="13317" name="AutoShape 4" descr="read"/>
          <p:cNvSpPr>
            <a:spLocks noChangeAspect="1" noChangeArrowheads="1"/>
          </p:cNvSpPr>
          <p:nvPr/>
        </p:nvSpPr>
        <p:spPr bwMode="auto">
          <a:xfrm>
            <a:off x="4424363" y="3281363"/>
            <a:ext cx="296862"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pic>
        <p:nvPicPr>
          <p:cNvPr id="6" name="Picture 5">
            <a:extLst>
              <a:ext uri="{FF2B5EF4-FFF2-40B4-BE49-F238E27FC236}">
                <a16:creationId xmlns:a16="http://schemas.microsoft.com/office/drawing/2014/main" id="{5D136B80-01B7-4794-8760-EDB5534254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509" y="5857100"/>
            <a:ext cx="1604092" cy="810400"/>
          </a:xfrm>
          <a:prstGeom prst="rect">
            <a:avLst/>
          </a:prstGeom>
        </p:spPr>
      </p:pic>
    </p:spTree>
    <p:extLst>
      <p:ext uri="{BB962C8B-B14F-4D97-AF65-F5344CB8AC3E}">
        <p14:creationId xmlns:p14="http://schemas.microsoft.com/office/powerpoint/2010/main" val="2985453155"/>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object 3">
            <a:extLst>
              <a:ext uri="{FF2B5EF4-FFF2-40B4-BE49-F238E27FC236}">
                <a16:creationId xmlns:a16="http://schemas.microsoft.com/office/drawing/2014/main" id="{320B8501-A5FC-400F-8920-FD9CA3BD6E7B}"/>
              </a:ext>
            </a:extLst>
          </p:cNvPr>
          <p:cNvSpPr txBox="1">
            <a:spLocks noChangeArrowheads="1"/>
          </p:cNvSpPr>
          <p:nvPr/>
        </p:nvSpPr>
        <p:spPr bwMode="auto">
          <a:xfrm>
            <a:off x="968179" y="700805"/>
            <a:ext cx="7751763" cy="6771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53035" rIns="0" bIns="0">
            <a:spAutoFit/>
          </a:bodyPr>
          <a:lstStyle>
            <a:lvl1pPr marL="355600" indent="-342900">
              <a:tabLst>
                <a:tab pos="354013" algn="l"/>
                <a:tab pos="355600" algn="l"/>
              </a:tabLst>
              <a:defRPr>
                <a:solidFill>
                  <a:schemeClr val="tx1"/>
                </a:solidFill>
                <a:latin typeface="Arial" panose="020B0604020202020204" pitchFamily="34" charset="0"/>
              </a:defRPr>
            </a:lvl1pPr>
            <a:lvl2pPr marL="984250" indent="-342900">
              <a:tabLst>
                <a:tab pos="354013" algn="l"/>
                <a:tab pos="355600" algn="l"/>
              </a:tabLst>
              <a:defRPr>
                <a:solidFill>
                  <a:schemeClr val="tx1"/>
                </a:solidFill>
                <a:latin typeface="Arial" panose="020B0604020202020204" pitchFamily="34" charset="0"/>
              </a:defRPr>
            </a:lvl2pPr>
            <a:lvl3pPr marL="1441450" indent="-342900">
              <a:tabLst>
                <a:tab pos="354013" algn="l"/>
                <a:tab pos="355600" algn="l"/>
              </a:tabLst>
              <a:defRPr>
                <a:solidFill>
                  <a:schemeClr val="tx1"/>
                </a:solidFill>
                <a:latin typeface="Arial" panose="020B0604020202020204" pitchFamily="34" charset="0"/>
              </a:defRPr>
            </a:lvl3pPr>
            <a:lvl4pPr marL="1600200" indent="-228600">
              <a:tabLst>
                <a:tab pos="354013" algn="l"/>
                <a:tab pos="355600" algn="l"/>
              </a:tabLst>
              <a:defRPr>
                <a:solidFill>
                  <a:schemeClr val="tx1"/>
                </a:solidFill>
                <a:latin typeface="Arial" panose="020B0604020202020204" pitchFamily="34" charset="0"/>
              </a:defRPr>
            </a:lvl4pPr>
            <a:lvl5pPr marL="2057400" indent="-228600">
              <a:tabLst>
                <a:tab pos="354013" algn="l"/>
                <a:tab pos="3556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354013" algn="l"/>
                <a:tab pos="3556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354013" algn="l"/>
                <a:tab pos="3556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354013" algn="l"/>
                <a:tab pos="3556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354013" algn="l"/>
                <a:tab pos="355600" algn="l"/>
              </a:tabLst>
              <a:defRPr>
                <a:solidFill>
                  <a:schemeClr val="tx1"/>
                </a:solidFill>
                <a:latin typeface="Arial" panose="020B0604020202020204" pitchFamily="34" charset="0"/>
              </a:defRPr>
            </a:lvl9pPr>
          </a:lstStyle>
          <a:p>
            <a:pPr>
              <a:spcBef>
                <a:spcPts val="1200"/>
              </a:spcBef>
              <a:buClr>
                <a:srgbClr val="FFC000"/>
              </a:buClr>
              <a:buFont typeface="Wingdings" panose="05000000000000000000" pitchFamily="2" charset="2"/>
              <a:buChar char="§"/>
            </a:pPr>
            <a:r>
              <a:rPr lang="en-US" altLang="en-US" sz="2400" dirty="0">
                <a:latin typeface="Perpetua" panose="02020502060401020303" pitchFamily="18" charset="0"/>
                <a:cs typeface="Times New Roman" panose="02020603050405020304" pitchFamily="18" charset="0"/>
              </a:rPr>
              <a:t>Alternative to the Perkins Loan Program</a:t>
            </a:r>
          </a:p>
          <a:p>
            <a:pPr lvl="1">
              <a:spcBef>
                <a:spcPts val="1200"/>
              </a:spcBef>
              <a:buClr>
                <a:srgbClr val="FFC000"/>
              </a:buClr>
              <a:buFont typeface="Wingdings" panose="05000000000000000000" pitchFamily="2" charset="2"/>
              <a:buChar char="§"/>
            </a:pPr>
            <a:r>
              <a:rPr lang="en-US" altLang="en-US" sz="2400" dirty="0">
                <a:latin typeface="Perpetua" panose="02020502060401020303" pitchFamily="18" charset="0"/>
                <a:cs typeface="Times New Roman" panose="02020603050405020304" pitchFamily="18" charset="0"/>
              </a:rPr>
              <a:t>Matching Funds</a:t>
            </a:r>
          </a:p>
          <a:p>
            <a:pPr lvl="1">
              <a:spcBef>
                <a:spcPts val="1200"/>
              </a:spcBef>
              <a:buClr>
                <a:srgbClr val="FFC000"/>
              </a:buClr>
              <a:buFont typeface="Wingdings" panose="05000000000000000000" pitchFamily="2" charset="2"/>
              <a:buChar char="§"/>
            </a:pPr>
            <a:r>
              <a:rPr lang="en-US" altLang="en-US" sz="2400" dirty="0">
                <a:latin typeface="Perpetua" panose="02020502060401020303" pitchFamily="18" charset="0"/>
                <a:cs typeface="Times New Roman" panose="02020603050405020304" pitchFamily="18" charset="0"/>
              </a:rPr>
              <a:t>Revolving Fund</a:t>
            </a:r>
          </a:p>
          <a:p>
            <a:pPr lvl="1">
              <a:spcBef>
                <a:spcPts val="1200"/>
              </a:spcBef>
              <a:buClr>
                <a:srgbClr val="FFC000"/>
              </a:buClr>
              <a:buFont typeface="Wingdings" panose="05000000000000000000" pitchFamily="2" charset="2"/>
              <a:buChar char="§"/>
            </a:pPr>
            <a:r>
              <a:rPr lang="en-US" altLang="en-US" sz="2400" dirty="0">
                <a:latin typeface="Perpetua" panose="02020502060401020303" pitchFamily="18" charset="0"/>
                <a:cs typeface="Times New Roman" panose="02020603050405020304" pitchFamily="18" charset="0"/>
              </a:rPr>
              <a:t>Schools award based on need</a:t>
            </a:r>
          </a:p>
          <a:p>
            <a:pPr lvl="1">
              <a:spcBef>
                <a:spcPts val="1200"/>
              </a:spcBef>
              <a:buClr>
                <a:srgbClr val="FFC000"/>
              </a:buClr>
              <a:buFont typeface="Wingdings" panose="05000000000000000000" pitchFamily="2" charset="2"/>
              <a:buChar char="§"/>
            </a:pPr>
            <a:r>
              <a:rPr lang="en-US" altLang="en-US" sz="2400" dirty="0">
                <a:latin typeface="Perpetua" panose="02020502060401020303" pitchFamily="18" charset="0"/>
                <a:cs typeface="Times New Roman" panose="02020603050405020304" pitchFamily="18" charset="0"/>
              </a:rPr>
              <a:t>Lender would originate the loan</a:t>
            </a:r>
          </a:p>
          <a:p>
            <a:pPr lvl="1">
              <a:spcBef>
                <a:spcPts val="1200"/>
              </a:spcBef>
              <a:buClr>
                <a:srgbClr val="FFC000"/>
              </a:buClr>
              <a:buFont typeface="Wingdings" panose="05000000000000000000" pitchFamily="2" charset="2"/>
              <a:buChar char="§"/>
            </a:pPr>
            <a:r>
              <a:rPr lang="en-US" altLang="en-US" sz="2400" dirty="0">
                <a:latin typeface="Perpetua" panose="02020502060401020303" pitchFamily="18" charset="0"/>
                <a:cs typeface="Times New Roman" panose="02020603050405020304" pitchFamily="18" charset="0"/>
              </a:rPr>
              <a:t>Campus Based Servicing</a:t>
            </a:r>
            <a:endParaRPr lang="en-US" sz="2400" dirty="0"/>
          </a:p>
          <a:p>
            <a:pPr lvl="1">
              <a:spcBef>
                <a:spcPts val="1200"/>
              </a:spcBef>
              <a:buClr>
                <a:srgbClr val="FFC000"/>
              </a:buClr>
              <a:buFont typeface="Wingdings" panose="05000000000000000000" pitchFamily="2" charset="2"/>
              <a:buChar char="§"/>
            </a:pPr>
            <a:r>
              <a:rPr lang="en-US" altLang="en-US" sz="2400" dirty="0">
                <a:latin typeface="Perpetua" panose="02020502060401020303" pitchFamily="18" charset="0"/>
                <a:cs typeface="Times New Roman" panose="02020603050405020304" pitchFamily="18" charset="0"/>
              </a:rPr>
              <a:t>Deferments</a:t>
            </a:r>
          </a:p>
          <a:p>
            <a:pPr lvl="1">
              <a:spcBef>
                <a:spcPts val="1200"/>
              </a:spcBef>
              <a:buClr>
                <a:srgbClr val="FFC000"/>
              </a:buClr>
              <a:buFont typeface="Wingdings" panose="05000000000000000000" pitchFamily="2" charset="2"/>
              <a:buChar char="§"/>
            </a:pPr>
            <a:r>
              <a:rPr lang="en-US" altLang="en-US" sz="2400" dirty="0">
                <a:latin typeface="Perpetua" panose="02020502060401020303" pitchFamily="18" charset="0"/>
                <a:cs typeface="Times New Roman" panose="02020603050405020304" pitchFamily="18" charset="0"/>
              </a:rPr>
              <a:t>Forbearances</a:t>
            </a:r>
          </a:p>
          <a:p>
            <a:pPr lvl="1">
              <a:spcBef>
                <a:spcPts val="1200"/>
              </a:spcBef>
              <a:buClr>
                <a:srgbClr val="FFC000"/>
              </a:buClr>
              <a:buFont typeface="Wingdings" panose="05000000000000000000" pitchFamily="2" charset="2"/>
              <a:buChar char="§"/>
            </a:pPr>
            <a:r>
              <a:rPr lang="en-US" altLang="en-US" sz="2400" dirty="0">
                <a:latin typeface="Perpetua" panose="02020502060401020303" pitchFamily="18" charset="0"/>
                <a:cs typeface="Times New Roman" panose="02020603050405020304" pitchFamily="18" charset="0"/>
              </a:rPr>
              <a:t>Competitive interest rate</a:t>
            </a:r>
          </a:p>
          <a:p>
            <a:pPr marL="641350" lvl="1" indent="0">
              <a:spcBef>
                <a:spcPts val="1200"/>
              </a:spcBef>
              <a:buClr>
                <a:srgbClr val="FFC000"/>
              </a:buClr>
            </a:pPr>
            <a:endParaRPr lang="en-US" altLang="en-US" sz="2400" dirty="0">
              <a:latin typeface="Perpetua" panose="02020502060401020303" pitchFamily="18" charset="0"/>
              <a:cs typeface="Times New Roman" panose="02020603050405020304" pitchFamily="18" charset="0"/>
            </a:endParaRPr>
          </a:p>
          <a:p>
            <a:pPr lvl="1">
              <a:spcBef>
                <a:spcPts val="1200"/>
              </a:spcBef>
              <a:buClr>
                <a:srgbClr val="FFC000"/>
              </a:buClr>
              <a:buFont typeface="Wingdings" panose="05000000000000000000" pitchFamily="2" charset="2"/>
              <a:buChar char="§"/>
            </a:pPr>
            <a:endParaRPr lang="en-US" altLang="en-US" sz="2400" dirty="0">
              <a:latin typeface="Perpetua" panose="02020502060401020303" pitchFamily="18" charset="0"/>
              <a:cs typeface="Times New Roman" panose="02020603050405020304" pitchFamily="18" charset="0"/>
            </a:endParaRPr>
          </a:p>
          <a:p>
            <a:pPr>
              <a:spcBef>
                <a:spcPts val="1200"/>
              </a:spcBef>
              <a:buClr>
                <a:srgbClr val="FFC000"/>
              </a:buClr>
              <a:buFont typeface="Wingdings" panose="05000000000000000000" pitchFamily="2" charset="2"/>
              <a:buChar char="§"/>
            </a:pPr>
            <a:endParaRPr lang="en-US" altLang="en-US" sz="2400" dirty="0">
              <a:latin typeface="Perpetua" panose="02020502060401020303" pitchFamily="18" charset="0"/>
              <a:cs typeface="Times New Roman" panose="02020603050405020304" pitchFamily="18" charset="0"/>
            </a:endParaRPr>
          </a:p>
          <a:p>
            <a:pPr>
              <a:spcBef>
                <a:spcPts val="1200"/>
              </a:spcBef>
              <a:buClr>
                <a:srgbClr val="FFC000"/>
              </a:buClr>
              <a:buFont typeface="Wingdings" panose="05000000000000000000" pitchFamily="2" charset="2"/>
              <a:buChar char="§"/>
            </a:pPr>
            <a:endParaRPr lang="en-US" altLang="en-US" sz="2200" dirty="0">
              <a:latin typeface="Perpetua" panose="02020502060401020303" pitchFamily="18" charset="0"/>
              <a:cs typeface="Times New Roman" panose="02020603050405020304" pitchFamily="18" charset="0"/>
            </a:endParaRPr>
          </a:p>
        </p:txBody>
      </p:sp>
      <p:sp>
        <p:nvSpPr>
          <p:cNvPr id="4" name="object 4">
            <a:extLst>
              <a:ext uri="{FF2B5EF4-FFF2-40B4-BE49-F238E27FC236}">
                <a16:creationId xmlns:a16="http://schemas.microsoft.com/office/drawing/2014/main" id="{B0DFE947-38B5-4070-9D58-3C9DD83F7128}"/>
              </a:ext>
            </a:extLst>
          </p:cNvPr>
          <p:cNvSpPr txBox="1">
            <a:spLocks noGrp="1"/>
          </p:cNvSpPr>
          <p:nvPr>
            <p:ph type="title"/>
          </p:nvPr>
        </p:nvSpPr>
        <p:spPr>
          <a:xfrm>
            <a:off x="384175" y="198438"/>
            <a:ext cx="7388225" cy="504825"/>
          </a:xfrm>
        </p:spPr>
        <p:txBody>
          <a:bodyPr lIns="0" tIns="12700" rIns="0" bIns="0" rtlCol="0">
            <a:spAutoFit/>
          </a:bodyPr>
          <a:lstStyle/>
          <a:p>
            <a:pPr marL="12700" algn="ctr">
              <a:spcBef>
                <a:spcPts val="100"/>
              </a:spcBef>
              <a:defRPr/>
            </a:pPr>
            <a:r>
              <a:rPr lang="en-US" sz="3200" b="1" spc="-5" dirty="0">
                <a:cs typeface="Arial" panose="020B0604020202020204" pitchFamily="34" charset="0"/>
              </a:rPr>
              <a:t>Solution For Gap Funding</a:t>
            </a:r>
            <a:endParaRPr sz="3200" b="1" dirty="0">
              <a:cs typeface="Arial" panose="020B0604020202020204" pitchFamily="34" charset="0"/>
            </a:endParaRPr>
          </a:p>
        </p:txBody>
      </p:sp>
      <p:pic>
        <p:nvPicPr>
          <p:cNvPr id="5" name="Content Placeholder 5">
            <a:extLst>
              <a:ext uri="{FF2B5EF4-FFF2-40B4-BE49-F238E27FC236}">
                <a16:creationId xmlns:a16="http://schemas.microsoft.com/office/drawing/2014/main" id="{4CCA46E3-B001-4ED7-B3BA-3D2A1DA4A7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304800" y="6019749"/>
            <a:ext cx="1346423" cy="60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Home | TFC Tuition Financing">
            <a:extLst>
              <a:ext uri="{FF2B5EF4-FFF2-40B4-BE49-F238E27FC236}">
                <a16:creationId xmlns:a16="http://schemas.microsoft.com/office/drawing/2014/main" id="{61873447-1BB1-4C34-921B-817D7AA79A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6184" y="5824397"/>
            <a:ext cx="3951631" cy="6956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cover dir="lu"/>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04800" y="234601"/>
            <a:ext cx="8382000" cy="1143000"/>
          </a:xfrm>
        </p:spPr>
        <p:txBody>
          <a:bodyPr anchor="ctr"/>
          <a:lstStyle/>
          <a:p>
            <a:pPr algn="ctr" eaLnBrk="1" hangingPunct="1"/>
            <a:r>
              <a:rPr lang="en-US" altLang="en-US" sz="3600" b="1" dirty="0">
                <a:solidFill>
                  <a:schemeClr val="tx1"/>
                </a:solidFill>
                <a:latin typeface="Perpetua" panose="02020502060401020303" pitchFamily="18" charset="77"/>
              </a:rPr>
              <a:t>Questions</a:t>
            </a:r>
          </a:p>
        </p:txBody>
      </p:sp>
      <p:sp>
        <p:nvSpPr>
          <p:cNvPr id="2" name="Rectangle 6"/>
          <p:cNvSpPr>
            <a:spLocks noGrp="1" noChangeArrowheads="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EF8AC78-D22E-451E-B1F4-84BECF7C87A1}" type="slidenum">
              <a:rPr lang="en-US" altLang="en-US">
                <a:solidFill>
                  <a:srgbClr val="FFFFFF"/>
                </a:solidFill>
                <a:latin typeface="Franklin Gothic Book" panose="020B0503020102020204" pitchFamily="34" charset="0"/>
              </a:rPr>
              <a:pPr eaLnBrk="1" hangingPunct="1"/>
              <a:t>54</a:t>
            </a:fld>
            <a:endParaRPr lang="en-US" altLang="en-US" dirty="0">
              <a:solidFill>
                <a:srgbClr val="FFFFFF"/>
              </a:solidFill>
              <a:latin typeface="Franklin Gothic Book" panose="020B0503020102020204" pitchFamily="34" charset="0"/>
            </a:endParaRPr>
          </a:p>
        </p:txBody>
      </p:sp>
      <p:sp>
        <p:nvSpPr>
          <p:cNvPr id="13317" name="AutoShape 4" descr="read"/>
          <p:cNvSpPr>
            <a:spLocks noChangeAspect="1" noChangeArrowheads="1"/>
          </p:cNvSpPr>
          <p:nvPr/>
        </p:nvSpPr>
        <p:spPr bwMode="auto">
          <a:xfrm>
            <a:off x="4424363" y="3281363"/>
            <a:ext cx="296862"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8" name="AutoShape 2" descr="https://bosepublicaffairs.com/wp-content/uploads/2020/10/BPAG-Headshots-218-scaled-e1613664596519.jpg">
            <a:extLst>
              <a:ext uri="{FF2B5EF4-FFF2-40B4-BE49-F238E27FC236}">
                <a16:creationId xmlns:a16="http://schemas.microsoft.com/office/drawing/2014/main" id="{9209B416-C549-824C-847A-269FDB7B7738}"/>
              </a:ext>
            </a:extLst>
          </p:cNvPr>
          <p:cNvSpPr>
            <a:spLocks noChangeAspect="1" noChangeArrowheads="1"/>
          </p:cNvSpPr>
          <p:nvPr/>
        </p:nvSpPr>
        <p:spPr bwMode="auto">
          <a:xfrm>
            <a:off x="4572000" y="3429000"/>
            <a:ext cx="2286000" cy="2286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3" name="Picture 2" descr="Andrew Fountain - Truth and the Bible | Newlife Church Toront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0750" y="1644650"/>
            <a:ext cx="4762500" cy="3568700"/>
          </a:xfrm>
          <a:prstGeom prst="rect">
            <a:avLst/>
          </a:prstGeom>
        </p:spPr>
      </p:pic>
      <p:pic>
        <p:nvPicPr>
          <p:cNvPr id="7" name="Picture 6">
            <a:extLst>
              <a:ext uri="{FF2B5EF4-FFF2-40B4-BE49-F238E27FC236}">
                <a16:creationId xmlns:a16="http://schemas.microsoft.com/office/drawing/2014/main" id="{926A313A-985C-4915-8572-C4C566F6DC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5791200"/>
            <a:ext cx="1656953" cy="837106"/>
          </a:xfrm>
          <a:prstGeom prst="rect">
            <a:avLst/>
          </a:prstGeom>
        </p:spPr>
      </p:pic>
    </p:spTree>
    <p:extLst>
      <p:ext uri="{BB962C8B-B14F-4D97-AF65-F5344CB8AC3E}">
        <p14:creationId xmlns:p14="http://schemas.microsoft.com/office/powerpoint/2010/main" val="368853051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DF1A25A-6225-4E1E-AEDB-A788A19B4485}"/>
              </a:ext>
            </a:extLst>
          </p:cNvPr>
          <p:cNvSpPr/>
          <p:nvPr/>
        </p:nvSpPr>
        <p:spPr>
          <a:xfrm>
            <a:off x="609600" y="2667000"/>
            <a:ext cx="7862888" cy="923925"/>
          </a:xfrm>
          <a:prstGeom prst="rect">
            <a:avLst/>
          </a:prstGeom>
          <a:noFill/>
        </p:spPr>
        <p:txBody>
          <a:bodyPr>
            <a:spAutoFit/>
          </a:bodyPr>
          <a:lstStyle/>
          <a:p>
            <a:pPr algn="ctr">
              <a:defRPr/>
            </a:pPr>
            <a:r>
              <a:rPr lang="en-US" sz="5400" b="1" dirty="0">
                <a:solidFill>
                  <a:srgbClr val="4C0000"/>
                </a:solidFill>
                <a:latin typeface="Calibri" pitchFamily="34" charset="0"/>
                <a:ea typeface="+mj-ea"/>
                <a:cs typeface="Calibri" pitchFamily="34" charset="0"/>
              </a:rPr>
              <a:t>CONGRESS</a:t>
            </a:r>
          </a:p>
        </p:txBody>
      </p:sp>
      <p:pic>
        <p:nvPicPr>
          <p:cNvPr id="4" name="Picture 3">
            <a:extLst>
              <a:ext uri="{FF2B5EF4-FFF2-40B4-BE49-F238E27FC236}">
                <a16:creationId xmlns:a16="http://schemas.microsoft.com/office/drawing/2014/main" id="{0BAFB26E-E9B0-4A35-AF95-9B321FA2CE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5748337"/>
            <a:ext cx="1828800" cy="923925"/>
          </a:xfrm>
          <a:prstGeom prst="rect">
            <a:avLst/>
          </a:prstGeom>
        </p:spPr>
      </p:pic>
    </p:spTree>
  </p:cSld>
  <p:clrMapOvr>
    <a:masterClrMapping/>
  </p:clrMapOvr>
  <p:transition>
    <p:cover dir="l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762000" y="9832"/>
            <a:ext cx="7772400" cy="914400"/>
          </a:xfrm>
        </p:spPr>
        <p:txBody>
          <a:bodyPr anchor="ctr"/>
          <a:lstStyle/>
          <a:p>
            <a:pPr algn="ctr" eaLnBrk="1" hangingPunct="1"/>
            <a:r>
              <a:rPr lang="en-US" altLang="en-US" sz="3600" b="1" dirty="0">
                <a:solidFill>
                  <a:schemeClr val="tx1"/>
                </a:solidFill>
                <a:latin typeface="Perpetua" panose="02020502060401020303" pitchFamily="18" charset="77"/>
              </a:rPr>
              <a:t>November 2022 Elections</a:t>
            </a:r>
          </a:p>
        </p:txBody>
      </p:sp>
      <p:sp>
        <p:nvSpPr>
          <p:cNvPr id="2" name="Rectangle 6"/>
          <p:cNvSpPr>
            <a:spLocks noGrp="1" noChangeArrowheads="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EF8AC78-D22E-451E-B1F4-84BECF7C87A1}" type="slidenum">
              <a:rPr lang="en-US" altLang="en-US">
                <a:solidFill>
                  <a:srgbClr val="FFFFFF"/>
                </a:solidFill>
                <a:latin typeface="Franklin Gothic Book" panose="020B0503020102020204" pitchFamily="34" charset="0"/>
              </a:rPr>
              <a:pPr eaLnBrk="1" hangingPunct="1"/>
              <a:t>7</a:t>
            </a:fld>
            <a:endParaRPr lang="en-US" altLang="en-US" dirty="0">
              <a:solidFill>
                <a:srgbClr val="FFFFFF"/>
              </a:solidFill>
              <a:latin typeface="Franklin Gothic Book" panose="020B0503020102020204" pitchFamily="34" charset="0"/>
            </a:endParaRPr>
          </a:p>
        </p:txBody>
      </p:sp>
      <p:sp>
        <p:nvSpPr>
          <p:cNvPr id="13317" name="AutoShape 4" descr="read"/>
          <p:cNvSpPr>
            <a:spLocks noChangeAspect="1" noChangeArrowheads="1"/>
          </p:cNvSpPr>
          <p:nvPr/>
        </p:nvSpPr>
        <p:spPr bwMode="auto">
          <a:xfrm>
            <a:off x="4424363" y="3281363"/>
            <a:ext cx="296862"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7" name="Rectangle 3"/>
          <p:cNvSpPr>
            <a:spLocks noGrp="1" noChangeArrowheads="1"/>
          </p:cNvSpPr>
          <p:nvPr>
            <p:ph sz="quarter" idx="1"/>
          </p:nvPr>
        </p:nvSpPr>
        <p:spPr>
          <a:xfrm>
            <a:off x="454025" y="827184"/>
            <a:ext cx="8534400" cy="5018202"/>
          </a:xfrm>
        </p:spPr>
        <p:txBody>
          <a:bodyPr lIns="0" rIns="0"/>
          <a:lstStyle/>
          <a:p>
            <a:pPr eaLnBrk="1" fontAlgn="auto" hangingPunct="1">
              <a:spcBef>
                <a:spcPts val="0"/>
              </a:spcBef>
              <a:spcAft>
                <a:spcPts val="0"/>
              </a:spcAft>
              <a:buFont typeface="Arial" panose="020B0604020202020204" pitchFamily="34" charset="0"/>
              <a:buChar char="•"/>
              <a:defRPr/>
            </a:pPr>
            <a:r>
              <a:rPr lang="en-US" sz="2800" b="1" kern="0" dirty="0">
                <a:cs typeface="Times New Roman" panose="02020603050405020304" pitchFamily="18" charset="0"/>
              </a:rPr>
              <a:t>Republicans</a:t>
            </a:r>
            <a:r>
              <a:rPr lang="en-US" sz="2800" kern="0" dirty="0">
                <a:cs typeface="Times New Roman" panose="02020603050405020304" pitchFamily="18" charset="0"/>
              </a:rPr>
              <a:t> control a slim majority in the </a:t>
            </a:r>
            <a:r>
              <a:rPr lang="en-US" sz="2800" b="1" kern="0" dirty="0">
                <a:cs typeface="Times New Roman" panose="02020603050405020304" pitchFamily="18" charset="0"/>
              </a:rPr>
              <a:t>House of Representatives</a:t>
            </a:r>
          </a:p>
          <a:p>
            <a:pPr marL="800100" lvl="1" indent="-342900" eaLnBrk="1" fontAlgn="auto" hangingPunct="1">
              <a:spcBef>
                <a:spcPts val="0"/>
              </a:spcBef>
              <a:spcAft>
                <a:spcPts val="0"/>
              </a:spcAft>
              <a:buFont typeface="Arial" panose="020B0604020202020204" pitchFamily="34" charset="0"/>
              <a:buChar char="•"/>
              <a:defRPr/>
            </a:pPr>
            <a:r>
              <a:rPr lang="en-US" sz="2800" kern="0" dirty="0">
                <a:cs typeface="Times New Roman" panose="02020603050405020304" pitchFamily="18" charset="0"/>
              </a:rPr>
              <a:t>Current Makeup:  </a:t>
            </a:r>
            <a:r>
              <a:rPr lang="en-US" sz="2800" b="1" kern="0" dirty="0">
                <a:cs typeface="Times New Roman" panose="02020603050405020304" pitchFamily="18" charset="0"/>
              </a:rPr>
              <a:t>222 R’s – 212 D’s</a:t>
            </a:r>
            <a:r>
              <a:rPr lang="en-US" sz="2800" kern="0" dirty="0">
                <a:cs typeface="Times New Roman" panose="02020603050405020304" pitchFamily="18" charset="0"/>
              </a:rPr>
              <a:t>  </a:t>
            </a:r>
            <a:r>
              <a:rPr lang="en-US" sz="2800" b="1" kern="0" dirty="0">
                <a:cs typeface="Times New Roman" panose="02020603050405020304" pitchFamily="18" charset="0"/>
              </a:rPr>
              <a:t>/</a:t>
            </a:r>
            <a:r>
              <a:rPr lang="en-US" sz="2800" kern="0" dirty="0">
                <a:cs typeface="Times New Roman" panose="02020603050405020304" pitchFamily="18" charset="0"/>
              </a:rPr>
              <a:t>  1 Current Vacancies</a:t>
            </a:r>
          </a:p>
          <a:p>
            <a:pPr lvl="2" eaLnBrk="1" hangingPunct="1">
              <a:lnSpc>
                <a:spcPct val="80000"/>
              </a:lnSpc>
              <a:buFont typeface="Arial" panose="020B0604020202020204" pitchFamily="34" charset="0"/>
              <a:buChar char="•"/>
            </a:pPr>
            <a:endParaRPr lang="en-US" altLang="en-US" sz="2800" dirty="0"/>
          </a:p>
          <a:p>
            <a:pPr eaLnBrk="1" fontAlgn="auto" hangingPunct="1">
              <a:spcBef>
                <a:spcPts val="0"/>
              </a:spcBef>
              <a:spcAft>
                <a:spcPts val="0"/>
              </a:spcAft>
              <a:buFont typeface="Arial" panose="020B0604020202020204" pitchFamily="34" charset="0"/>
              <a:buChar char="•"/>
              <a:defRPr/>
            </a:pPr>
            <a:r>
              <a:rPr lang="en-US" sz="2800" b="1" kern="0" dirty="0">
                <a:cs typeface="Times New Roman" panose="02020603050405020304" pitchFamily="18" charset="0"/>
              </a:rPr>
              <a:t>Democrats</a:t>
            </a:r>
            <a:r>
              <a:rPr lang="en-US" sz="2800" kern="0" dirty="0">
                <a:cs typeface="Times New Roman" panose="02020603050405020304" pitchFamily="18" charset="0"/>
              </a:rPr>
              <a:t> control a very narrow majority in the </a:t>
            </a:r>
            <a:r>
              <a:rPr lang="en-US" sz="2800" b="1" kern="0" dirty="0">
                <a:cs typeface="Times New Roman" panose="02020603050405020304" pitchFamily="18" charset="0"/>
              </a:rPr>
              <a:t>Senate</a:t>
            </a:r>
          </a:p>
          <a:p>
            <a:pPr marL="800100" lvl="1" indent="-342900" eaLnBrk="1" fontAlgn="auto" hangingPunct="1">
              <a:spcBef>
                <a:spcPts val="0"/>
              </a:spcBef>
              <a:spcAft>
                <a:spcPts val="0"/>
              </a:spcAft>
              <a:buFont typeface="Arial" panose="020B0604020202020204" pitchFamily="34" charset="0"/>
              <a:buChar char="•"/>
              <a:defRPr/>
            </a:pPr>
            <a:r>
              <a:rPr lang="en-US" sz="2800" kern="0" dirty="0">
                <a:cs typeface="Times New Roman" panose="02020603050405020304" pitchFamily="18" charset="0"/>
              </a:rPr>
              <a:t>Current Makeup:  </a:t>
            </a:r>
            <a:r>
              <a:rPr lang="en-US" sz="2800" b="1" kern="0" dirty="0">
                <a:cs typeface="Times New Roman" panose="02020603050405020304" pitchFamily="18" charset="0"/>
              </a:rPr>
              <a:t>51 D’s – 49 R’s  </a:t>
            </a:r>
          </a:p>
          <a:p>
            <a:pPr marL="800100" lvl="1" indent="-342900" eaLnBrk="1" fontAlgn="auto" hangingPunct="1">
              <a:spcBef>
                <a:spcPts val="0"/>
              </a:spcBef>
              <a:spcAft>
                <a:spcPts val="0"/>
              </a:spcAft>
              <a:buFont typeface="Arial" panose="020B0604020202020204" pitchFamily="34" charset="0"/>
              <a:buChar char="•"/>
              <a:defRPr/>
            </a:pPr>
            <a:endParaRPr lang="en-US" sz="2800" b="1" kern="0" dirty="0">
              <a:cs typeface="Times New Roman" panose="02020603050405020304" pitchFamily="18" charset="0"/>
            </a:endParaRPr>
          </a:p>
          <a:p>
            <a:pPr marL="525462" indent="-342900" eaLnBrk="1" fontAlgn="auto" hangingPunct="1">
              <a:spcBef>
                <a:spcPts val="0"/>
              </a:spcBef>
              <a:spcAft>
                <a:spcPts val="0"/>
              </a:spcAft>
              <a:buFont typeface="Arial" panose="020B0604020202020204" pitchFamily="34" charset="0"/>
              <a:buChar char="•"/>
              <a:defRPr/>
            </a:pPr>
            <a:r>
              <a:rPr lang="en-US" sz="2800" kern="0" dirty="0">
                <a:cs typeface="Times New Roman" panose="02020603050405020304" pitchFamily="18" charset="0"/>
              </a:rPr>
              <a:t>Republicans had hoped for big win</a:t>
            </a:r>
          </a:p>
          <a:p>
            <a:pPr marL="525462" indent="-342900" eaLnBrk="1" fontAlgn="auto" hangingPunct="1">
              <a:spcBef>
                <a:spcPts val="0"/>
              </a:spcBef>
              <a:spcAft>
                <a:spcPts val="0"/>
              </a:spcAft>
              <a:buFont typeface="Arial" panose="020B0604020202020204" pitchFamily="34" charset="0"/>
              <a:buChar char="•"/>
              <a:defRPr/>
            </a:pPr>
            <a:endParaRPr lang="en-US" sz="2800" kern="0" dirty="0">
              <a:cs typeface="Times New Roman" panose="02020603050405020304" pitchFamily="18" charset="0"/>
            </a:endParaRPr>
          </a:p>
          <a:p>
            <a:pPr marL="525462" indent="-342900" eaLnBrk="1" fontAlgn="auto" hangingPunct="1">
              <a:spcBef>
                <a:spcPts val="0"/>
              </a:spcBef>
              <a:spcAft>
                <a:spcPts val="0"/>
              </a:spcAft>
              <a:buFont typeface="Arial" panose="020B0604020202020204" pitchFamily="34" charset="0"/>
              <a:buChar char="•"/>
              <a:defRPr/>
            </a:pPr>
            <a:r>
              <a:rPr lang="en-US" sz="2800" kern="0" dirty="0">
                <a:cs typeface="Times New Roman" panose="02020603050405020304" pitchFamily="18" charset="0"/>
              </a:rPr>
              <a:t>Democrats pick-up seat in Senate</a:t>
            </a:r>
          </a:p>
          <a:p>
            <a:pPr marL="525462" indent="-342900" eaLnBrk="1" fontAlgn="auto" hangingPunct="1">
              <a:spcBef>
                <a:spcPts val="0"/>
              </a:spcBef>
              <a:spcAft>
                <a:spcPts val="0"/>
              </a:spcAft>
              <a:buFont typeface="Arial" panose="020B0604020202020204" pitchFamily="34" charset="0"/>
              <a:buChar char="•"/>
              <a:defRPr/>
            </a:pPr>
            <a:endParaRPr lang="en-US" sz="1000" b="1" kern="0" dirty="0">
              <a:cs typeface="Times New Roman" panose="02020603050405020304" pitchFamily="18" charset="0"/>
            </a:endParaRPr>
          </a:p>
          <a:p>
            <a:pPr marL="525462" indent="-342900" eaLnBrk="1" fontAlgn="auto" hangingPunct="1">
              <a:spcBef>
                <a:spcPts val="0"/>
              </a:spcBef>
              <a:spcAft>
                <a:spcPts val="0"/>
              </a:spcAft>
              <a:buFont typeface="Arial" panose="020B0604020202020204" pitchFamily="34" charset="0"/>
              <a:buChar char="•"/>
              <a:defRPr/>
            </a:pPr>
            <a:endParaRPr lang="en-US" sz="2200" kern="0" dirty="0">
              <a:cs typeface="Times New Roman" panose="02020603050405020304" pitchFamily="18" charset="0"/>
            </a:endParaRPr>
          </a:p>
          <a:p>
            <a:pPr marL="800100" lvl="1" indent="-342900" eaLnBrk="1" fontAlgn="auto" hangingPunct="1">
              <a:spcBef>
                <a:spcPts val="0"/>
              </a:spcBef>
              <a:spcAft>
                <a:spcPts val="0"/>
              </a:spcAft>
              <a:buFont typeface="Arial" panose="020B0604020202020204" pitchFamily="34" charset="0"/>
              <a:buChar char="•"/>
              <a:defRPr/>
            </a:pPr>
            <a:endParaRPr lang="en-US" altLang="en-US" sz="1000" dirty="0"/>
          </a:p>
          <a:p>
            <a:pPr lvl="2" eaLnBrk="1" hangingPunct="1">
              <a:lnSpc>
                <a:spcPct val="80000"/>
              </a:lnSpc>
              <a:buFont typeface="Arial" panose="020B0604020202020204" pitchFamily="34" charset="0"/>
              <a:buChar char="•"/>
            </a:pPr>
            <a:endParaRPr lang="en-US" altLang="en-US" sz="1000" dirty="0"/>
          </a:p>
          <a:p>
            <a:pPr marL="0" indent="0" algn="ctr" eaLnBrk="1" hangingPunct="1">
              <a:lnSpc>
                <a:spcPct val="80000"/>
              </a:lnSpc>
              <a:buFont typeface="Wingdings" panose="05000000000000000000" pitchFamily="2" charset="2"/>
              <a:buNone/>
            </a:pPr>
            <a:endParaRPr lang="en-US" altLang="en-US" sz="1400" dirty="0"/>
          </a:p>
          <a:p>
            <a:pPr marL="0" indent="0" algn="ctr" eaLnBrk="1" hangingPunct="1">
              <a:lnSpc>
                <a:spcPct val="80000"/>
              </a:lnSpc>
              <a:buFont typeface="Wingdings" panose="05000000000000000000" pitchFamily="2" charset="2"/>
              <a:buNone/>
            </a:pPr>
            <a:endParaRPr lang="en-US" altLang="en-US" sz="1400" dirty="0"/>
          </a:p>
          <a:p>
            <a:pPr marL="0" indent="0" eaLnBrk="1" hangingPunct="1">
              <a:lnSpc>
                <a:spcPct val="80000"/>
              </a:lnSpc>
              <a:buFont typeface="Wingdings" panose="05000000000000000000" pitchFamily="2" charset="2"/>
              <a:buNone/>
            </a:pPr>
            <a:endParaRPr lang="en-US" altLang="en-US" sz="1400" dirty="0"/>
          </a:p>
          <a:p>
            <a:pPr marL="0" indent="0" eaLnBrk="1" hangingPunct="1">
              <a:lnSpc>
                <a:spcPct val="80000"/>
              </a:lnSpc>
              <a:buFont typeface="Wingdings" panose="05000000000000000000" pitchFamily="2" charset="2"/>
              <a:buNone/>
            </a:pPr>
            <a:endParaRPr lang="en-US" altLang="en-US" sz="1400" dirty="0"/>
          </a:p>
          <a:p>
            <a:pPr marL="0" indent="0" eaLnBrk="1" hangingPunct="1">
              <a:lnSpc>
                <a:spcPct val="80000"/>
              </a:lnSpc>
              <a:buFont typeface="Wingdings" panose="05000000000000000000" pitchFamily="2" charset="2"/>
              <a:buNone/>
            </a:pPr>
            <a:endParaRPr lang="en-US" altLang="en-US" sz="1400" dirty="0"/>
          </a:p>
          <a:p>
            <a:pPr marL="0" indent="0" eaLnBrk="1" hangingPunct="1">
              <a:lnSpc>
                <a:spcPct val="80000"/>
              </a:lnSpc>
              <a:buFont typeface="Wingdings" panose="05000000000000000000" pitchFamily="2" charset="2"/>
              <a:buNone/>
            </a:pPr>
            <a:endParaRPr lang="en-US" altLang="en-US" sz="1400" dirty="0"/>
          </a:p>
          <a:p>
            <a:pPr marL="0" indent="0" eaLnBrk="1" hangingPunct="1">
              <a:lnSpc>
                <a:spcPct val="80000"/>
              </a:lnSpc>
              <a:buFont typeface="Wingdings" panose="05000000000000000000" pitchFamily="2" charset="2"/>
              <a:buNone/>
            </a:pPr>
            <a:endParaRPr lang="en-US" altLang="en-US" sz="1200" dirty="0"/>
          </a:p>
          <a:p>
            <a:pPr marL="0" indent="0" algn="r" eaLnBrk="1" hangingPunct="1">
              <a:lnSpc>
                <a:spcPct val="80000"/>
              </a:lnSpc>
              <a:buFont typeface="Wingdings" panose="05000000000000000000" pitchFamily="2" charset="2"/>
              <a:buNone/>
            </a:pPr>
            <a:endParaRPr lang="en-US" altLang="en-US" sz="1800" dirty="0"/>
          </a:p>
        </p:txBody>
      </p:sp>
      <p:pic>
        <p:nvPicPr>
          <p:cNvPr id="6" name="Picture 5">
            <a:extLst>
              <a:ext uri="{FF2B5EF4-FFF2-40B4-BE49-F238E27FC236}">
                <a16:creationId xmlns:a16="http://schemas.microsoft.com/office/drawing/2014/main" id="{FCE314E8-B492-4E06-B10B-61DE90D417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5748337"/>
            <a:ext cx="1828800" cy="923925"/>
          </a:xfrm>
          <a:prstGeom prst="rect">
            <a:avLst/>
          </a:prstGeom>
        </p:spPr>
      </p:pic>
    </p:spTree>
    <p:extLst>
      <p:ext uri="{BB962C8B-B14F-4D97-AF65-F5344CB8AC3E}">
        <p14:creationId xmlns:p14="http://schemas.microsoft.com/office/powerpoint/2010/main" val="45943294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92162"/>
          </a:xfrm>
        </p:spPr>
        <p:txBody>
          <a:bodyPr/>
          <a:lstStyle/>
          <a:p>
            <a:pPr algn="ctr"/>
            <a:r>
              <a:rPr lang="en-US" b="1" dirty="0">
                <a:solidFill>
                  <a:schemeClr val="tx1"/>
                </a:solidFill>
                <a:latin typeface="+mn-lt"/>
              </a:rPr>
              <a:t>118</a:t>
            </a:r>
            <a:r>
              <a:rPr lang="en-US" b="1" baseline="30000" dirty="0">
                <a:solidFill>
                  <a:schemeClr val="tx1"/>
                </a:solidFill>
                <a:latin typeface="+mn-lt"/>
              </a:rPr>
              <a:t>th</a:t>
            </a:r>
            <a:r>
              <a:rPr lang="en-US" b="1" dirty="0">
                <a:solidFill>
                  <a:schemeClr val="tx1"/>
                </a:solidFill>
                <a:latin typeface="+mn-lt"/>
              </a:rPr>
              <a:t> Congress</a:t>
            </a:r>
          </a:p>
        </p:txBody>
      </p:sp>
      <p:sp>
        <p:nvSpPr>
          <p:cNvPr id="3" name="Content Placeholder 2"/>
          <p:cNvSpPr>
            <a:spLocks noGrp="1"/>
          </p:cNvSpPr>
          <p:nvPr>
            <p:ph sz="quarter" idx="1"/>
          </p:nvPr>
        </p:nvSpPr>
        <p:spPr>
          <a:xfrm>
            <a:off x="914400" y="1143000"/>
            <a:ext cx="7772400" cy="5257800"/>
          </a:xfrm>
        </p:spPr>
        <p:txBody>
          <a:bodyPr/>
          <a:lstStyle/>
          <a:p>
            <a:r>
              <a:rPr lang="en-US" sz="2200" b="1" dirty="0"/>
              <a:t>Kevin McCarthy </a:t>
            </a:r>
            <a:r>
              <a:rPr lang="en-US" sz="2200" dirty="0"/>
              <a:t>(R-CA) -</a:t>
            </a:r>
            <a:r>
              <a:rPr lang="en-US" sz="2200" b="1" dirty="0"/>
              <a:t>Speaker of the House</a:t>
            </a:r>
            <a:endParaRPr lang="en-US" sz="1000" dirty="0"/>
          </a:p>
          <a:p>
            <a:r>
              <a:rPr lang="en-US" sz="2200" b="1" dirty="0"/>
              <a:t>Senator Chuck Schumer (D-NY) – Majority Leader in Senate</a:t>
            </a:r>
          </a:p>
          <a:p>
            <a:r>
              <a:rPr lang="en-US" sz="2200" b="1" dirty="0"/>
              <a:t>Senator  Mitch McConnell (R-KY) -Minority Leader in Senate</a:t>
            </a:r>
          </a:p>
          <a:p>
            <a:endParaRPr lang="en-US" sz="1000" dirty="0"/>
          </a:p>
          <a:p>
            <a:pPr eaLnBrk="1" fontAlgn="auto" hangingPunct="1">
              <a:spcBef>
                <a:spcPts val="0"/>
              </a:spcBef>
              <a:spcAft>
                <a:spcPts val="0"/>
              </a:spcAft>
              <a:buFont typeface="Arial" panose="020B0604020202020204" pitchFamily="34" charset="0"/>
              <a:buChar char="•"/>
              <a:defRPr/>
            </a:pPr>
            <a:r>
              <a:rPr lang="en-US" sz="2200" b="1" kern="0" dirty="0">
                <a:cs typeface="Times New Roman" panose="02020603050405020304" pitchFamily="18" charset="0"/>
              </a:rPr>
              <a:t>Important House Leadership</a:t>
            </a:r>
          </a:p>
          <a:p>
            <a:pPr marL="800100" lvl="1" indent="-342900" eaLnBrk="1" fontAlgn="auto" hangingPunct="1">
              <a:spcBef>
                <a:spcPts val="0"/>
              </a:spcBef>
              <a:spcAft>
                <a:spcPts val="0"/>
              </a:spcAft>
              <a:buFont typeface="Arial" panose="020B0604020202020204" pitchFamily="34" charset="0"/>
              <a:buChar char="•"/>
              <a:defRPr/>
            </a:pPr>
            <a:r>
              <a:rPr lang="en-US" sz="2000" u="sng" kern="0" dirty="0">
                <a:cs typeface="Times New Roman" panose="02020603050405020304" pitchFamily="18" charset="0"/>
              </a:rPr>
              <a:t>Education &amp; Workforce Committee</a:t>
            </a:r>
            <a:r>
              <a:rPr lang="en-US" sz="2000" kern="0" dirty="0">
                <a:cs typeface="Times New Roman" panose="02020603050405020304" pitchFamily="18" charset="0"/>
              </a:rPr>
              <a:t>: Chair Virginia Foxx (R-NC) &amp; Ranking Member Bobby Scott (D-VA) </a:t>
            </a:r>
          </a:p>
          <a:p>
            <a:pPr marL="800100" lvl="1" indent="-342900" eaLnBrk="1" fontAlgn="auto" hangingPunct="1">
              <a:spcBef>
                <a:spcPts val="0"/>
              </a:spcBef>
              <a:spcAft>
                <a:spcPts val="0"/>
              </a:spcAft>
              <a:buFont typeface="Arial" panose="020B0604020202020204" pitchFamily="34" charset="0"/>
              <a:buChar char="•"/>
              <a:defRPr/>
            </a:pPr>
            <a:r>
              <a:rPr lang="en-US" sz="2000" u="sng" kern="0" dirty="0">
                <a:cs typeface="Times New Roman" panose="02020603050405020304" pitchFamily="18" charset="0"/>
              </a:rPr>
              <a:t>Appropriations Committee</a:t>
            </a:r>
            <a:r>
              <a:rPr lang="en-US" sz="2000" kern="0" dirty="0">
                <a:cs typeface="Times New Roman" panose="02020603050405020304" pitchFamily="18" charset="0"/>
              </a:rPr>
              <a:t>: Chair Kay Granger (R-TX) &amp; Ranking Member Rosa DeLauro (D-CT)</a:t>
            </a:r>
          </a:p>
          <a:p>
            <a:pPr marL="800100" lvl="1" indent="-342900" eaLnBrk="1" fontAlgn="auto" hangingPunct="1">
              <a:spcBef>
                <a:spcPts val="0"/>
              </a:spcBef>
              <a:spcAft>
                <a:spcPts val="0"/>
              </a:spcAft>
              <a:buFont typeface="Arial" panose="020B0604020202020204" pitchFamily="34" charset="0"/>
              <a:buChar char="•"/>
              <a:defRPr/>
            </a:pPr>
            <a:endParaRPr lang="en-US" sz="1000" u="sng" kern="0" dirty="0">
              <a:cs typeface="Times New Roman" panose="02020603050405020304" pitchFamily="18" charset="0"/>
            </a:endParaRPr>
          </a:p>
          <a:p>
            <a:pPr eaLnBrk="1" fontAlgn="auto" hangingPunct="1">
              <a:spcBef>
                <a:spcPts val="0"/>
              </a:spcBef>
              <a:spcAft>
                <a:spcPts val="0"/>
              </a:spcAft>
              <a:buFont typeface="Arial" panose="020B0604020202020204" pitchFamily="34" charset="0"/>
              <a:buChar char="•"/>
              <a:defRPr/>
            </a:pPr>
            <a:r>
              <a:rPr lang="en-US" sz="2200" b="1" kern="0" dirty="0">
                <a:cs typeface="Times New Roman" panose="02020603050405020304" pitchFamily="18" charset="0"/>
              </a:rPr>
              <a:t>Important Senate Leadership</a:t>
            </a:r>
          </a:p>
          <a:p>
            <a:pPr marL="800100" lvl="1" indent="-342900" eaLnBrk="1" fontAlgn="auto" hangingPunct="1">
              <a:spcBef>
                <a:spcPts val="0"/>
              </a:spcBef>
              <a:spcAft>
                <a:spcPts val="0"/>
              </a:spcAft>
              <a:buFont typeface="Arial" panose="020B0604020202020204" pitchFamily="34" charset="0"/>
              <a:buChar char="•"/>
              <a:defRPr/>
            </a:pPr>
            <a:r>
              <a:rPr lang="en-US" sz="2000" u="sng" kern="0" dirty="0">
                <a:cs typeface="Times New Roman" panose="02020603050405020304" pitchFamily="18" charset="0"/>
              </a:rPr>
              <a:t>HELP Committee</a:t>
            </a:r>
            <a:r>
              <a:rPr lang="en-US" sz="2000" kern="0" dirty="0">
                <a:cs typeface="Times New Roman" panose="02020603050405020304" pitchFamily="18" charset="0"/>
              </a:rPr>
              <a:t>: Chair Bernie Sanders (D-VT) &amp; Ranking Member </a:t>
            </a:r>
          </a:p>
          <a:p>
            <a:pPr marL="457200" lvl="1" indent="0" eaLnBrk="1" fontAlgn="auto" hangingPunct="1">
              <a:spcBef>
                <a:spcPts val="0"/>
              </a:spcBef>
              <a:spcAft>
                <a:spcPts val="0"/>
              </a:spcAft>
              <a:buNone/>
              <a:defRPr/>
            </a:pPr>
            <a:r>
              <a:rPr lang="en-US" sz="2000" kern="0" dirty="0">
                <a:cs typeface="Times New Roman" panose="02020603050405020304" pitchFamily="18" charset="0"/>
              </a:rPr>
              <a:t>      Bill Cassidy (R-LA) </a:t>
            </a:r>
          </a:p>
          <a:p>
            <a:pPr marL="800100" lvl="1" indent="-342900" eaLnBrk="1" fontAlgn="auto" hangingPunct="1">
              <a:spcBef>
                <a:spcPts val="0"/>
              </a:spcBef>
              <a:spcAft>
                <a:spcPts val="0"/>
              </a:spcAft>
              <a:buFont typeface="Arial" panose="020B0604020202020204" pitchFamily="34" charset="0"/>
              <a:buChar char="•"/>
              <a:defRPr/>
            </a:pPr>
            <a:r>
              <a:rPr lang="en-US" sz="2000" u="sng" kern="0" dirty="0">
                <a:cs typeface="Times New Roman" panose="02020603050405020304" pitchFamily="18" charset="0"/>
              </a:rPr>
              <a:t>Appropriations Committee</a:t>
            </a:r>
            <a:r>
              <a:rPr lang="en-US" sz="2000" kern="0" dirty="0">
                <a:cs typeface="Times New Roman" panose="02020603050405020304" pitchFamily="18" charset="0"/>
              </a:rPr>
              <a:t>: Chair Patty Murray (D-WA) &amp; Ranking </a:t>
            </a:r>
            <a:br>
              <a:rPr lang="en-US" sz="2000" kern="0" dirty="0">
                <a:cs typeface="Times New Roman" panose="02020603050405020304" pitchFamily="18" charset="0"/>
              </a:rPr>
            </a:br>
            <a:r>
              <a:rPr lang="en-US" sz="2000" kern="0" dirty="0">
                <a:cs typeface="Times New Roman" panose="02020603050405020304" pitchFamily="18" charset="0"/>
              </a:rPr>
              <a:t>Member Susan Collins (R-ME)</a:t>
            </a:r>
            <a:endParaRPr lang="en-US" altLang="en-US" sz="2600" dirty="0"/>
          </a:p>
          <a:p>
            <a:endParaRPr lang="en-US" dirty="0"/>
          </a:p>
        </p:txBody>
      </p:sp>
      <p:pic>
        <p:nvPicPr>
          <p:cNvPr id="5" name="Picture 4">
            <a:extLst>
              <a:ext uri="{FF2B5EF4-FFF2-40B4-BE49-F238E27FC236}">
                <a16:creationId xmlns:a16="http://schemas.microsoft.com/office/drawing/2014/main" id="{414992D1-1D81-4CF1-903E-CCEB23B4C8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5748337"/>
            <a:ext cx="1828800" cy="923925"/>
          </a:xfrm>
          <a:prstGeom prst="rect">
            <a:avLst/>
          </a:prstGeom>
        </p:spPr>
      </p:pic>
    </p:spTree>
    <p:extLst>
      <p:ext uri="{BB962C8B-B14F-4D97-AF65-F5344CB8AC3E}">
        <p14:creationId xmlns:p14="http://schemas.microsoft.com/office/powerpoint/2010/main" val="3149539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76647" y="0"/>
            <a:ext cx="8190706" cy="735961"/>
          </a:xfrm>
        </p:spPr>
        <p:txBody>
          <a:bodyPr anchor="ctr"/>
          <a:lstStyle/>
          <a:p>
            <a:pPr algn="ctr" eaLnBrk="1" hangingPunct="1"/>
            <a:r>
              <a:rPr lang="en-US" altLang="en-US" sz="3600" b="1" dirty="0">
                <a:solidFill>
                  <a:schemeClr val="tx1"/>
                </a:solidFill>
                <a:latin typeface="Perpetua" panose="02020502060401020303" pitchFamily="18" charset="77"/>
              </a:rPr>
              <a:t>Fiscal Year 2023 Appropriations</a:t>
            </a:r>
          </a:p>
        </p:txBody>
      </p:sp>
      <p:sp>
        <p:nvSpPr>
          <p:cNvPr id="13315" name="Rectangle 3"/>
          <p:cNvSpPr>
            <a:spLocks noGrp="1" noChangeArrowheads="1"/>
          </p:cNvSpPr>
          <p:nvPr>
            <p:ph sz="quarter" idx="1"/>
          </p:nvPr>
        </p:nvSpPr>
        <p:spPr>
          <a:xfrm>
            <a:off x="304800" y="574675"/>
            <a:ext cx="8153400" cy="5413375"/>
          </a:xfrm>
        </p:spPr>
        <p:txBody>
          <a:bodyPr/>
          <a:lstStyle/>
          <a:p>
            <a:pPr eaLnBrk="1" hangingPunct="1">
              <a:lnSpc>
                <a:spcPct val="80000"/>
              </a:lnSpc>
            </a:pPr>
            <a:r>
              <a:rPr lang="en-US" altLang="en-US" b="1" dirty="0"/>
              <a:t>Christmas/Hanukah present</a:t>
            </a:r>
          </a:p>
          <a:p>
            <a:pPr lvl="1" eaLnBrk="1" hangingPunct="1">
              <a:lnSpc>
                <a:spcPct val="80000"/>
              </a:lnSpc>
            </a:pPr>
            <a:r>
              <a:rPr lang="en-US" altLang="en-US" dirty="0"/>
              <a:t>Passed by Senate on December 22 by a vote of 68-29</a:t>
            </a:r>
          </a:p>
          <a:p>
            <a:pPr lvl="1" eaLnBrk="1" hangingPunct="1">
              <a:lnSpc>
                <a:spcPct val="80000"/>
              </a:lnSpc>
            </a:pPr>
            <a:r>
              <a:rPr lang="en-US" altLang="en-US" dirty="0"/>
              <a:t>Passed by the House on December 23 by a vote of 225-201</a:t>
            </a:r>
          </a:p>
          <a:p>
            <a:pPr lvl="1" eaLnBrk="1" hangingPunct="1">
              <a:lnSpc>
                <a:spcPct val="80000"/>
              </a:lnSpc>
            </a:pPr>
            <a:r>
              <a:rPr lang="en-US" altLang="en-US" dirty="0"/>
              <a:t>Signed by President Biden on December 29</a:t>
            </a:r>
          </a:p>
          <a:p>
            <a:pPr lvl="1" eaLnBrk="1" hangingPunct="1">
              <a:lnSpc>
                <a:spcPct val="80000"/>
              </a:lnSpc>
            </a:pPr>
            <a:endParaRPr lang="en-US" altLang="en-US" dirty="0"/>
          </a:p>
          <a:p>
            <a:pPr eaLnBrk="1" hangingPunct="1">
              <a:lnSpc>
                <a:spcPct val="80000"/>
              </a:lnSpc>
            </a:pPr>
            <a:r>
              <a:rPr lang="en-US" altLang="en-US" b="1" dirty="0"/>
              <a:t>Increased overall non-defense spending by $68 billion (9.3%) for a total level of $800 billion</a:t>
            </a:r>
          </a:p>
          <a:p>
            <a:pPr eaLnBrk="1" hangingPunct="1">
              <a:lnSpc>
                <a:spcPct val="80000"/>
              </a:lnSpc>
            </a:pPr>
            <a:endParaRPr lang="en-US" altLang="en-US" dirty="0"/>
          </a:p>
          <a:p>
            <a:pPr eaLnBrk="1" hangingPunct="1">
              <a:lnSpc>
                <a:spcPct val="80000"/>
              </a:lnSpc>
            </a:pPr>
            <a:r>
              <a:rPr lang="en-US" altLang="en-US" b="1" dirty="0"/>
              <a:t>Higher Education</a:t>
            </a:r>
          </a:p>
          <a:p>
            <a:pPr lvl="1" eaLnBrk="1" hangingPunct="1">
              <a:lnSpc>
                <a:spcPct val="80000"/>
              </a:lnSpc>
            </a:pPr>
            <a:r>
              <a:rPr lang="en-US" altLang="en-US" dirty="0"/>
              <a:t>$500 increase in maximum Pell Grant Award ($7,395)</a:t>
            </a:r>
          </a:p>
          <a:p>
            <a:pPr lvl="1" eaLnBrk="1" hangingPunct="1">
              <a:lnSpc>
                <a:spcPct val="80000"/>
              </a:lnSpc>
            </a:pPr>
            <a:r>
              <a:rPr lang="en-US" altLang="en-US" dirty="0"/>
              <a:t>SEOG increase of $15 million  ($910 million)</a:t>
            </a:r>
          </a:p>
          <a:p>
            <a:pPr lvl="1" eaLnBrk="1" hangingPunct="1">
              <a:lnSpc>
                <a:spcPct val="80000"/>
              </a:lnSpc>
            </a:pPr>
            <a:r>
              <a:rPr lang="en-US" altLang="en-US" dirty="0"/>
              <a:t>FWS increase of $20 million  ($1.2 billion)</a:t>
            </a:r>
          </a:p>
          <a:p>
            <a:pPr lvl="1" eaLnBrk="1" hangingPunct="1">
              <a:lnSpc>
                <a:spcPct val="80000"/>
              </a:lnSpc>
            </a:pPr>
            <a:r>
              <a:rPr lang="en-US" altLang="en-US" dirty="0"/>
              <a:t>TRIO increase of $54 million  ($1.2 billion)</a:t>
            </a:r>
          </a:p>
          <a:p>
            <a:pPr lvl="1" eaLnBrk="1" hangingPunct="1">
              <a:lnSpc>
                <a:spcPct val="80000"/>
              </a:lnSpc>
            </a:pPr>
            <a:r>
              <a:rPr lang="en-US" altLang="en-US" dirty="0"/>
              <a:t>GEARUP increase of $10 million  ($388 million)</a:t>
            </a:r>
          </a:p>
          <a:p>
            <a:pPr lvl="1" eaLnBrk="1" hangingPunct="1">
              <a:lnSpc>
                <a:spcPct val="80000"/>
              </a:lnSpc>
            </a:pPr>
            <a:r>
              <a:rPr lang="en-US" altLang="en-US" dirty="0"/>
              <a:t>HBCU’s and MSI’s increase of $137 million  ($1 billion)</a:t>
            </a:r>
          </a:p>
          <a:p>
            <a:pPr marL="0" indent="0" algn="ctr" eaLnBrk="1" hangingPunct="1">
              <a:lnSpc>
                <a:spcPct val="80000"/>
              </a:lnSpc>
              <a:buFont typeface="Wingdings" panose="05000000000000000000" pitchFamily="2" charset="2"/>
              <a:buNone/>
            </a:pPr>
            <a:endParaRPr lang="en-US" altLang="en-US" sz="1400" dirty="0"/>
          </a:p>
          <a:p>
            <a:pPr marL="0" indent="0" algn="ctr" eaLnBrk="1" hangingPunct="1">
              <a:lnSpc>
                <a:spcPct val="80000"/>
              </a:lnSpc>
              <a:buFont typeface="Wingdings" panose="05000000000000000000" pitchFamily="2" charset="2"/>
              <a:buNone/>
            </a:pPr>
            <a:endParaRPr lang="en-US" altLang="en-US" sz="1400" dirty="0"/>
          </a:p>
          <a:p>
            <a:pPr marL="0" indent="0" eaLnBrk="1" hangingPunct="1">
              <a:lnSpc>
                <a:spcPct val="80000"/>
              </a:lnSpc>
              <a:buFont typeface="Wingdings" panose="05000000000000000000" pitchFamily="2" charset="2"/>
              <a:buNone/>
            </a:pPr>
            <a:endParaRPr lang="en-US" altLang="en-US" sz="1400" dirty="0"/>
          </a:p>
          <a:p>
            <a:pPr marL="0" indent="0" eaLnBrk="1" hangingPunct="1">
              <a:lnSpc>
                <a:spcPct val="80000"/>
              </a:lnSpc>
              <a:buFont typeface="Wingdings" panose="05000000000000000000" pitchFamily="2" charset="2"/>
              <a:buNone/>
            </a:pPr>
            <a:endParaRPr lang="en-US" altLang="en-US" sz="1400" dirty="0"/>
          </a:p>
          <a:p>
            <a:pPr marL="0" indent="0" eaLnBrk="1" hangingPunct="1">
              <a:lnSpc>
                <a:spcPct val="80000"/>
              </a:lnSpc>
              <a:buFont typeface="Wingdings" panose="05000000000000000000" pitchFamily="2" charset="2"/>
              <a:buNone/>
            </a:pPr>
            <a:endParaRPr lang="en-US" altLang="en-US" sz="1400" dirty="0"/>
          </a:p>
          <a:p>
            <a:pPr marL="0" indent="0" eaLnBrk="1" hangingPunct="1">
              <a:lnSpc>
                <a:spcPct val="80000"/>
              </a:lnSpc>
              <a:buFont typeface="Wingdings" panose="05000000000000000000" pitchFamily="2" charset="2"/>
              <a:buNone/>
            </a:pPr>
            <a:endParaRPr lang="en-US" altLang="en-US" sz="1400" dirty="0"/>
          </a:p>
          <a:p>
            <a:pPr marL="0" indent="0" eaLnBrk="1" hangingPunct="1">
              <a:lnSpc>
                <a:spcPct val="80000"/>
              </a:lnSpc>
              <a:buFont typeface="Wingdings" panose="05000000000000000000" pitchFamily="2" charset="2"/>
              <a:buNone/>
            </a:pPr>
            <a:endParaRPr lang="en-US" altLang="en-US" sz="1200" dirty="0"/>
          </a:p>
          <a:p>
            <a:pPr marL="0" indent="0" algn="r" eaLnBrk="1" hangingPunct="1">
              <a:lnSpc>
                <a:spcPct val="80000"/>
              </a:lnSpc>
              <a:buFont typeface="Wingdings" panose="05000000000000000000" pitchFamily="2" charset="2"/>
              <a:buNone/>
            </a:pPr>
            <a:endParaRPr lang="en-US" altLang="en-US" sz="1800" dirty="0"/>
          </a:p>
        </p:txBody>
      </p:sp>
      <p:sp>
        <p:nvSpPr>
          <p:cNvPr id="2" name="Rectangle 6"/>
          <p:cNvSpPr>
            <a:spLocks noGrp="1" noChangeArrowheads="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EF8AC78-D22E-451E-B1F4-84BECF7C87A1}" type="slidenum">
              <a:rPr lang="en-US" altLang="en-US">
                <a:solidFill>
                  <a:srgbClr val="FFFFFF"/>
                </a:solidFill>
                <a:latin typeface="Franklin Gothic Book" panose="020B0503020102020204" pitchFamily="34" charset="0"/>
              </a:rPr>
              <a:pPr eaLnBrk="1" hangingPunct="1"/>
              <a:t>9</a:t>
            </a:fld>
            <a:endParaRPr lang="en-US" altLang="en-US" dirty="0">
              <a:solidFill>
                <a:srgbClr val="FFFFFF"/>
              </a:solidFill>
              <a:latin typeface="Franklin Gothic Book" panose="020B0503020102020204" pitchFamily="34" charset="0"/>
            </a:endParaRPr>
          </a:p>
        </p:txBody>
      </p:sp>
      <p:sp>
        <p:nvSpPr>
          <p:cNvPr id="13317" name="AutoShape 4" descr="read"/>
          <p:cNvSpPr>
            <a:spLocks noChangeAspect="1" noChangeArrowheads="1"/>
          </p:cNvSpPr>
          <p:nvPr/>
        </p:nvSpPr>
        <p:spPr bwMode="auto">
          <a:xfrm>
            <a:off x="4424363" y="3281363"/>
            <a:ext cx="296862"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pic>
        <p:nvPicPr>
          <p:cNvPr id="6" name="Picture 5">
            <a:extLst>
              <a:ext uri="{FF2B5EF4-FFF2-40B4-BE49-F238E27FC236}">
                <a16:creationId xmlns:a16="http://schemas.microsoft.com/office/drawing/2014/main" id="{C86BF312-7565-4ADA-94AB-16BDF4B207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646" y="5908181"/>
            <a:ext cx="1656953" cy="837106"/>
          </a:xfrm>
          <a:prstGeom prst="rect">
            <a:avLst/>
          </a:prstGeom>
        </p:spPr>
      </p:pic>
    </p:spTree>
    <p:extLst>
      <p:ext uri="{BB962C8B-B14F-4D97-AF65-F5344CB8AC3E}">
        <p14:creationId xmlns:p14="http://schemas.microsoft.com/office/powerpoint/2010/main" val="870144752"/>
      </p:ext>
    </p:extLst>
  </p:cSld>
  <p:clrMapOvr>
    <a:masterClrMapping/>
  </p:clrMapOvr>
  <p:transition>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Custom 1">
      <a:dk1>
        <a:sysClr val="windowText" lastClr="000000"/>
      </a:dk1>
      <a:lt1>
        <a:sysClr val="window" lastClr="FFFFFF"/>
      </a:lt1>
      <a:dk2>
        <a:srgbClr val="696464"/>
      </a:dk2>
      <a:lt2>
        <a:srgbClr val="D8D8D8"/>
      </a:lt2>
      <a:accent1>
        <a:srgbClr val="FF9933"/>
      </a:accent1>
      <a:accent2>
        <a:srgbClr val="FFC000"/>
      </a:accent2>
      <a:accent3>
        <a:srgbClr val="00B0F0"/>
      </a:accent3>
      <a:accent4>
        <a:srgbClr val="0070C0"/>
      </a:accent4>
      <a:accent5>
        <a:srgbClr val="A5A1A1"/>
      </a:accent5>
      <a:accent6>
        <a:srgbClr val="FFFFCC"/>
      </a:accent6>
      <a:hlink>
        <a:srgbClr val="0070C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15120</TotalTime>
  <Words>5753</Words>
  <Application>Microsoft Office PowerPoint</Application>
  <PresentationFormat>On-screen Show (4:3)</PresentationFormat>
  <Paragraphs>622</Paragraphs>
  <Slides>54</Slides>
  <Notes>41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54</vt:i4>
      </vt:variant>
    </vt:vector>
  </HeadingPairs>
  <TitlesOfParts>
    <vt:vector size="66" baseType="lpstr">
      <vt:lpstr>Arial</vt:lpstr>
      <vt:lpstr>Arial Unicode MS</vt:lpstr>
      <vt:lpstr>Calibri</vt:lpstr>
      <vt:lpstr>Cambria</vt:lpstr>
      <vt:lpstr>Franklin Gothic Book</vt:lpstr>
      <vt:lpstr>Perpetua</vt:lpstr>
      <vt:lpstr>System Font Regular</vt:lpstr>
      <vt:lpstr>Times New Roman</vt:lpstr>
      <vt:lpstr>Verdana</vt:lpstr>
      <vt:lpstr>Wingdings</vt:lpstr>
      <vt:lpstr>Wingdings 2</vt:lpstr>
      <vt:lpstr>Equity</vt:lpstr>
      <vt:lpstr>PowerPoint Presentation</vt:lpstr>
      <vt:lpstr>Agenda</vt:lpstr>
      <vt:lpstr>About NCM</vt:lpstr>
      <vt:lpstr>About COHEAO</vt:lpstr>
      <vt:lpstr>What’s Dominating Washington Today</vt:lpstr>
      <vt:lpstr>PowerPoint Presentation</vt:lpstr>
      <vt:lpstr>November 2022 Elections</vt:lpstr>
      <vt:lpstr>118th Congress</vt:lpstr>
      <vt:lpstr>Fiscal Year 2023 Appropriations</vt:lpstr>
      <vt:lpstr>Speaker McCarthy’s FY 2024 Budget</vt:lpstr>
      <vt:lpstr>PowerPoint Presentation</vt:lpstr>
      <vt:lpstr>PowerPoint Presentation</vt:lpstr>
      <vt:lpstr>Debt Ceiling</vt:lpstr>
      <vt:lpstr>PowerPoint Presentation</vt:lpstr>
      <vt:lpstr>President Biden’s FY 2024 Budget</vt:lpstr>
      <vt:lpstr>Biden Administration Activity – Part 1</vt:lpstr>
      <vt:lpstr>Biden Administration Activity – Part 2</vt:lpstr>
      <vt:lpstr>Student Debt Relief</vt:lpstr>
      <vt:lpstr>Student Debt Relief, Cont.</vt:lpstr>
      <vt:lpstr>Federal Loan Update</vt:lpstr>
      <vt:lpstr>Federal Loan Update</vt:lpstr>
      <vt:lpstr>Supreme Court Hearing</vt:lpstr>
      <vt:lpstr>Other Federal Loan Updates</vt:lpstr>
      <vt:lpstr>Neg Reg</vt:lpstr>
      <vt:lpstr>CFPB</vt:lpstr>
      <vt:lpstr>CFPB Examination Guide</vt:lpstr>
      <vt:lpstr>CFPB Examination Guide</vt:lpstr>
      <vt:lpstr>CFPB Examination Results</vt:lpstr>
      <vt:lpstr>CFPB Examination Findings</vt:lpstr>
      <vt:lpstr>Department of ED - Withholding Transcripts </vt:lpstr>
      <vt:lpstr>Withholding Transcripts – Department of Ed</vt:lpstr>
      <vt:lpstr>Withholding Transcripts – Federal Efforts</vt:lpstr>
      <vt:lpstr>STATE LAWS  </vt:lpstr>
      <vt:lpstr>PowerPoint Presentation</vt:lpstr>
      <vt:lpstr>State Transcript Laws – Enacted</vt:lpstr>
      <vt:lpstr>State Transcript Laws - Pending</vt:lpstr>
      <vt:lpstr>Cali had it again………………</vt:lpstr>
      <vt:lpstr>CA AB 1160 Continued…</vt:lpstr>
      <vt:lpstr>Outcome- What Now</vt:lpstr>
      <vt:lpstr>PERKINS LOAN UPDATE  </vt:lpstr>
      <vt:lpstr>Timeline of the Department’s Guidance on the Wind-Down of the Perkins Program</vt:lpstr>
      <vt:lpstr>Timeline of the Department’s Guidance on the Wind-Down of the Perkins Program</vt:lpstr>
      <vt:lpstr>Timeline of the Department’s Guidance on the Wind-Down of the Perkins Program</vt:lpstr>
      <vt:lpstr>Timeline of the Department’s Guidance on the Wind-Down of the Perkins Program</vt:lpstr>
      <vt:lpstr>Timeline of the Department’s Guidance on the Wind-Down of the Perkins Program</vt:lpstr>
      <vt:lpstr>COHEAO Action</vt:lpstr>
      <vt:lpstr>What Should Your Institution Do Now?</vt:lpstr>
      <vt:lpstr>What is a healthy Perkins portfolio?</vt:lpstr>
      <vt:lpstr>What Should Your Institution Do Now?</vt:lpstr>
      <vt:lpstr>Portfolio Strategies – Assign or Liquidate?</vt:lpstr>
      <vt:lpstr>PowerPoint Presentation</vt:lpstr>
      <vt:lpstr>COHEAO Activity for the 118th Congress</vt:lpstr>
      <vt:lpstr>Solution For Gap Funding</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Harrison Wadsworth</dc:creator>
  <cp:lastModifiedBy>Brett Cassell</cp:lastModifiedBy>
  <cp:revision>330</cp:revision>
  <dcterms:created xsi:type="dcterms:W3CDTF">2004-05-24T21:50:47Z</dcterms:created>
  <dcterms:modified xsi:type="dcterms:W3CDTF">2023-05-25T20:23:50Z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