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15"/>
  </p:notesMasterIdLst>
  <p:sldIdLst>
    <p:sldId id="270" r:id="rId2"/>
    <p:sldId id="259" r:id="rId3"/>
    <p:sldId id="258" r:id="rId4"/>
    <p:sldId id="266" r:id="rId5"/>
    <p:sldId id="261" r:id="rId6"/>
    <p:sldId id="273" r:id="rId7"/>
    <p:sldId id="267" r:id="rId8"/>
    <p:sldId id="268" r:id="rId9"/>
    <p:sldId id="269" r:id="rId10"/>
    <p:sldId id="272" r:id="rId11"/>
    <p:sldId id="263" r:id="rId12"/>
    <p:sldId id="265" r:id="rId13"/>
    <p:sldId id="271"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79519" autoAdjust="0"/>
  </p:normalViewPr>
  <p:slideViewPr>
    <p:cSldViewPr snapToGrid="0" snapToObjects="1">
      <p:cViewPr>
        <p:scale>
          <a:sx n="77" d="100"/>
          <a:sy n="77" d="100"/>
        </p:scale>
        <p:origin x="-108"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2F0DF-ACC5-45D9-808D-C569A698B7D1}" type="datetimeFigureOut">
              <a:rPr lang="en-US" smtClean="0"/>
              <a:t>5/4/2015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01F0F-7E2E-44B1-805F-BB576F95B0F2}" type="slidenum">
              <a:rPr lang="en-US" smtClean="0"/>
              <a:t>‹#›</a:t>
            </a:fld>
            <a:endParaRPr lang="en-US"/>
          </a:p>
        </p:txBody>
      </p:sp>
    </p:spTree>
    <p:extLst>
      <p:ext uri="{BB962C8B-B14F-4D97-AF65-F5344CB8AC3E}">
        <p14:creationId xmlns:p14="http://schemas.microsoft.com/office/powerpoint/2010/main" val="287029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Platforms:</a:t>
            </a:r>
            <a:r>
              <a:rPr lang="en-US" baseline="0" dirty="0" smtClean="0"/>
              <a:t> Which company will be you mobile payment provider. Many options on the market. HigherOne, </a:t>
            </a:r>
            <a:r>
              <a:rPr lang="en-US" baseline="0" dirty="0" err="1" smtClean="0"/>
              <a:t>TouchNet</a:t>
            </a:r>
            <a:r>
              <a:rPr lang="en-US" baseline="0" dirty="0" smtClean="0"/>
              <a:t> big in Higher Education.  Most banks or acquirers have a program, </a:t>
            </a:r>
            <a:r>
              <a:rPr lang="en-US" baseline="0" dirty="0" err="1" smtClean="0"/>
              <a:t>f.e</a:t>
            </a:r>
            <a:r>
              <a:rPr lang="en-US" baseline="0" dirty="0" smtClean="0"/>
              <a:t>. US Bank uses </a:t>
            </a:r>
            <a:r>
              <a:rPr lang="en-US" baseline="0" dirty="0" err="1" smtClean="0"/>
              <a:t>Elavon</a:t>
            </a:r>
            <a:r>
              <a:rPr lang="en-US" baseline="0" dirty="0" smtClean="0"/>
              <a:t> Virtual Merchant Mobile.  “Name Brand”, Square, PayPal, Intuit</a:t>
            </a:r>
          </a:p>
          <a:p>
            <a:pPr marL="228600" indent="-228600">
              <a:buAutoNum type="arabicPeriod"/>
            </a:pPr>
            <a:r>
              <a:rPr lang="en-US" baseline="0" dirty="0" smtClean="0"/>
              <a:t>Hardware: What hardware does the software you’ll be using run on? Many popular mobile apps are set to run on Apple’s iOS or Google’s Android operating systems.  Banks/acquirers contract with on the spot device manufacturers for cellular enabled equipment.</a:t>
            </a:r>
          </a:p>
          <a:p>
            <a:pPr marL="228600" indent="-228600">
              <a:buAutoNum type="arabicPeriod"/>
            </a:pPr>
            <a:r>
              <a:rPr lang="en-US" baseline="0" dirty="0" smtClean="0"/>
              <a:t>October 1</a:t>
            </a:r>
            <a:r>
              <a:rPr lang="en-US" baseline="30000" dirty="0" smtClean="0"/>
              <a:t>st</a:t>
            </a:r>
            <a:r>
              <a:rPr lang="en-US" baseline="0" dirty="0" smtClean="0"/>
              <a:t> 2015 is Liability Shift for EMV. What does this mean for you the merchant? It means that </a:t>
            </a:r>
            <a:r>
              <a:rPr lang="en-US" sz="1200" b="0" i="0" kern="1200" dirty="0" smtClean="0">
                <a:solidFill>
                  <a:schemeClr val="tx1"/>
                </a:solidFill>
                <a:effectLst/>
                <a:latin typeface="+mn-lt"/>
                <a:ea typeface="+mn-ea"/>
                <a:cs typeface="+mn-cs"/>
              </a:rPr>
              <a:t>After October 1st, if a payer would like to make an EMV payment at the POS, and the merchant cannot process an EMV payment, and that transaction is fraudulent, the acquirer (and therefore, the merchant) would bear the cost of the fraudulent transaction,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rather than the issuing bank, which bears responsibility for such fraud in today’s payment infrastructure.</a:t>
            </a:r>
            <a:endParaRPr lang="en-US" baseline="0" dirty="0" smtClean="0"/>
          </a:p>
          <a:p>
            <a:pPr marL="228600" indent="-228600">
              <a:buAutoNum type="arabicPeriod"/>
            </a:pPr>
            <a:r>
              <a:rPr lang="en-US" baseline="0" dirty="0" smtClean="0"/>
              <a:t>PCI, must attest to version 3.0 in 2015, 12 requirements, #3 and #4 directly related to Mobile.  As well as 3 categories of mobile types in best practices guide.</a:t>
            </a:r>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2</a:t>
            </a:fld>
            <a:endParaRPr lang="en-US"/>
          </a:p>
        </p:txBody>
      </p:sp>
    </p:spTree>
    <p:extLst>
      <p:ext uri="{BB962C8B-B14F-4D97-AF65-F5344CB8AC3E}">
        <p14:creationId xmlns:p14="http://schemas.microsoft.com/office/powerpoint/2010/main" val="274908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 Lutheran is just</a:t>
            </a:r>
            <a:r>
              <a:rPr lang="en-US" baseline="0" dirty="0" smtClean="0"/>
              <a:t> now beginning to convert/create mobile stores, 9 in total. Many of these simplified versions of our online stores, designed for quick payment processing, rather than capturing multiples of customer and product detail. </a:t>
            </a:r>
          </a:p>
          <a:p>
            <a:endParaRPr lang="en-US" baseline="0" dirty="0" smtClean="0"/>
          </a:p>
          <a:p>
            <a:r>
              <a:rPr lang="en-US" baseline="0" dirty="0" smtClean="0"/>
              <a:t>The screenshot on the left is one of many customers drilldown into to get to purchase the particular box, on the particular day, for the particular play they want. Utilizing the mobile app on the day of the event, the cashier simply enter the available box being purchase and the cost of that box, rather than clicking on multiple pages of information. Both adding the item to the cart and the check out process is faster. After the swipe of a credit card, and a signature with your finger, the only info typed in is the email address of the customer.</a:t>
            </a:r>
          </a:p>
          <a:p>
            <a:endParaRPr lang="en-US" baseline="0" dirty="0" smtClean="0"/>
          </a:p>
          <a:p>
            <a:r>
              <a:rPr lang="en-US" baseline="0" dirty="0" smtClean="0"/>
              <a:t>Without having a dedicated Director of eCommerce, Cal Lutheran has had to adopt a de-centralized approach to managing its eCommerce. Currently, the Director of Student Accounts administers, trains, and creates reports for the other divisions. Some can do this is on their own, some will always require help. Each division maintains their own iPads and shuttles.</a:t>
            </a:r>
          </a:p>
          <a:p>
            <a:endParaRPr lang="en-US" baseline="0" dirty="0" smtClean="0"/>
          </a:p>
          <a:p>
            <a:r>
              <a:rPr lang="en-US" baseline="0" dirty="0" smtClean="0"/>
              <a:t>Meeting requirement 9.9 will become more difficult as each division will need to:</a:t>
            </a:r>
          </a:p>
          <a:p>
            <a:r>
              <a:rPr lang="en-US" baseline="0" dirty="0" smtClean="0"/>
              <a:t>	- Maintain a list of devices (Inventory)</a:t>
            </a:r>
          </a:p>
          <a:p>
            <a:r>
              <a:rPr lang="en-US" baseline="0" dirty="0" smtClean="0"/>
              <a:t>	- Ensuring devices are operating as intended (Inspection)</a:t>
            </a:r>
          </a:p>
          <a:p>
            <a:r>
              <a:rPr lang="en-US" baseline="0" dirty="0" smtClean="0"/>
              <a:t>	- Educate retail personnel on their responsibility (Training)</a:t>
            </a:r>
          </a:p>
          <a:p>
            <a:r>
              <a:rPr lang="en-US" baseline="0" dirty="0" smtClean="0"/>
              <a:t>	- Document their (Policies and Procedures)</a:t>
            </a:r>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12</a:t>
            </a:fld>
            <a:endParaRPr lang="en-US"/>
          </a:p>
        </p:txBody>
      </p:sp>
    </p:spTree>
    <p:extLst>
      <p:ext uri="{BB962C8B-B14F-4D97-AF65-F5344CB8AC3E}">
        <p14:creationId xmlns:p14="http://schemas.microsoft.com/office/powerpoint/2010/main" val="404929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3</a:t>
            </a:fld>
            <a:endParaRPr lang="en-US"/>
          </a:p>
        </p:txBody>
      </p:sp>
    </p:spTree>
    <p:extLst>
      <p:ext uri="{BB962C8B-B14F-4D97-AF65-F5344CB8AC3E}">
        <p14:creationId xmlns:p14="http://schemas.microsoft.com/office/powerpoint/2010/main" val="269833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Platforms:</a:t>
            </a:r>
            <a:r>
              <a:rPr lang="en-US" baseline="0" dirty="0" smtClean="0"/>
              <a:t> Which company will be you mobile payment provider. Many options on the market. HigherOne, </a:t>
            </a:r>
            <a:r>
              <a:rPr lang="en-US" baseline="0" dirty="0" err="1" smtClean="0"/>
              <a:t>TouchNet</a:t>
            </a:r>
            <a:r>
              <a:rPr lang="en-US" baseline="0" dirty="0" smtClean="0"/>
              <a:t> big in Higher Education.  Most banks or acquirers have a program, </a:t>
            </a:r>
            <a:r>
              <a:rPr lang="en-US" baseline="0" dirty="0" err="1" smtClean="0"/>
              <a:t>f.e</a:t>
            </a:r>
            <a:r>
              <a:rPr lang="en-US" baseline="0" dirty="0" smtClean="0"/>
              <a:t>. US Bank uses </a:t>
            </a:r>
            <a:r>
              <a:rPr lang="en-US" baseline="0" dirty="0" err="1" smtClean="0"/>
              <a:t>Elavon</a:t>
            </a:r>
            <a:r>
              <a:rPr lang="en-US" baseline="0" dirty="0" smtClean="0"/>
              <a:t> Virtual Merchant Mobile.  “Name Brand”, Square, PayPal, Intuit</a:t>
            </a:r>
          </a:p>
          <a:p>
            <a:pPr marL="228600" indent="-228600">
              <a:buAutoNum type="arabicPeriod"/>
            </a:pPr>
            <a:r>
              <a:rPr lang="en-US" baseline="0" dirty="0" smtClean="0"/>
              <a:t>Hardware: What hardware does the software you’ll be using run on? Many popular mobile apps are set to run on Apple’s iOS or Google’s Android operating systems.  Banks/acquirers contract with on the spot device manufacturers for cellular enabled equipment.</a:t>
            </a:r>
          </a:p>
          <a:p>
            <a:pPr marL="228600" indent="-228600">
              <a:buAutoNum type="arabicPeriod"/>
            </a:pPr>
            <a:r>
              <a:rPr lang="en-US" baseline="0" dirty="0" smtClean="0"/>
              <a:t>October 1</a:t>
            </a:r>
            <a:r>
              <a:rPr lang="en-US" baseline="30000" dirty="0" smtClean="0"/>
              <a:t>st</a:t>
            </a:r>
            <a:r>
              <a:rPr lang="en-US" baseline="0" dirty="0" smtClean="0"/>
              <a:t> 2015 is Liability Shift for EMV. What does this mean for you the merchant? It means that </a:t>
            </a:r>
            <a:r>
              <a:rPr lang="en-US" sz="1200" b="0" i="0" kern="1200" dirty="0" smtClean="0">
                <a:solidFill>
                  <a:schemeClr val="tx1"/>
                </a:solidFill>
                <a:effectLst/>
                <a:latin typeface="+mn-lt"/>
                <a:ea typeface="+mn-ea"/>
                <a:cs typeface="+mn-cs"/>
              </a:rPr>
              <a:t>After October 1st, if a payer would like to make an EMV payment at the POS, and the merchant cannot process an EMV payment, and that transaction is fraudulent, the acquirer (and therefore, the merchant) would bear the cost of the fraudulent transaction,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rather than the issuing bank, which bears responsibility for such fraud in today’s payment infrastructure.</a:t>
            </a:r>
            <a:endParaRPr lang="en-US" baseline="0" dirty="0" smtClean="0"/>
          </a:p>
          <a:p>
            <a:pPr marL="228600" indent="-228600">
              <a:buAutoNum type="arabicPeriod"/>
            </a:pPr>
            <a:r>
              <a:rPr lang="en-US" baseline="0" dirty="0" smtClean="0"/>
              <a:t>PCI, must attest to version 3.0 in 2015, 12 requirements, #3 and #4 directly related to Mobile.  As well as 3 categories of mobile types in best practices guide.</a:t>
            </a:r>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4</a:t>
            </a:fld>
            <a:endParaRPr lang="en-US"/>
          </a:p>
        </p:txBody>
      </p:sp>
    </p:spTree>
    <p:extLst>
      <p:ext uri="{BB962C8B-B14F-4D97-AF65-F5344CB8AC3E}">
        <p14:creationId xmlns:p14="http://schemas.microsoft.com/office/powerpoint/2010/main" val="274908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October 1</a:t>
            </a:r>
            <a:r>
              <a:rPr lang="en-US" baseline="30000" dirty="0" smtClean="0"/>
              <a:t>st</a:t>
            </a:r>
            <a:r>
              <a:rPr lang="en-US" baseline="0" dirty="0" smtClean="0"/>
              <a:t> 2015 is Liability Shift for EMV. What does this mean for you the merchant? It means that </a:t>
            </a:r>
            <a:r>
              <a:rPr lang="en-US" sz="1200" b="0" i="0" kern="1200" dirty="0" smtClean="0">
                <a:solidFill>
                  <a:schemeClr val="tx1"/>
                </a:solidFill>
                <a:effectLst/>
                <a:latin typeface="+mn-lt"/>
                <a:ea typeface="+mn-ea"/>
                <a:cs typeface="+mn-cs"/>
              </a:rPr>
              <a:t>After October 1st, if a payer would like to make an EMV payment at the POS, and the merchant cannot process an EMV payment, and that transaction is fraudulent, the acquirer (and therefore, the merchant) would bear the cost of the fraudulent transaction,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rather than the issuing bank, which bears responsibility for such fraud in today’s payment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EMV style chip card creates a combination of static information normally found on the mag stripe, with a dynamic cryptogram generated by the smart chip to create a “one time transaction’ authorization combination. Add to this a PIN or customer signature, and card present fraud becomes incredibly difficult. This is very important in the mobile payment world since mobile transactions are a card present situation.</a:t>
            </a:r>
          </a:p>
          <a:p>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5</a:t>
            </a:fld>
            <a:endParaRPr lang="en-US"/>
          </a:p>
        </p:txBody>
      </p:sp>
    </p:spTree>
    <p:extLst>
      <p:ext uri="{BB962C8B-B14F-4D97-AF65-F5344CB8AC3E}">
        <p14:creationId xmlns:p14="http://schemas.microsoft.com/office/powerpoint/2010/main" val="39477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6</a:t>
            </a:fld>
            <a:endParaRPr lang="en-US"/>
          </a:p>
        </p:txBody>
      </p:sp>
    </p:spTree>
    <p:extLst>
      <p:ext uri="{BB962C8B-B14F-4D97-AF65-F5344CB8AC3E}">
        <p14:creationId xmlns:p14="http://schemas.microsoft.com/office/powerpoint/2010/main" val="39477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Platforms:</a:t>
            </a:r>
            <a:r>
              <a:rPr lang="en-US" baseline="0" dirty="0" smtClean="0"/>
              <a:t> Which company will be you mobile payment provider. Many options on the market. HigherOne, </a:t>
            </a:r>
            <a:r>
              <a:rPr lang="en-US" baseline="0" dirty="0" err="1" smtClean="0"/>
              <a:t>TouchNet</a:t>
            </a:r>
            <a:r>
              <a:rPr lang="en-US" baseline="0" dirty="0" smtClean="0"/>
              <a:t> big in Higher Education.  Most banks or acquirers have a program, </a:t>
            </a:r>
            <a:r>
              <a:rPr lang="en-US" baseline="0" dirty="0" err="1" smtClean="0"/>
              <a:t>f.e</a:t>
            </a:r>
            <a:r>
              <a:rPr lang="en-US" baseline="0" dirty="0" smtClean="0"/>
              <a:t>. US Bank uses </a:t>
            </a:r>
            <a:r>
              <a:rPr lang="en-US" baseline="0" dirty="0" err="1" smtClean="0"/>
              <a:t>Elavon</a:t>
            </a:r>
            <a:r>
              <a:rPr lang="en-US" baseline="0" dirty="0" smtClean="0"/>
              <a:t> Virtual Merchant Mobile.  “Name Brand”, Square, PayPal, Intuit</a:t>
            </a:r>
          </a:p>
          <a:p>
            <a:pPr marL="228600" indent="-228600">
              <a:buAutoNum type="arabicPeriod"/>
            </a:pPr>
            <a:r>
              <a:rPr lang="en-US" baseline="0" dirty="0" smtClean="0"/>
              <a:t>Hardware: What hardware does the software you’ll be using run on? Many popular mobile apps are set to run on Apple’s iOS or Google’s Android operating systems.  Banks/acquirers contract with on the spot device manufacturers for cellular enabled equipment.</a:t>
            </a:r>
          </a:p>
          <a:p>
            <a:pPr marL="228600" indent="-228600">
              <a:buAutoNum type="arabicPeriod"/>
            </a:pPr>
            <a:r>
              <a:rPr lang="en-US" baseline="0" dirty="0" smtClean="0"/>
              <a:t>October 1</a:t>
            </a:r>
            <a:r>
              <a:rPr lang="en-US" baseline="30000" dirty="0" smtClean="0"/>
              <a:t>st</a:t>
            </a:r>
            <a:r>
              <a:rPr lang="en-US" baseline="0" dirty="0" smtClean="0"/>
              <a:t> 2015 is Liability Shift for EMV. What does this mean for you the merchant? It means that </a:t>
            </a:r>
            <a:r>
              <a:rPr lang="en-US" sz="1200" b="0" i="0" kern="1200" dirty="0" smtClean="0">
                <a:solidFill>
                  <a:schemeClr val="tx1"/>
                </a:solidFill>
                <a:effectLst/>
                <a:latin typeface="+mn-lt"/>
                <a:ea typeface="+mn-ea"/>
                <a:cs typeface="+mn-cs"/>
              </a:rPr>
              <a:t>After October 1st, if a payer would like to make an EMV payment at the POS, and the merchant cannot process an EMV payment, and that transaction is fraudulent, the acquirer (and therefore, the merchant) would bear the cost of the fraudulent transaction,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rather than the issuing bank, which bears responsibility for such fraud in today’s payment infrastructure.</a:t>
            </a:r>
            <a:endParaRPr lang="en-US" baseline="0" dirty="0" smtClean="0"/>
          </a:p>
          <a:p>
            <a:pPr marL="228600" indent="-228600">
              <a:buAutoNum type="arabicPeriod"/>
            </a:pPr>
            <a:r>
              <a:rPr lang="en-US" baseline="0" dirty="0" smtClean="0"/>
              <a:t>PCI, must attest to version 3.0 in 2015, 12 requirements, #3 and #4 directly related to Mobile.  As well as 3 categories of mobile types in best practices guide.</a:t>
            </a:r>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7</a:t>
            </a:fld>
            <a:endParaRPr lang="en-US"/>
          </a:p>
        </p:txBody>
      </p:sp>
    </p:spTree>
    <p:extLst>
      <p:ext uri="{BB962C8B-B14F-4D97-AF65-F5344CB8AC3E}">
        <p14:creationId xmlns:p14="http://schemas.microsoft.com/office/powerpoint/2010/main" val="274908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a:t>
            </a:r>
            <a:r>
              <a:rPr lang="en-US" baseline="0" dirty="0" smtClean="0"/>
              <a:t> requirements that must be met for to achieve PCI Compliance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PCI, must attest to version 3.0 in 2015, 12 requirements, #3 and #4 directly related to Mobile.  As well as 3 categories of mobile types in best practices guide.</a:t>
            </a:r>
            <a:endParaRPr lang="en-US" dirty="0" smtClean="0"/>
          </a:p>
          <a:p>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8</a:t>
            </a:fld>
            <a:endParaRPr lang="en-US"/>
          </a:p>
        </p:txBody>
      </p:sp>
    </p:spTree>
    <p:extLst>
      <p:ext uri="{BB962C8B-B14F-4D97-AF65-F5344CB8AC3E}">
        <p14:creationId xmlns:p14="http://schemas.microsoft.com/office/powerpoint/2010/main" val="327767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1:</a:t>
            </a:r>
            <a:r>
              <a:rPr lang="en-US" baseline="0" dirty="0" smtClean="0"/>
              <a:t> Stand alone cellular OTS device, runs only the payment application software and nothing else. Is PTS approved by PCI Security Council, currently 556 such devices on PCI site.</a:t>
            </a:r>
          </a:p>
          <a:p>
            <a:endParaRPr lang="en-US" baseline="0" dirty="0" smtClean="0"/>
          </a:p>
          <a:p>
            <a:r>
              <a:rPr lang="en-US" baseline="0" dirty="0" smtClean="0"/>
              <a:t>Category 2: Software/Hardware bundle, more GUI experience, example Clover from Electronic Payments proprietary Tablet/Software, also Sequoia </a:t>
            </a:r>
            <a:r>
              <a:rPr lang="en-US" baseline="0" dirty="0" err="1" smtClean="0"/>
              <a:t>Quadpoint</a:t>
            </a:r>
            <a:r>
              <a:rPr lang="en-US" baseline="0" dirty="0" smtClean="0"/>
              <a:t> POS.</a:t>
            </a:r>
          </a:p>
          <a:p>
            <a:endParaRPr lang="en-US" baseline="0" dirty="0" smtClean="0"/>
          </a:p>
          <a:p>
            <a:r>
              <a:rPr lang="en-US" baseline="0" dirty="0" smtClean="0"/>
              <a:t>Category 3: Consumer electronic device (iPad, iPhone, Android device), most common when thinking about mobile payments. Any of the options in slide 3 were this model. Hardest to achieve true PCI compliance, but not impossible.</a:t>
            </a:r>
          </a:p>
          <a:p>
            <a:endParaRPr lang="en-US" baseline="0" dirty="0" smtClean="0"/>
          </a:p>
          <a:p>
            <a:r>
              <a:rPr lang="en-US" baseline="0" dirty="0" smtClean="0"/>
              <a:t>Important factors to take into account when choosing to go mobile and discussing how the product being offered by vendor.</a:t>
            </a:r>
            <a:endParaRPr lang="en-US" dirty="0"/>
          </a:p>
        </p:txBody>
      </p:sp>
      <p:sp>
        <p:nvSpPr>
          <p:cNvPr id="4" name="Slide Number Placeholder 3"/>
          <p:cNvSpPr>
            <a:spLocks noGrp="1"/>
          </p:cNvSpPr>
          <p:nvPr>
            <p:ph type="sldNum" sz="quarter" idx="10"/>
          </p:nvPr>
        </p:nvSpPr>
        <p:spPr/>
        <p:txBody>
          <a:bodyPr/>
          <a:lstStyle/>
          <a:p>
            <a:fld id="{3EB01F0F-7E2E-44B1-805F-BB576F95B0F2}" type="slidenum">
              <a:rPr lang="en-US" smtClean="0"/>
              <a:t>9</a:t>
            </a:fld>
            <a:endParaRPr lang="en-US"/>
          </a:p>
        </p:txBody>
      </p:sp>
    </p:spTree>
    <p:extLst>
      <p:ext uri="{BB962C8B-B14F-4D97-AF65-F5344CB8AC3E}">
        <p14:creationId xmlns:p14="http://schemas.microsoft.com/office/powerpoint/2010/main" val="183724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Pacific chose</a:t>
            </a:r>
            <a:r>
              <a:rPr lang="en-US" baseline="0" dirty="0" smtClean="0"/>
              <a:t> to go with CASHNet Mobile Payments</a:t>
            </a:r>
          </a:p>
          <a:p>
            <a:endParaRPr lang="en-US" baseline="0" dirty="0" smtClean="0"/>
          </a:p>
          <a:p>
            <a:r>
              <a:rPr lang="en-US" baseline="0" dirty="0" smtClean="0"/>
              <a:t>The solution is a little of Category 2 and Category 3 for PCI purposes, device used for processing is a Consumer Electronic Device but is iOS, iPad specific. </a:t>
            </a:r>
          </a:p>
          <a:p>
            <a:r>
              <a:rPr lang="en-US" baseline="0" dirty="0" smtClean="0"/>
              <a:t>Pacific eCommerce regulations limit to only devices used for payment processing, not a BYOD situation.</a:t>
            </a:r>
          </a:p>
          <a:p>
            <a:r>
              <a:rPr lang="en-US" baseline="0" dirty="0" err="1" smtClean="0"/>
              <a:t>Coalfire</a:t>
            </a:r>
            <a:r>
              <a:rPr lang="en-US" baseline="0" dirty="0" smtClean="0"/>
              <a:t> provided security documentation for Payment Application via HigherOne.</a:t>
            </a:r>
          </a:p>
          <a:p>
            <a:endParaRPr lang="en-US" baseline="0" dirty="0" smtClean="0"/>
          </a:p>
          <a:p>
            <a:r>
              <a:rPr lang="en-US" baseline="0" dirty="0" smtClean="0"/>
              <a:t>Program initially rolled out to small groups, expanded quickly. 2015 use has exploded. </a:t>
            </a:r>
          </a:p>
        </p:txBody>
      </p:sp>
      <p:sp>
        <p:nvSpPr>
          <p:cNvPr id="4" name="Slide Number Placeholder 3"/>
          <p:cNvSpPr>
            <a:spLocks noGrp="1"/>
          </p:cNvSpPr>
          <p:nvPr>
            <p:ph type="sldNum" sz="quarter" idx="10"/>
          </p:nvPr>
        </p:nvSpPr>
        <p:spPr/>
        <p:txBody>
          <a:bodyPr/>
          <a:lstStyle/>
          <a:p>
            <a:fld id="{3EB01F0F-7E2E-44B1-805F-BB576F95B0F2}" type="slidenum">
              <a:rPr lang="en-US" smtClean="0"/>
              <a:t>11</a:t>
            </a:fld>
            <a:endParaRPr lang="en-US"/>
          </a:p>
        </p:txBody>
      </p:sp>
    </p:spTree>
    <p:extLst>
      <p:ext uri="{BB962C8B-B14F-4D97-AF65-F5344CB8AC3E}">
        <p14:creationId xmlns:p14="http://schemas.microsoft.com/office/powerpoint/2010/main" val="29625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C2B55915-95F5-4C78-B9CC-713B20F8DAC0}" type="datetimeFigureOut">
              <a:rPr lang="en-US" smtClean="0"/>
              <a:pPr>
                <a:defRPr/>
              </a:pPr>
              <a:t>5/4/2015</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0145777-8AB8-4173-9D0E-51F5A086A5DD}"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C2B55915-95F5-4C78-B9CC-713B20F8DAC0}" type="datetimeFigureOut">
              <a:rPr lang="en-US" smtClean="0"/>
              <a:pPr>
                <a:defRPr/>
              </a:pPr>
              <a:t>5/4/2015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B0145777-8AB8-4173-9D0E-51F5A086A5D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www.pcisecuritystandards.org/approved_companies_providers/approved_pin_transaction_security.php" TargetMode="External"/><Relationship Id="rId2" Type="http://schemas.openxmlformats.org/officeDocument/2006/relationships/hyperlink" Target="http://usa.visa.com/download/merchants/visa-merchant-chip-acceptance-readiness-guid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Mobile Payment Solutions and the EMV/PCI Impact</a:t>
            </a:r>
            <a:endParaRPr lang="en-US" dirty="0"/>
          </a:p>
        </p:txBody>
      </p:sp>
      <p:sp>
        <p:nvSpPr>
          <p:cNvPr id="5" name="Subtitle 4"/>
          <p:cNvSpPr>
            <a:spLocks noGrp="1"/>
          </p:cNvSpPr>
          <p:nvPr>
            <p:ph type="subTitle" idx="1"/>
          </p:nvPr>
        </p:nvSpPr>
        <p:spPr>
          <a:xfrm>
            <a:off x="722376" y="3685032"/>
            <a:ext cx="7772400" cy="2546086"/>
          </a:xfrm>
        </p:spPr>
        <p:txBody>
          <a:bodyPr>
            <a:normAutofit/>
          </a:bodyPr>
          <a:lstStyle/>
          <a:p>
            <a:r>
              <a:rPr lang="en-US" dirty="0" smtClean="0"/>
              <a:t>Steve Woods</a:t>
            </a:r>
          </a:p>
          <a:p>
            <a:r>
              <a:rPr lang="en-US" dirty="0" smtClean="0"/>
              <a:t>Director of Student Accounts</a:t>
            </a:r>
          </a:p>
          <a:p>
            <a:r>
              <a:rPr lang="en-US" dirty="0" smtClean="0"/>
              <a:t>Cal Lutheran University</a:t>
            </a:r>
          </a:p>
          <a:p>
            <a:endParaRPr lang="en-US" dirty="0"/>
          </a:p>
          <a:p>
            <a:r>
              <a:rPr lang="en-US" dirty="0" smtClean="0"/>
              <a:t>Matt Camino</a:t>
            </a:r>
          </a:p>
          <a:p>
            <a:r>
              <a:rPr lang="en-US" dirty="0" smtClean="0"/>
              <a:t>Director of eCommerce</a:t>
            </a:r>
          </a:p>
          <a:p>
            <a:r>
              <a:rPr lang="en-US" dirty="0" smtClean="0"/>
              <a:t>University of the Pacific</a:t>
            </a:r>
            <a:endParaRPr lang="en-US" dirty="0"/>
          </a:p>
        </p:txBody>
      </p:sp>
    </p:spTree>
    <p:extLst>
      <p:ext uri="{BB962C8B-B14F-4D97-AF65-F5344CB8AC3E}">
        <p14:creationId xmlns:p14="http://schemas.microsoft.com/office/powerpoint/2010/main" val="96044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Mobile Category Hardware</a:t>
            </a:r>
            <a:endParaRPr lang="en-US" dirty="0"/>
          </a:p>
        </p:txBody>
      </p:sp>
      <p:sp>
        <p:nvSpPr>
          <p:cNvPr id="3" name="Content Placeholder 2"/>
          <p:cNvSpPr>
            <a:spLocks noGrp="1"/>
          </p:cNvSpPr>
          <p:nvPr>
            <p:ph idx="1"/>
          </p:nvPr>
        </p:nvSpPr>
        <p:spPr/>
        <p:txBody>
          <a:bodyPr>
            <a:normAutofit lnSpcReduction="10000"/>
          </a:bodyPr>
          <a:lstStyle/>
          <a:p>
            <a:r>
              <a:rPr lang="en-US" dirty="0" smtClean="0"/>
              <a:t>Category 1:</a:t>
            </a:r>
          </a:p>
          <a:p>
            <a:endParaRPr lang="en-US" dirty="0"/>
          </a:p>
          <a:p>
            <a:endParaRPr lang="en-US" dirty="0" smtClean="0"/>
          </a:p>
          <a:p>
            <a:endParaRPr lang="en-US" dirty="0" smtClean="0"/>
          </a:p>
          <a:p>
            <a:r>
              <a:rPr lang="en-US" dirty="0" smtClean="0"/>
              <a:t>Category 2: </a:t>
            </a:r>
          </a:p>
          <a:p>
            <a:endParaRPr lang="en-US" dirty="0"/>
          </a:p>
          <a:p>
            <a:endParaRPr lang="en-US" dirty="0" smtClean="0"/>
          </a:p>
          <a:p>
            <a:endParaRPr lang="en-US" dirty="0" smtClean="0"/>
          </a:p>
          <a:p>
            <a:r>
              <a:rPr lang="en-US" dirty="0" smtClean="0"/>
              <a:t>Category 3: </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792" y="531333"/>
            <a:ext cx="1886513" cy="166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792" y="2297096"/>
            <a:ext cx="2446771" cy="165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792" y="4013462"/>
            <a:ext cx="2969149" cy="14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007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Mobile at Pacific</a:t>
            </a:r>
            <a:endParaRPr lang="en-US" dirty="0"/>
          </a:p>
        </p:txBody>
      </p:sp>
      <p:sp>
        <p:nvSpPr>
          <p:cNvPr id="12291" name="Content Placeholder 2"/>
          <p:cNvSpPr>
            <a:spLocks noGrp="1"/>
          </p:cNvSpPr>
          <p:nvPr>
            <p:ph idx="1"/>
          </p:nvPr>
        </p:nvSpPr>
        <p:spPr/>
        <p:txBody>
          <a:bodyPr>
            <a:normAutofit/>
          </a:bodyPr>
          <a:lstStyle/>
          <a:p>
            <a:pPr fontAlgn="base">
              <a:spcAft>
                <a:spcPct val="0"/>
              </a:spcAft>
              <a:buFont typeface="Arial" charset="0"/>
              <a:buChar char="•"/>
            </a:pPr>
            <a:r>
              <a:rPr lang="en-US" altLang="en-US" dirty="0" smtClean="0"/>
              <a:t>CASHNet Mobile Payments</a:t>
            </a:r>
          </a:p>
          <a:p>
            <a:pPr fontAlgn="base">
              <a:spcAft>
                <a:spcPct val="0"/>
              </a:spcAft>
              <a:buFont typeface="Arial" charset="0"/>
              <a:buChar char="•"/>
            </a:pPr>
            <a:r>
              <a:rPr lang="en-US" altLang="en-US" dirty="0" smtClean="0"/>
              <a:t>Category 2 &amp; 3 for PCI purpose</a:t>
            </a:r>
          </a:p>
          <a:p>
            <a:pPr fontAlgn="base">
              <a:spcAft>
                <a:spcPct val="0"/>
              </a:spcAft>
              <a:buFont typeface="Arial" charset="0"/>
              <a:buChar char="•"/>
            </a:pPr>
            <a:r>
              <a:rPr lang="en-US" altLang="en-US" dirty="0" smtClean="0"/>
              <a:t>Existing CASHNet eMarket users</a:t>
            </a:r>
          </a:p>
          <a:p>
            <a:pPr fontAlgn="base">
              <a:spcAft>
                <a:spcPct val="0"/>
              </a:spcAft>
              <a:buFont typeface="Arial" charset="0"/>
              <a:buChar char="•"/>
            </a:pPr>
            <a:r>
              <a:rPr lang="en-US" altLang="en-US" dirty="0" smtClean="0"/>
              <a:t>Started </a:t>
            </a:r>
            <a:r>
              <a:rPr lang="en-US" altLang="en-US" dirty="0"/>
              <a:t>with 4 iPad’s (2 AT&amp;T, 2 Verizon)</a:t>
            </a:r>
          </a:p>
          <a:p>
            <a:pPr fontAlgn="base">
              <a:spcAft>
                <a:spcPct val="0"/>
              </a:spcAft>
              <a:buFont typeface="Arial" charset="0"/>
              <a:buChar char="•"/>
            </a:pPr>
            <a:r>
              <a:rPr lang="en-US" altLang="en-US" dirty="0"/>
              <a:t>Stored in </a:t>
            </a:r>
            <a:r>
              <a:rPr lang="en-US" altLang="en-US" dirty="0" smtClean="0"/>
              <a:t>locked Ergotron </a:t>
            </a:r>
            <a:r>
              <a:rPr lang="en-US" altLang="en-US" dirty="0"/>
              <a:t>wall mount</a:t>
            </a:r>
          </a:p>
          <a:p>
            <a:pPr fontAlgn="base">
              <a:spcAft>
                <a:spcPct val="0"/>
              </a:spcAft>
              <a:buFont typeface="Arial" charset="0"/>
              <a:buChar char="•"/>
            </a:pPr>
            <a:r>
              <a:rPr lang="en-US" altLang="en-US" dirty="0"/>
              <a:t>IDTECH Shuttle </a:t>
            </a:r>
            <a:r>
              <a:rPr lang="en-US" altLang="en-US" dirty="0" smtClean="0"/>
              <a:t>reader</a:t>
            </a:r>
            <a:endParaRPr lang="en-US" altLang="en-US" dirty="0"/>
          </a:p>
          <a:p>
            <a:pPr fontAlgn="base">
              <a:spcAft>
                <a:spcPct val="0"/>
              </a:spcAft>
              <a:buFont typeface="Arial" charset="0"/>
              <a:buChar char="•"/>
            </a:pPr>
            <a:r>
              <a:rPr lang="en-US" altLang="en-US" dirty="0" smtClean="0"/>
              <a:t>Check </a:t>
            </a:r>
            <a:r>
              <a:rPr lang="en-US" altLang="en-US" dirty="0"/>
              <a:t>out form</a:t>
            </a:r>
          </a:p>
          <a:p>
            <a:pPr lvl="1"/>
            <a:endParaRPr lang="en-US" altLang="en-US" dirty="0" smtClean="0"/>
          </a:p>
          <a:p>
            <a:pPr fontAlgn="base">
              <a:spcAft>
                <a:spcPct val="0"/>
              </a:spcAft>
              <a:buFont typeface="Arial" charset="0"/>
              <a:buChar char="•"/>
            </a:pPr>
            <a:endParaRPr lang="en-US" altLang="en-US" dirty="0" smtClean="0"/>
          </a:p>
        </p:txBody>
      </p:sp>
      <p:pic>
        <p:nvPicPr>
          <p:cNvPr id="12292" name="Picture 3" descr="U:\HUG2015\student 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227" y="3743003"/>
            <a:ext cx="2607573" cy="16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U:\HUG2015\Ergotr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215" y="4030331"/>
            <a:ext cx="1276164" cy="137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6066" y="3840281"/>
            <a:ext cx="1554051" cy="156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t>Mobile at Cal Lutheran</a:t>
            </a:r>
            <a:endParaRPr lang="en-US" sz="4000" dirty="0"/>
          </a:p>
        </p:txBody>
      </p:sp>
      <p:sp>
        <p:nvSpPr>
          <p:cNvPr id="14339" name="Content Placeholder 2"/>
          <p:cNvSpPr>
            <a:spLocks noGrp="1"/>
          </p:cNvSpPr>
          <p:nvPr>
            <p:ph idx="1"/>
          </p:nvPr>
        </p:nvSpPr>
        <p:spPr>
          <a:xfrm>
            <a:off x="502920" y="530352"/>
            <a:ext cx="8183880" cy="2200491"/>
          </a:xfrm>
        </p:spPr>
        <p:txBody>
          <a:bodyPr/>
          <a:lstStyle/>
          <a:p>
            <a:pPr fontAlgn="base">
              <a:spcAft>
                <a:spcPct val="0"/>
              </a:spcAft>
              <a:buFont typeface="Arial" charset="0"/>
              <a:buChar char="•"/>
            </a:pPr>
            <a:r>
              <a:rPr lang="en-US" altLang="en-US" sz="2400" dirty="0" smtClean="0"/>
              <a:t>Over 50</a:t>
            </a:r>
            <a:r>
              <a:rPr lang="en-US" altLang="en-US" sz="2400" dirty="0" smtClean="0"/>
              <a:t> online stores with many now adding mobile versions</a:t>
            </a:r>
          </a:p>
          <a:p>
            <a:pPr fontAlgn="base">
              <a:spcAft>
                <a:spcPct val="0"/>
              </a:spcAft>
              <a:buFont typeface="Arial" charset="0"/>
              <a:buChar char="•"/>
            </a:pPr>
            <a:r>
              <a:rPr lang="en-US" altLang="en-US" sz="2400" dirty="0" smtClean="0"/>
              <a:t>De-centralized management, 60+ users</a:t>
            </a:r>
          </a:p>
          <a:p>
            <a:pPr fontAlgn="base">
              <a:spcAft>
                <a:spcPct val="0"/>
              </a:spcAft>
              <a:buFont typeface="Arial" charset="0"/>
              <a:buChar char="•"/>
            </a:pPr>
            <a:r>
              <a:rPr lang="en-US" altLang="en-US" sz="2400" dirty="0" smtClean="0"/>
              <a:t>PCI DSS Requirement 9.9 will become much more difficult</a:t>
            </a:r>
          </a:p>
          <a:p>
            <a:pPr fontAlgn="base">
              <a:spcAft>
                <a:spcPct val="0"/>
              </a:spcAft>
              <a:buFont typeface="Arial" charset="0"/>
              <a:buChar char="•"/>
            </a:pPr>
            <a:endParaRPr lang="en-US" alt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14" y="2575982"/>
            <a:ext cx="2409568" cy="284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sjwoods\Downloads\IMG_01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858" y="2575982"/>
            <a:ext cx="3789929" cy="28424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2050" idx="3"/>
          </p:cNvCxnSpPr>
          <p:nvPr/>
        </p:nvCxnSpPr>
        <p:spPr>
          <a:xfrm flipV="1">
            <a:off x="3348682" y="3997205"/>
            <a:ext cx="1149176"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lstStyle/>
          <a:p>
            <a:r>
              <a:rPr lang="en-US" dirty="0" smtClean="0"/>
              <a:t>EMV Readiness Guide: </a:t>
            </a:r>
            <a:r>
              <a:rPr lang="en-US" u="sng" dirty="0">
                <a:hlinkClick r:id="rId2"/>
              </a:rPr>
              <a:t>http://usa.visa.com/download/merchants/visa-merchant-chip-acceptance-readiness-guide.pdf</a:t>
            </a:r>
            <a:endParaRPr lang="en-US" dirty="0"/>
          </a:p>
          <a:p>
            <a:r>
              <a:rPr lang="en-US" dirty="0" smtClean="0"/>
              <a:t>PTS Approved Devices (Category </a:t>
            </a:r>
            <a:r>
              <a:rPr lang="en-US" dirty="0"/>
              <a:t>1 Mobile): </a:t>
            </a:r>
            <a:r>
              <a:rPr lang="en-US" dirty="0">
                <a:hlinkClick r:id="rId3"/>
              </a:rPr>
              <a:t>https://</a:t>
            </a:r>
            <a:r>
              <a:rPr lang="en-US" dirty="0" smtClean="0">
                <a:hlinkClick r:id="rId3"/>
              </a:rPr>
              <a:t>www.pcisecuritystandards.org/approved_companies_providers/approved_pin_transaction_security.php</a:t>
            </a:r>
            <a:endParaRPr lang="en-US" dirty="0" smtClean="0"/>
          </a:p>
        </p:txBody>
      </p:sp>
    </p:spTree>
    <p:extLst>
      <p:ext uri="{BB962C8B-B14F-4D97-AF65-F5344CB8AC3E}">
        <p14:creationId xmlns:p14="http://schemas.microsoft.com/office/powerpoint/2010/main" val="67877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Accepting Mobile Payments</a:t>
            </a:r>
            <a:endParaRPr lang="en-US" dirty="0"/>
          </a:p>
        </p:txBody>
      </p:sp>
      <p:sp>
        <p:nvSpPr>
          <p:cNvPr id="7171" name="Content Placeholder 2"/>
          <p:cNvSpPr>
            <a:spLocks noGrp="1"/>
          </p:cNvSpPr>
          <p:nvPr>
            <p:ph idx="1"/>
          </p:nvPr>
        </p:nvSpPr>
        <p:spPr/>
        <p:txBody>
          <a:bodyPr/>
          <a:lstStyle/>
          <a:p>
            <a:pPr fontAlgn="base">
              <a:spcAft>
                <a:spcPct val="0"/>
              </a:spcAft>
              <a:buFont typeface="Arial" charset="0"/>
              <a:buChar char="•"/>
            </a:pPr>
            <a:r>
              <a:rPr lang="en-US" altLang="en-US" dirty="0" smtClean="0"/>
              <a:t>So you’re ready to take your payment acceptance mobile? What do you need to know:</a:t>
            </a:r>
            <a:br>
              <a:rPr lang="en-US" altLang="en-US" dirty="0" smtClean="0"/>
            </a:br>
            <a:endParaRPr lang="en-US" altLang="en-US" dirty="0" smtClean="0"/>
          </a:p>
          <a:p>
            <a:pPr lvl="1" fontAlgn="base">
              <a:spcAft>
                <a:spcPct val="0"/>
              </a:spcAft>
              <a:buFont typeface="Arial" charset="0"/>
              <a:buChar char="•"/>
            </a:pPr>
            <a:r>
              <a:rPr lang="en-US" altLang="en-US" dirty="0" smtClean="0"/>
              <a:t>Software Platforms</a:t>
            </a:r>
          </a:p>
          <a:p>
            <a:pPr lvl="1" fontAlgn="base">
              <a:spcAft>
                <a:spcPct val="0"/>
              </a:spcAft>
              <a:buFont typeface="Arial" charset="0"/>
              <a:buChar char="•"/>
            </a:pPr>
            <a:r>
              <a:rPr lang="en-US" altLang="en-US" dirty="0" smtClean="0"/>
              <a:t>Hardware</a:t>
            </a:r>
          </a:p>
          <a:p>
            <a:pPr lvl="1" fontAlgn="base">
              <a:spcAft>
                <a:spcPct val="0"/>
              </a:spcAft>
              <a:buFont typeface="Arial" charset="0"/>
              <a:buChar char="•"/>
            </a:pPr>
            <a:r>
              <a:rPr lang="en-US" altLang="en-US" dirty="0" smtClean="0"/>
              <a:t>EMV</a:t>
            </a:r>
          </a:p>
          <a:p>
            <a:pPr lvl="1" fontAlgn="base">
              <a:spcAft>
                <a:spcPct val="0"/>
              </a:spcAft>
              <a:buFont typeface="Arial" charset="0"/>
              <a:buChar char="•"/>
            </a:pPr>
            <a:r>
              <a:rPr lang="en-US" altLang="en-US" dirty="0" smtClean="0"/>
              <a:t>PCI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Software Platforms &amp; Hardware</a:t>
            </a:r>
            <a:endParaRPr lang="en-US" dirty="0"/>
          </a:p>
        </p:txBody>
      </p:sp>
      <p:sp>
        <p:nvSpPr>
          <p:cNvPr id="7171" name="Content Placeholder 2"/>
          <p:cNvSpPr>
            <a:spLocks noGrp="1"/>
          </p:cNvSpPr>
          <p:nvPr>
            <p:ph idx="1"/>
          </p:nvPr>
        </p:nvSpPr>
        <p:spPr>
          <a:xfrm>
            <a:off x="457200" y="565264"/>
            <a:ext cx="8229600" cy="1042383"/>
          </a:xfrm>
        </p:spPr>
        <p:txBody>
          <a:bodyPr/>
          <a:lstStyle/>
          <a:p>
            <a:pPr fontAlgn="base">
              <a:spcAft>
                <a:spcPct val="0"/>
              </a:spcAft>
              <a:defRPr/>
            </a:pPr>
            <a:r>
              <a:rPr lang="en-US" altLang="en-US" dirty="0" smtClean="0"/>
              <a:t>A few of the many options</a:t>
            </a:r>
          </a:p>
        </p:txBody>
      </p:sp>
      <p:pic>
        <p:nvPicPr>
          <p:cNvPr id="8203" name="Picture 17" descr="U:\HUG2015\Merchant Mobile Pay Images\square_swipingha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279" y="1202386"/>
            <a:ext cx="9144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8" descr="U:\HUG2015\Merchant Mobile Pay Images\paypal-her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279" y="3104976"/>
            <a:ext cx="10795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25" descr="U:\HUG2015\CN Payment Solu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49" y="1202386"/>
            <a:ext cx="2263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940" y="3104977"/>
            <a:ext cx="1962150" cy="128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1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939" y="4389118"/>
            <a:ext cx="19621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12"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202386"/>
            <a:ext cx="2357438" cy="162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13"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5913" y="3104977"/>
            <a:ext cx="3262114" cy="194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Accepting Mobile Payments</a:t>
            </a:r>
            <a:endParaRPr lang="en-US" dirty="0"/>
          </a:p>
        </p:txBody>
      </p:sp>
      <p:sp>
        <p:nvSpPr>
          <p:cNvPr id="7171" name="Content Placeholder 2"/>
          <p:cNvSpPr>
            <a:spLocks noGrp="1"/>
          </p:cNvSpPr>
          <p:nvPr>
            <p:ph idx="1"/>
          </p:nvPr>
        </p:nvSpPr>
        <p:spPr/>
        <p:txBody>
          <a:bodyPr/>
          <a:lstStyle/>
          <a:p>
            <a:pPr fontAlgn="base">
              <a:spcAft>
                <a:spcPct val="0"/>
              </a:spcAft>
              <a:buFont typeface="Arial" charset="0"/>
              <a:buChar char="•"/>
            </a:pPr>
            <a:r>
              <a:rPr lang="en-US" altLang="en-US" dirty="0" smtClean="0"/>
              <a:t>So you’re ready to take your payment acceptance mobile? What do you need to know:</a:t>
            </a:r>
            <a:br>
              <a:rPr lang="en-US" altLang="en-US" dirty="0" smtClean="0"/>
            </a:br>
            <a:endParaRPr lang="en-US" altLang="en-US" dirty="0" smtClean="0"/>
          </a:p>
          <a:p>
            <a:pPr lvl="1" fontAlgn="base">
              <a:spcAft>
                <a:spcPct val="0"/>
              </a:spcAft>
              <a:buFont typeface="Arial" charset="0"/>
              <a:buChar char="•"/>
            </a:pPr>
            <a:r>
              <a:rPr lang="en-US" altLang="en-US" dirty="0" smtClean="0"/>
              <a:t>Software Platforms</a:t>
            </a:r>
          </a:p>
          <a:p>
            <a:pPr lvl="1" fontAlgn="base">
              <a:spcAft>
                <a:spcPct val="0"/>
              </a:spcAft>
              <a:buFont typeface="Arial" charset="0"/>
              <a:buChar char="•"/>
            </a:pPr>
            <a:r>
              <a:rPr lang="en-US" altLang="en-US" dirty="0" smtClean="0"/>
              <a:t>Hardware</a:t>
            </a:r>
          </a:p>
          <a:p>
            <a:pPr lvl="1" fontAlgn="base">
              <a:spcAft>
                <a:spcPct val="0"/>
              </a:spcAft>
              <a:buFont typeface="Arial" charset="0"/>
              <a:buChar char="•"/>
            </a:pPr>
            <a:r>
              <a:rPr lang="en-US" altLang="en-US" dirty="0" smtClean="0"/>
              <a:t>EMV</a:t>
            </a:r>
          </a:p>
          <a:p>
            <a:pPr lvl="1" fontAlgn="base">
              <a:spcAft>
                <a:spcPct val="0"/>
              </a:spcAft>
              <a:buFont typeface="Arial" charset="0"/>
              <a:buChar char="•"/>
            </a:pPr>
            <a:r>
              <a:rPr lang="en-US" altLang="en-US" dirty="0" smtClean="0"/>
              <a:t>PCI</a:t>
            </a:r>
          </a:p>
        </p:txBody>
      </p:sp>
      <p:cxnSp>
        <p:nvCxnSpPr>
          <p:cNvPr id="4" name="Straight Connector 3"/>
          <p:cNvCxnSpPr/>
          <p:nvPr/>
        </p:nvCxnSpPr>
        <p:spPr>
          <a:xfrm>
            <a:off x="1197204" y="2554664"/>
            <a:ext cx="3044858" cy="942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08199" y="2971020"/>
            <a:ext cx="1511434" cy="9427"/>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7" name="Left Arrow 6"/>
          <p:cNvSpPr/>
          <p:nvPr/>
        </p:nvSpPr>
        <p:spPr>
          <a:xfrm>
            <a:off x="1963916" y="3242820"/>
            <a:ext cx="608029" cy="245097"/>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309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EMV (</a:t>
            </a:r>
            <a:r>
              <a:rPr lang="en-US" dirty="0" err="1" smtClean="0"/>
              <a:t>Europay</a:t>
            </a:r>
            <a:r>
              <a:rPr lang="en-US" dirty="0" smtClean="0"/>
              <a:t>, </a:t>
            </a:r>
            <a:r>
              <a:rPr lang="en-US" dirty="0" err="1" smtClean="0"/>
              <a:t>Mastercard</a:t>
            </a:r>
            <a:r>
              <a:rPr lang="en-US" dirty="0" smtClean="0"/>
              <a:t>, Visa)</a:t>
            </a:r>
            <a:endParaRPr lang="en-US" dirty="0"/>
          </a:p>
        </p:txBody>
      </p:sp>
      <p:sp>
        <p:nvSpPr>
          <p:cNvPr id="10243" name="Content Placeholder 2"/>
          <p:cNvSpPr>
            <a:spLocks noGrp="1"/>
          </p:cNvSpPr>
          <p:nvPr>
            <p:ph idx="1"/>
          </p:nvPr>
        </p:nvSpPr>
        <p:spPr/>
        <p:txBody>
          <a:bodyPr/>
          <a:lstStyle/>
          <a:p>
            <a:pPr fontAlgn="base">
              <a:spcAft>
                <a:spcPct val="0"/>
              </a:spcAft>
              <a:buFont typeface="Arial" charset="0"/>
              <a:buChar char="•"/>
            </a:pPr>
            <a:r>
              <a:rPr lang="en-US" altLang="en-US" dirty="0" smtClean="0"/>
              <a:t>October 1</a:t>
            </a:r>
            <a:r>
              <a:rPr lang="en-US" altLang="en-US" baseline="30000" dirty="0" smtClean="0"/>
              <a:t>st</a:t>
            </a:r>
            <a:r>
              <a:rPr lang="en-US" altLang="en-US" dirty="0" smtClean="0"/>
              <a:t>, 2015</a:t>
            </a:r>
          </a:p>
          <a:p>
            <a:pPr fontAlgn="base">
              <a:spcAft>
                <a:spcPct val="0"/>
              </a:spcAft>
              <a:buFont typeface="Arial" charset="0"/>
              <a:buChar char="•"/>
            </a:pPr>
            <a:r>
              <a:rPr lang="en-US" altLang="en-US" dirty="0" smtClean="0"/>
              <a:t>Chip + Pin or Chip + Sig</a:t>
            </a:r>
          </a:p>
          <a:p>
            <a:pPr fontAlgn="base">
              <a:spcAft>
                <a:spcPct val="0"/>
              </a:spcAft>
              <a:buFont typeface="Arial" charset="0"/>
              <a:buChar char="•"/>
            </a:pPr>
            <a:r>
              <a:rPr lang="en-US" altLang="en-US" dirty="0" smtClean="0"/>
              <a:t>New hardware </a:t>
            </a:r>
            <a:r>
              <a:rPr lang="en-US" altLang="en-US" dirty="0" smtClean="0"/>
              <a:t>required</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345" y="641023"/>
            <a:ext cx="1569396" cy="183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138" y="3641104"/>
            <a:ext cx="2278046" cy="189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873" y="1815820"/>
            <a:ext cx="1763303" cy="247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EMV (</a:t>
            </a:r>
            <a:r>
              <a:rPr lang="en-US" dirty="0" err="1" smtClean="0"/>
              <a:t>Europay</a:t>
            </a:r>
            <a:r>
              <a:rPr lang="en-US" dirty="0" smtClean="0"/>
              <a:t>, </a:t>
            </a:r>
            <a:r>
              <a:rPr lang="en-US" dirty="0" err="1" smtClean="0"/>
              <a:t>Mastercard</a:t>
            </a:r>
            <a:r>
              <a:rPr lang="en-US" dirty="0" smtClean="0"/>
              <a:t>, Visa)</a:t>
            </a:r>
            <a:endParaRPr lang="en-US" dirty="0"/>
          </a:p>
        </p:txBody>
      </p:sp>
      <p:sp>
        <p:nvSpPr>
          <p:cNvPr id="10243" name="Content Placeholder 2"/>
          <p:cNvSpPr>
            <a:spLocks noGrp="1"/>
          </p:cNvSpPr>
          <p:nvPr>
            <p:ph idx="1"/>
          </p:nvPr>
        </p:nvSpPr>
        <p:spPr>
          <a:xfrm>
            <a:off x="502920" y="530352"/>
            <a:ext cx="8183880" cy="4696556"/>
          </a:xfrm>
        </p:spPr>
        <p:txBody>
          <a:bodyPr>
            <a:normAutofit lnSpcReduction="10000"/>
          </a:bodyPr>
          <a:lstStyle/>
          <a:p>
            <a:pPr marL="0" indent="0" fontAlgn="base">
              <a:spcAft>
                <a:spcPct val="0"/>
              </a:spcAft>
              <a:buNone/>
            </a:pPr>
            <a:r>
              <a:rPr lang="en-US" altLang="en-US" dirty="0" smtClean="0"/>
              <a:t>	Dual Interface Chip Cards</a:t>
            </a:r>
          </a:p>
          <a:p>
            <a:pPr marL="0" indent="0" fontAlgn="base">
              <a:spcAft>
                <a:spcPct val="0"/>
              </a:spcAft>
              <a:buNone/>
            </a:pPr>
            <a:endParaRPr lang="en-US" altLang="en-US" dirty="0"/>
          </a:p>
          <a:p>
            <a:pPr fontAlgn="base">
              <a:spcAft>
                <a:spcPct val="0"/>
              </a:spcAft>
            </a:pPr>
            <a:r>
              <a:rPr lang="en-US" altLang="en-US" sz="2400" dirty="0" smtClean="0"/>
              <a:t>Contact Cards </a:t>
            </a:r>
            <a:endParaRPr lang="en-US" altLang="en-US" sz="1400" dirty="0" smtClean="0"/>
          </a:p>
          <a:p>
            <a:pPr marL="347472" lvl="1" indent="0" fontAlgn="base">
              <a:spcAft>
                <a:spcPct val="0"/>
              </a:spcAft>
              <a:buNone/>
            </a:pPr>
            <a:r>
              <a:rPr lang="en-US" altLang="en-US" sz="2000" dirty="0" smtClean="0"/>
              <a:t>Traditional magnetic swipe cards and new</a:t>
            </a:r>
          </a:p>
          <a:p>
            <a:pPr marL="347472" lvl="1" indent="0" fontAlgn="base">
              <a:spcAft>
                <a:spcPct val="0"/>
              </a:spcAft>
              <a:buNone/>
            </a:pPr>
            <a:r>
              <a:rPr lang="en-US" altLang="en-US" sz="2000" dirty="0"/>
              <a:t>c</a:t>
            </a:r>
            <a:r>
              <a:rPr lang="en-US" altLang="en-US" sz="2000" dirty="0" smtClean="0"/>
              <a:t>hip encrypted cards</a:t>
            </a:r>
          </a:p>
          <a:p>
            <a:pPr marL="347472" lvl="1" indent="0" fontAlgn="base">
              <a:spcAft>
                <a:spcPct val="0"/>
              </a:spcAft>
              <a:buNone/>
            </a:pPr>
            <a:endParaRPr lang="en-US" altLang="en-US" sz="2000" dirty="0" smtClean="0"/>
          </a:p>
          <a:p>
            <a:pPr marL="406908" indent="-342900" fontAlgn="base">
              <a:spcAft>
                <a:spcPct val="0"/>
              </a:spcAft>
            </a:pPr>
            <a:r>
              <a:rPr lang="en-US" altLang="en-US" sz="2400" dirty="0" smtClean="0"/>
              <a:t>Contactless Cards</a:t>
            </a:r>
          </a:p>
          <a:p>
            <a:pPr marL="64008" indent="0" fontAlgn="base">
              <a:spcAft>
                <a:spcPct val="0"/>
              </a:spcAft>
              <a:buNone/>
            </a:pPr>
            <a:r>
              <a:rPr lang="en-US" altLang="en-US" sz="2000" dirty="0" smtClean="0"/>
              <a:t>    Communicate via radio frequency (RF), also referred to as</a:t>
            </a:r>
          </a:p>
          <a:p>
            <a:pPr marL="64008" indent="0" fontAlgn="base">
              <a:spcAft>
                <a:spcPct val="0"/>
              </a:spcAft>
              <a:buNone/>
            </a:pPr>
            <a:r>
              <a:rPr lang="en-US" altLang="en-US" sz="2000" dirty="0"/>
              <a:t> </a:t>
            </a:r>
            <a:r>
              <a:rPr lang="en-US" altLang="en-US" sz="2000" dirty="0" smtClean="0"/>
              <a:t>   NFC (Near Field Communication), i.e., Apple Pay</a:t>
            </a:r>
          </a:p>
          <a:p>
            <a:pPr marL="64008" indent="0" fontAlgn="base">
              <a:spcAft>
                <a:spcPct val="0"/>
              </a:spcAft>
              <a:buNone/>
            </a:pPr>
            <a:endParaRPr lang="en-US" altLang="en-US" sz="2000" dirty="0"/>
          </a:p>
          <a:p>
            <a:pPr marL="406908" indent="-342900" fontAlgn="base">
              <a:spcAft>
                <a:spcPct val="0"/>
              </a:spcAft>
            </a:pPr>
            <a:r>
              <a:rPr lang="en-US" altLang="en-US" sz="2400" dirty="0" smtClean="0"/>
              <a:t>Dual interface chip cards </a:t>
            </a:r>
            <a:r>
              <a:rPr lang="en-US" altLang="en-US" sz="2000" dirty="0" smtClean="0"/>
              <a:t>combine both technologies and can communicate either way. You can purchase hardware that will process all three types of payments</a:t>
            </a:r>
            <a:endParaRPr lang="en-US" altLang="en-US" sz="20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339" y="658831"/>
            <a:ext cx="1764195" cy="239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099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Accepting Mobile Payments</a:t>
            </a:r>
            <a:endParaRPr lang="en-US" dirty="0"/>
          </a:p>
        </p:txBody>
      </p:sp>
      <p:sp>
        <p:nvSpPr>
          <p:cNvPr id="7171" name="Content Placeholder 2"/>
          <p:cNvSpPr>
            <a:spLocks noGrp="1"/>
          </p:cNvSpPr>
          <p:nvPr>
            <p:ph idx="1"/>
          </p:nvPr>
        </p:nvSpPr>
        <p:spPr/>
        <p:txBody>
          <a:bodyPr/>
          <a:lstStyle/>
          <a:p>
            <a:pPr fontAlgn="base">
              <a:spcAft>
                <a:spcPct val="0"/>
              </a:spcAft>
              <a:buFont typeface="Arial" charset="0"/>
              <a:buChar char="•"/>
            </a:pPr>
            <a:r>
              <a:rPr lang="en-US" altLang="en-US" dirty="0" smtClean="0"/>
              <a:t>So you’re ready to take your payment acceptance mobile? What do you need to know:</a:t>
            </a:r>
            <a:br>
              <a:rPr lang="en-US" altLang="en-US" dirty="0" smtClean="0"/>
            </a:br>
            <a:endParaRPr lang="en-US" altLang="en-US" dirty="0" smtClean="0"/>
          </a:p>
          <a:p>
            <a:pPr lvl="1" fontAlgn="base">
              <a:spcAft>
                <a:spcPct val="0"/>
              </a:spcAft>
              <a:buFont typeface="Arial" charset="0"/>
              <a:buChar char="•"/>
            </a:pPr>
            <a:r>
              <a:rPr lang="en-US" altLang="en-US" dirty="0" smtClean="0"/>
              <a:t>Software Platforms</a:t>
            </a:r>
          </a:p>
          <a:p>
            <a:pPr lvl="1" fontAlgn="base">
              <a:spcAft>
                <a:spcPct val="0"/>
              </a:spcAft>
              <a:buFont typeface="Arial" charset="0"/>
              <a:buChar char="•"/>
            </a:pPr>
            <a:r>
              <a:rPr lang="en-US" altLang="en-US" dirty="0" smtClean="0"/>
              <a:t>Hardware</a:t>
            </a:r>
          </a:p>
          <a:p>
            <a:pPr lvl="1" fontAlgn="base">
              <a:spcAft>
                <a:spcPct val="0"/>
              </a:spcAft>
              <a:buFont typeface="Arial" charset="0"/>
              <a:buChar char="•"/>
            </a:pPr>
            <a:r>
              <a:rPr lang="en-US" altLang="en-US" dirty="0" smtClean="0"/>
              <a:t>EMV</a:t>
            </a:r>
          </a:p>
          <a:p>
            <a:pPr lvl="1" fontAlgn="base">
              <a:spcAft>
                <a:spcPct val="0"/>
              </a:spcAft>
              <a:buFont typeface="Arial" charset="0"/>
              <a:buChar char="•"/>
            </a:pPr>
            <a:r>
              <a:rPr lang="en-US" altLang="en-US" dirty="0" smtClean="0"/>
              <a:t>PCI</a:t>
            </a:r>
          </a:p>
        </p:txBody>
      </p:sp>
      <p:cxnSp>
        <p:nvCxnSpPr>
          <p:cNvPr id="4" name="Straight Connector 3"/>
          <p:cNvCxnSpPr/>
          <p:nvPr/>
        </p:nvCxnSpPr>
        <p:spPr>
          <a:xfrm>
            <a:off x="1197204" y="2554664"/>
            <a:ext cx="3044858" cy="942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08199" y="2971020"/>
            <a:ext cx="1511434" cy="9427"/>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7" name="Left Arrow 6"/>
          <p:cNvSpPr/>
          <p:nvPr/>
        </p:nvSpPr>
        <p:spPr>
          <a:xfrm>
            <a:off x="1860221" y="3648172"/>
            <a:ext cx="608029" cy="245097"/>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228621" y="3359095"/>
            <a:ext cx="735295" cy="4713"/>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686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DSS</a:t>
            </a:r>
            <a:endParaRPr lang="en-US" dirty="0"/>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5019" y="800100"/>
            <a:ext cx="76200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4779" y="4534293"/>
            <a:ext cx="8272021" cy="369332"/>
          </a:xfrm>
          <a:prstGeom prst="rect">
            <a:avLst/>
          </a:prstGeom>
          <a:noFill/>
        </p:spPr>
        <p:txBody>
          <a:bodyPr wrap="square" rtlCol="0">
            <a:spAutoFit/>
          </a:bodyPr>
          <a:lstStyle/>
          <a:p>
            <a:pPr algn="ctr"/>
            <a:r>
              <a:rPr lang="en-US" dirty="0" smtClean="0"/>
              <a:t>Source: </a:t>
            </a:r>
            <a:r>
              <a:rPr lang="en-US" dirty="0"/>
              <a:t>https://www.</a:t>
            </a:r>
            <a:r>
              <a:rPr lang="en-US" b="1" dirty="0"/>
              <a:t>pci</a:t>
            </a:r>
            <a:r>
              <a:rPr lang="en-US" dirty="0"/>
              <a:t>securitystandards.org/documents/</a:t>
            </a:r>
            <a:r>
              <a:rPr lang="en-US" b="1" dirty="0"/>
              <a:t>PCI</a:t>
            </a:r>
            <a:r>
              <a:rPr lang="en-US" dirty="0"/>
              <a:t>_</a:t>
            </a:r>
            <a:r>
              <a:rPr lang="en-US" b="1" dirty="0"/>
              <a:t>DSS</a:t>
            </a:r>
            <a:r>
              <a:rPr lang="en-US" dirty="0"/>
              <a:t>_v3.pd</a:t>
            </a:r>
          </a:p>
        </p:txBody>
      </p:sp>
    </p:spTree>
    <p:extLst>
      <p:ext uri="{BB962C8B-B14F-4D97-AF65-F5344CB8AC3E}">
        <p14:creationId xmlns:p14="http://schemas.microsoft.com/office/powerpoint/2010/main" val="137212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Mobile Categories</a:t>
            </a:r>
            <a:endParaRPr lang="en-US"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5771" y="530225"/>
            <a:ext cx="7658496"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3633" y="4864231"/>
            <a:ext cx="8253167" cy="338554"/>
          </a:xfrm>
          <a:prstGeom prst="rect">
            <a:avLst/>
          </a:prstGeom>
          <a:noFill/>
        </p:spPr>
        <p:txBody>
          <a:bodyPr wrap="square" rtlCol="0">
            <a:spAutoFit/>
          </a:bodyPr>
          <a:lstStyle/>
          <a:p>
            <a:pPr algn="ctr"/>
            <a:r>
              <a:rPr lang="en-US" sz="1600" dirty="0" smtClean="0"/>
              <a:t>Source: https://www.pcisecuritystandards.org/documents/pa-dss_mobile_apps-faqs.pdf</a:t>
            </a:r>
            <a:endParaRPr lang="en-US" sz="1600" dirty="0"/>
          </a:p>
        </p:txBody>
      </p:sp>
    </p:spTree>
    <p:extLst>
      <p:ext uri="{BB962C8B-B14F-4D97-AF65-F5344CB8AC3E}">
        <p14:creationId xmlns:p14="http://schemas.microsoft.com/office/powerpoint/2010/main" val="1459914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2570</TotalTime>
  <Words>1557</Words>
  <Application>Microsoft Office PowerPoint</Application>
  <PresentationFormat>On-screen Show (4:3)</PresentationFormat>
  <Paragraphs>126</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Aspect</vt:lpstr>
      <vt:lpstr>Mobile Payment Solutions and the EMV/PCI Impact</vt:lpstr>
      <vt:lpstr>Accepting Mobile Payments</vt:lpstr>
      <vt:lpstr>Software Platforms &amp; Hardware</vt:lpstr>
      <vt:lpstr>Accepting Mobile Payments</vt:lpstr>
      <vt:lpstr>EMV (Europay, Mastercard, Visa)</vt:lpstr>
      <vt:lpstr>EMV (Europay, Mastercard, Visa)</vt:lpstr>
      <vt:lpstr>Accepting Mobile Payments</vt:lpstr>
      <vt:lpstr>PCI DSS</vt:lpstr>
      <vt:lpstr>PCI Mobile Categories</vt:lpstr>
      <vt:lpstr>PCI Mobile Category Hardware</vt:lpstr>
      <vt:lpstr>Mobile at Pacific</vt:lpstr>
      <vt:lpstr>Mobile at Cal Lutheran</vt:lpstr>
      <vt:lpstr>More Resources</vt:lpstr>
    </vt:vector>
  </TitlesOfParts>
  <Company>Campus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Neiler</dc:creator>
  <cp:lastModifiedBy>sjwoods</cp:lastModifiedBy>
  <cp:revision>58</cp:revision>
  <dcterms:created xsi:type="dcterms:W3CDTF">2014-08-25T18:50:47Z</dcterms:created>
  <dcterms:modified xsi:type="dcterms:W3CDTF">2015-05-04T17:13:07Z</dcterms:modified>
</cp:coreProperties>
</file>