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65" r:id="rId4"/>
    <p:sldId id="266" r:id="rId5"/>
    <p:sldId id="272" r:id="rId6"/>
    <p:sldId id="257" r:id="rId7"/>
    <p:sldId id="259" r:id="rId8"/>
    <p:sldId id="261" r:id="rId9"/>
    <p:sldId id="269" r:id="rId10"/>
    <p:sldId id="267" r:id="rId11"/>
    <p:sldId id="260" r:id="rId12"/>
    <p:sldId id="271" r:id="rId13"/>
    <p:sldId id="268" r:id="rId14"/>
    <p:sldId id="270" r:id="rId15"/>
    <p:sldId id="263" r:id="rId16"/>
    <p:sldId id="273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6A4C92"/>
    <a:srgbClr val="331E54"/>
    <a:srgbClr val="2B174B"/>
    <a:srgbClr val="553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60"/>
  </p:normalViewPr>
  <p:slideViewPr>
    <p:cSldViewPr snapToGrid="0" snapToObjects="1">
      <p:cViewPr>
        <p:scale>
          <a:sx n="130" d="100"/>
          <a:sy n="13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ECB7F-C444-4769-8EB1-E47BF335E0B9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7BA96-BE00-463C-B557-7A18A636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86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331E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06932"/>
            <a:ext cx="7772400" cy="169119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4400" spc="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PROJECT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39189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i="1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sz="1000" i="0" spc="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3700" y="3454995"/>
            <a:ext cx="3276600" cy="38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578" y="6001752"/>
            <a:ext cx="1969783" cy="42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875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513"/>
            <a:ext cx="8229600" cy="742184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000" baseline="0">
                <a:solidFill>
                  <a:srgbClr val="331E5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8256"/>
            <a:ext cx="8229600" cy="350398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5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" y="5743195"/>
            <a:ext cx="8686800" cy="8890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457200" y="1309688"/>
            <a:ext cx="8229600" cy="6581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i="1">
                <a:solidFill>
                  <a:srgbClr val="6A4C9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783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">
    <p:bg>
      <p:bgPr>
        <a:solidFill>
          <a:srgbClr val="6A4C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" y="1451576"/>
            <a:ext cx="8069881" cy="2015829"/>
          </a:xfrm>
          <a:prstGeom prst="rect">
            <a:avLst/>
          </a:prstGeom>
        </p:spPr>
        <p:txBody>
          <a:bodyPr anchor="t"/>
          <a:lstStyle>
            <a:lvl1pPr algn="l">
              <a:defRPr sz="4000" b="0" cap="none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4000" spc="300" dirty="0" smtClean="0">
                <a:solidFill>
                  <a:srgbClr val="FFFFFF"/>
                </a:solidFill>
                <a:latin typeface="Verdana"/>
                <a:cs typeface="Verdana"/>
              </a:rPr>
              <a:t>EPERIBUS QUUNT </a:t>
            </a:r>
            <a:br>
              <a:rPr lang="en-US" sz="4000" spc="300" dirty="0" smtClean="0">
                <a:solidFill>
                  <a:srgbClr val="FFFFFF"/>
                </a:solidFill>
                <a:latin typeface="Verdana"/>
                <a:cs typeface="Verdana"/>
              </a:rPr>
            </a:br>
            <a:r>
              <a:rPr lang="en-US" sz="4000" spc="300" dirty="0" smtClean="0">
                <a:solidFill>
                  <a:srgbClr val="FFFFFF"/>
                </a:solidFill>
                <a:latin typeface="Verdana"/>
                <a:cs typeface="Verdana"/>
              </a:rPr>
              <a:t>MILIS MINTENT UTENDEM APIS REM?</a:t>
            </a:r>
            <a:endParaRPr lang="en-US" sz="4000" spc="3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8640" y="3557765"/>
            <a:ext cx="8069881" cy="150018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Maxime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nus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maximil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ictation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endis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natio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Ut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fugias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verciis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eumquis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saectatibus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sitat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eaquis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simolorum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re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cuptat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laute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volor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magnis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et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quia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coriaecta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aut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evellaceaqui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nus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ducilig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nienditis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ello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mos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volestiisin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nonsenderspe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dolorum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consequas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nimperi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omnis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dundam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con non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reium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fugitatus</a:t>
            </a:r>
            <a:r>
              <a:rPr lang="en-US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lang="en-US" i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547688" y="322228"/>
            <a:ext cx="8069618" cy="47514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52561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5743195"/>
            <a:ext cx="86868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69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331E5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llutheran.edu/news/news_detail.php?story_id=1091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olleges.usnews.rankingsandreviews.com/best-colleges/rankings/regional-universities-west/veteran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cenet.edu/news-room/Pages/Veterans-Jam-2010.aspx" TargetMode="External"/><Relationship Id="rId3" Type="http://schemas.openxmlformats.org/officeDocument/2006/relationships/hyperlink" Target="https://www.uvize.com/" TargetMode="External"/><Relationship Id="rId7" Type="http://schemas.openxmlformats.org/officeDocument/2006/relationships/hyperlink" Target="http://www.benefits.va.gov/gibill/" TargetMode="External"/><Relationship Id="rId2" Type="http://schemas.openxmlformats.org/officeDocument/2006/relationships/hyperlink" Target="http://www.amazon.com/s/ref=nb_sb_noss?url=search-alias%3Daps&amp;field-keywords=strategic+student+vetera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enefits.va.gov/GIBILL/docs/job_aids/SCO_Handbook.pdf" TargetMode="External"/><Relationship Id="rId5" Type="http://schemas.openxmlformats.org/officeDocument/2006/relationships/hyperlink" Target="https://vetfriendlytoolkit.acenet.edu/Pages/default.aspx" TargetMode="External"/><Relationship Id="rId10" Type="http://schemas.openxmlformats.org/officeDocument/2006/relationships/hyperlink" Target="http://www.studentveterans.org/" TargetMode="External"/><Relationship Id="rId4" Type="http://schemas.openxmlformats.org/officeDocument/2006/relationships/hyperlink" Target="http://web.csulb.edu/divisions/students/veterans_university/awareness.html" TargetMode="External"/><Relationship Id="rId9" Type="http://schemas.openxmlformats.org/officeDocument/2006/relationships/hyperlink" Target="http://www.military411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 Programing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 Zimmerman </a:t>
            </a:r>
          </a:p>
          <a:p>
            <a:r>
              <a:rPr lang="en-US" dirty="0" smtClean="0"/>
              <a:t>Veterans Coordinator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5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Laying the groundwork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6310"/>
            <a:ext cx="8229600" cy="3525927"/>
          </a:xfrm>
        </p:spPr>
        <p:txBody>
          <a:bodyPr/>
          <a:lstStyle/>
          <a:p>
            <a:r>
              <a:rPr lang="en-US" dirty="0"/>
              <a:t>Key points of program</a:t>
            </a:r>
          </a:p>
          <a:p>
            <a:pPr lvl="1"/>
            <a:r>
              <a:rPr lang="en-US" dirty="0"/>
              <a:t>Build a solid </a:t>
            </a:r>
            <a:r>
              <a:rPr lang="en-US" dirty="0" smtClean="0"/>
              <a:t>foundation</a:t>
            </a:r>
          </a:p>
          <a:p>
            <a:pPr lvl="2"/>
            <a:r>
              <a:rPr lang="en-US" dirty="0" smtClean="0"/>
              <a:t>Set goals </a:t>
            </a:r>
          </a:p>
          <a:p>
            <a:pPr lvl="1"/>
            <a:r>
              <a:rPr lang="en-US" dirty="0" smtClean="0"/>
              <a:t>Campus </a:t>
            </a:r>
            <a:r>
              <a:rPr lang="en-US" dirty="0"/>
              <a:t>cohesiveness</a:t>
            </a:r>
          </a:p>
          <a:p>
            <a:pPr lvl="2"/>
            <a:r>
              <a:rPr lang="en-US" dirty="0"/>
              <a:t>Business Office </a:t>
            </a:r>
          </a:p>
          <a:p>
            <a:pPr lvl="2"/>
            <a:r>
              <a:rPr lang="en-US" dirty="0"/>
              <a:t>Registrars Office</a:t>
            </a:r>
          </a:p>
          <a:p>
            <a:pPr lvl="2"/>
            <a:r>
              <a:rPr lang="en-US" dirty="0"/>
              <a:t>Financial Aid </a:t>
            </a:r>
            <a:r>
              <a:rPr lang="en-US" dirty="0" smtClean="0"/>
              <a:t>Office </a:t>
            </a:r>
            <a:endParaRPr lang="en-US" dirty="0"/>
          </a:p>
          <a:p>
            <a:pPr lvl="1"/>
            <a:r>
              <a:rPr lang="en-US" dirty="0" smtClean="0"/>
              <a:t>VA </a:t>
            </a:r>
            <a:r>
              <a:rPr lang="en-US" dirty="0"/>
              <a:t>Resources </a:t>
            </a:r>
          </a:p>
          <a:p>
            <a:pPr lvl="1"/>
            <a:r>
              <a:rPr lang="en-US" dirty="0"/>
              <a:t>Survey the students </a:t>
            </a:r>
          </a:p>
          <a:p>
            <a:pPr lvl="1"/>
            <a:r>
              <a:rPr lang="en-US" dirty="0" smtClean="0"/>
              <a:t>Integrate community resources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33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21" y="457513"/>
            <a:ext cx="8229600" cy="742184"/>
          </a:xfrm>
        </p:spPr>
        <p:txBody>
          <a:bodyPr/>
          <a:lstStyle/>
          <a:p>
            <a:pPr algn="ctr"/>
            <a:r>
              <a:rPr lang="en-US" dirty="0" smtClean="0"/>
              <a:t>Certification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4637"/>
            <a:ext cx="8229600" cy="313090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Moved the SCO </a:t>
            </a:r>
          </a:p>
          <a:p>
            <a:r>
              <a:rPr lang="en-US" dirty="0" smtClean="0"/>
              <a:t>New online process for students </a:t>
            </a:r>
          </a:p>
          <a:p>
            <a:r>
              <a:rPr lang="en-US" dirty="0" smtClean="0"/>
              <a:t>Moved to a Pre Cert, then cert model</a:t>
            </a:r>
          </a:p>
          <a:p>
            <a:r>
              <a:rPr lang="en-US" dirty="0" smtClean="0"/>
              <a:t>New awarding policies in Financial Aid</a:t>
            </a:r>
          </a:p>
          <a:p>
            <a:r>
              <a:rPr lang="en-US" dirty="0" smtClean="0"/>
              <a:t>New scholarships available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199698"/>
            <a:ext cx="8229600" cy="321864"/>
          </a:xfrm>
        </p:spPr>
        <p:txBody>
          <a:bodyPr/>
          <a:lstStyle/>
          <a:p>
            <a:pPr algn="ctr"/>
            <a:endParaRPr lang="en-US" sz="4000" b="0" i="0" dirty="0">
              <a:solidFill>
                <a:schemeClr val="accent4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98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Payment Processing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Exceptions made / not made</a:t>
            </a:r>
          </a:p>
          <a:p>
            <a:r>
              <a:rPr lang="en-US" dirty="0"/>
              <a:t>Key </a:t>
            </a:r>
            <a:r>
              <a:rPr lang="en-US" dirty="0" smtClean="0"/>
              <a:t>partners</a:t>
            </a:r>
            <a:endParaRPr lang="en-US" dirty="0"/>
          </a:p>
          <a:p>
            <a:r>
              <a:rPr lang="en-US" dirty="0"/>
              <a:t>Road blocks </a:t>
            </a:r>
          </a:p>
          <a:p>
            <a:r>
              <a:rPr lang="en-US" dirty="0"/>
              <a:t>Different strategies for different chapter benefits </a:t>
            </a:r>
            <a:endParaRPr lang="en-US" dirty="0" smtClean="0"/>
          </a:p>
          <a:p>
            <a:r>
              <a:rPr lang="en-US" dirty="0" smtClean="0"/>
              <a:t>Communication – communication – communication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41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Snapshot of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8724"/>
            <a:ext cx="8229600" cy="3423514"/>
          </a:xfrm>
        </p:spPr>
        <p:txBody>
          <a:bodyPr/>
          <a:lstStyle/>
          <a:p>
            <a:r>
              <a:rPr lang="en-US" dirty="0" smtClean="0"/>
              <a:t>We currently have 110 students, which is on the rise from the previous years. </a:t>
            </a:r>
            <a:endParaRPr lang="en-US" dirty="0"/>
          </a:p>
          <a:p>
            <a:r>
              <a:rPr lang="en-US" dirty="0" smtClean="0"/>
              <a:t>Changed Yellow Ribbon Program to cover full tuition and fees and unlimited number of students. (</a:t>
            </a:r>
            <a:r>
              <a:rPr lang="en-US" dirty="0" smtClean="0">
                <a:hlinkClick r:id="rId2"/>
              </a:rPr>
              <a:t>Press Release</a:t>
            </a:r>
            <a:r>
              <a:rPr lang="en-US" dirty="0" smtClean="0"/>
              <a:t>) </a:t>
            </a:r>
            <a:endParaRPr lang="en-US" dirty="0"/>
          </a:p>
          <a:p>
            <a:r>
              <a:rPr lang="en-US" dirty="0" smtClean="0"/>
              <a:t>Single point of contact on campus</a:t>
            </a:r>
            <a:endParaRPr lang="en-US" dirty="0"/>
          </a:p>
          <a:p>
            <a:r>
              <a:rPr lang="en-US" dirty="0" smtClean="0"/>
              <a:t>Community Partnerships</a:t>
            </a:r>
          </a:p>
          <a:p>
            <a:r>
              <a:rPr lang="en-US" dirty="0" smtClean="0"/>
              <a:t>Better campus climate for student veterans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Where we are now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837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Holds…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on bringing the VA Vital program to campus</a:t>
            </a:r>
          </a:p>
          <a:p>
            <a:r>
              <a:rPr lang="en-US" dirty="0"/>
              <a:t>Installing UVIZE, </a:t>
            </a:r>
            <a:r>
              <a:rPr lang="en-US" dirty="0" smtClean="0"/>
              <a:t>a virtual </a:t>
            </a:r>
            <a:r>
              <a:rPr lang="en-US" dirty="0"/>
              <a:t>veteran center</a:t>
            </a:r>
          </a:p>
          <a:p>
            <a:r>
              <a:rPr lang="en-US" dirty="0"/>
              <a:t>Opening </a:t>
            </a:r>
            <a:r>
              <a:rPr lang="en-US" dirty="0" smtClean="0"/>
              <a:t>our on campus </a:t>
            </a:r>
            <a:r>
              <a:rPr lang="en-US" dirty="0"/>
              <a:t>veteran center in the </a:t>
            </a:r>
            <a:r>
              <a:rPr lang="en-US" dirty="0" smtClean="0"/>
              <a:t>fall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Long </a:t>
            </a:r>
            <a:r>
              <a:rPr lang="en-US" dirty="0"/>
              <a:t>term goals – </a:t>
            </a:r>
          </a:p>
          <a:p>
            <a:pPr lvl="1"/>
            <a:r>
              <a:rPr lang="en-US" dirty="0"/>
              <a:t>Implement early registration for students using GI Bill</a:t>
            </a:r>
          </a:p>
          <a:p>
            <a:pPr lvl="1"/>
            <a:r>
              <a:rPr lang="en-US" dirty="0"/>
              <a:t>Increase </a:t>
            </a:r>
            <a:r>
              <a:rPr lang="en-US" dirty="0" smtClean="0"/>
              <a:t>enrollment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trengthen </a:t>
            </a:r>
            <a:r>
              <a:rPr lang="en-US" dirty="0"/>
              <a:t>alumni </a:t>
            </a:r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Continue to fine tune policy and procedure 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53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End Results 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US News </a:t>
            </a:r>
            <a:r>
              <a:rPr lang="en-US" dirty="0" smtClean="0"/>
              <a:t>Ranking best school for veterans</a:t>
            </a:r>
          </a:p>
          <a:p>
            <a:r>
              <a:rPr lang="en-US" dirty="0" smtClean="0"/>
              <a:t>Articles in local newspapers and military magazines </a:t>
            </a:r>
          </a:p>
          <a:p>
            <a:r>
              <a:rPr lang="en-US" dirty="0" smtClean="0"/>
              <a:t>Students, staff and faculty have a broader understanding of veterans </a:t>
            </a:r>
          </a:p>
          <a:p>
            <a:r>
              <a:rPr lang="en-US" dirty="0" smtClean="0"/>
              <a:t>Increasing enrollment and graduation rates</a:t>
            </a:r>
          </a:p>
          <a:p>
            <a:r>
              <a:rPr lang="en-US" dirty="0" smtClean="0"/>
              <a:t>Customer service improvement </a:t>
            </a:r>
            <a:endParaRPr lang="en-US" dirty="0"/>
          </a:p>
          <a:p>
            <a:r>
              <a:rPr lang="en-US" dirty="0" smtClean="0"/>
              <a:t>Word of mouth referrals</a:t>
            </a:r>
          </a:p>
          <a:p>
            <a:r>
              <a:rPr lang="en-US" dirty="0" smtClean="0"/>
              <a:t>Happy veterans! 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C:\Users\jzimmerm\AppData\Local\Microsoft\Windows\Temporary Internet Files\Content.IE5\639QXULE\MC900441498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20193" y="2047875"/>
            <a:ext cx="3503613" cy="350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949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2141"/>
            <a:ext cx="8229600" cy="709574"/>
          </a:xfrm>
        </p:spPr>
        <p:txBody>
          <a:bodyPr/>
          <a:lstStyle/>
          <a:p>
            <a:r>
              <a:rPr lang="en-US" dirty="0" smtClean="0"/>
              <a:t>Resources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782725"/>
            <a:ext cx="8668512" cy="5135272"/>
          </a:xfrm>
        </p:spPr>
        <p:txBody>
          <a:bodyPr>
            <a:normAutofit/>
          </a:bodyPr>
          <a:lstStyle/>
          <a:p>
            <a:r>
              <a:rPr lang="en-US" dirty="0" smtClean="0"/>
              <a:t>The Strategic Student Veteran by </a:t>
            </a:r>
            <a:r>
              <a:rPr lang="en-US" dirty="0"/>
              <a:t>David Cass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www.amazon.com/s/ref=nb_sb_noss?url=search-alias%3Daps&amp;field-keywords=strategic+student+veteran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UVIZE program virtual </a:t>
            </a:r>
            <a:r>
              <a:rPr lang="en-US" dirty="0"/>
              <a:t>veteran center 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://www.uvize.com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VET NET ALLY 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web.csulb.edu/divisions/students/veterans_university/awareness.html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veteran friendly </a:t>
            </a:r>
            <a:r>
              <a:rPr lang="en-US" dirty="0"/>
              <a:t>toolkit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vetfriendlytoolkit.acenet.edu/Pages/default.aspx</a:t>
            </a:r>
            <a:r>
              <a:rPr lang="en-US" dirty="0" smtClean="0"/>
              <a:t> </a:t>
            </a:r>
          </a:p>
          <a:p>
            <a:r>
              <a:rPr lang="en-US" dirty="0"/>
              <a:t>SCO Handbook </a:t>
            </a: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www.benefits.va.gov/GIBILL/docs/job_aids/SCO_Handbook.pdf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The VA </a:t>
            </a:r>
            <a:r>
              <a:rPr lang="en-US" dirty="0" smtClean="0"/>
              <a:t>Website</a:t>
            </a:r>
          </a:p>
          <a:p>
            <a:r>
              <a:rPr lang="en-US" dirty="0" smtClean="0"/>
              <a:t> </a:t>
            </a:r>
            <a:r>
              <a:rPr lang="en-US" dirty="0">
                <a:hlinkClick r:id="rId7"/>
              </a:rPr>
              <a:t>http://www.benefits.va.gov/gibill</a:t>
            </a:r>
            <a:r>
              <a:rPr lang="en-US" dirty="0" smtClean="0">
                <a:hlinkClick r:id="rId7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SCO Hotline for SCO ONLY 1-855-225-1159 Do not give to students</a:t>
            </a:r>
          </a:p>
          <a:p>
            <a:r>
              <a:rPr lang="en-US" dirty="0" smtClean="0"/>
              <a:t>Veteran Success Jam</a:t>
            </a:r>
          </a:p>
          <a:p>
            <a:r>
              <a:rPr lang="en-US" dirty="0" smtClean="0">
                <a:hlinkClick r:id="rId8"/>
              </a:rPr>
              <a:t>http</a:t>
            </a:r>
            <a:r>
              <a:rPr lang="en-US" dirty="0">
                <a:hlinkClick r:id="rId8"/>
              </a:rPr>
              <a:t>://</a:t>
            </a:r>
            <a:r>
              <a:rPr lang="en-US" dirty="0" smtClean="0">
                <a:hlinkClick r:id="rId8"/>
              </a:rPr>
              <a:t>www.acenet.edu/news-room/Pages/Veterans-Jam-2010.aspx</a:t>
            </a:r>
            <a:r>
              <a:rPr lang="en-US" dirty="0" smtClean="0"/>
              <a:t> </a:t>
            </a:r>
          </a:p>
          <a:p>
            <a:r>
              <a:rPr lang="en-US" dirty="0" smtClean="0"/>
              <a:t>Military Collaborative </a:t>
            </a:r>
          </a:p>
          <a:p>
            <a:r>
              <a:rPr lang="en-US" dirty="0">
                <a:hlinkClick r:id="rId9"/>
              </a:rPr>
              <a:t>http://www.military411.org</a:t>
            </a:r>
            <a:r>
              <a:rPr lang="en-US" dirty="0" smtClean="0">
                <a:hlinkClick r:id="rId9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Student Veterans of America </a:t>
            </a:r>
          </a:p>
          <a:p>
            <a:r>
              <a:rPr lang="en-US" dirty="0">
                <a:hlinkClick r:id="rId10"/>
              </a:rPr>
              <a:t>http://www.studentveterans.org</a:t>
            </a:r>
            <a:r>
              <a:rPr lang="en-US" dirty="0" smtClean="0">
                <a:hlinkClick r:id="rId10"/>
              </a:rPr>
              <a:t>/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 flipV="1">
            <a:off x="457200" y="1199697"/>
            <a:ext cx="8229600" cy="10999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973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Todays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veteran and how does the GI Bill work? </a:t>
            </a:r>
          </a:p>
          <a:p>
            <a:r>
              <a:rPr lang="en-US" dirty="0" smtClean="0"/>
              <a:t>About Cal Lutheran</a:t>
            </a:r>
          </a:p>
          <a:p>
            <a:r>
              <a:rPr lang="en-US" dirty="0" smtClean="0"/>
              <a:t>A little bit about me</a:t>
            </a:r>
          </a:p>
          <a:p>
            <a:r>
              <a:rPr lang="en-US" dirty="0" smtClean="0"/>
              <a:t>How the program started</a:t>
            </a:r>
          </a:p>
          <a:p>
            <a:r>
              <a:rPr lang="en-US" dirty="0" smtClean="0"/>
              <a:t>Processes </a:t>
            </a:r>
          </a:p>
          <a:p>
            <a:r>
              <a:rPr lang="en-US" dirty="0" smtClean="0"/>
              <a:t>End results </a:t>
            </a:r>
          </a:p>
          <a:p>
            <a:r>
              <a:rPr lang="en-US" dirty="0" smtClean="0"/>
              <a:t>Resources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6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1757"/>
            <a:ext cx="8229600" cy="1572768"/>
          </a:xfrm>
        </p:spPr>
        <p:txBody>
          <a:bodyPr/>
          <a:lstStyle/>
          <a:p>
            <a:r>
              <a:rPr lang="en-US" sz="2400" dirty="0" smtClean="0"/>
              <a:t>Veteran </a:t>
            </a:r>
            <a:br>
              <a:rPr lang="en-US" sz="2400" dirty="0" smtClean="0"/>
            </a:br>
            <a:r>
              <a:rPr lang="en-US" sz="1600" dirty="0" smtClean="0"/>
              <a:t>[</a:t>
            </a:r>
            <a:r>
              <a:rPr lang="en-US" sz="1600" dirty="0"/>
              <a:t>vet-</a:t>
            </a:r>
            <a:r>
              <a:rPr lang="en-US" sz="1600" dirty="0" err="1"/>
              <a:t>er</a:t>
            </a:r>
            <a:r>
              <a:rPr lang="en-US" sz="1600" dirty="0"/>
              <a:t>-uh n, </a:t>
            </a:r>
            <a:r>
              <a:rPr lang="en-US" sz="1600" dirty="0" err="1" smtClean="0"/>
              <a:t>ve-truh</a:t>
            </a:r>
            <a:r>
              <a:rPr lang="en-US" sz="1600" dirty="0" smtClean="0"/>
              <a:t> n] 								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5552237"/>
            <a:ext cx="8229600" cy="12435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3065069"/>
            <a:ext cx="8229600" cy="2487167"/>
          </a:xfrm>
        </p:spPr>
        <p:txBody>
          <a:bodyPr/>
          <a:lstStyle/>
          <a:p>
            <a:r>
              <a:rPr lang="en-US" sz="1400" b="0" i="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a person who has had long service or experience in an occupation, office, or the like: a veteran of the police force; a veteran of many sports competitions.</a:t>
            </a:r>
          </a:p>
          <a:p>
            <a:r>
              <a:rPr lang="en-US" sz="1400" b="0" i="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a person who has served in a military force, especially one who has fought in a war: a Vietnam veteran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854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GI Bill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2650"/>
            <a:ext cx="7370064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960475"/>
            <a:ext cx="8229600" cy="2296972"/>
          </a:xfrm>
        </p:spPr>
        <p:txBody>
          <a:bodyPr/>
          <a:lstStyle/>
          <a:p>
            <a:r>
              <a:rPr lang="en-US" b="0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Started </a:t>
            </a:r>
            <a:r>
              <a:rPr lang="en-US" b="0" i="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the Servicemen’s Readjustment Act of 1944</a:t>
            </a:r>
          </a:p>
          <a:p>
            <a:r>
              <a:rPr lang="en-US" b="0" i="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Changed several times through out the years and expanded to include Voc-Rehab and benefits for dependents and spouses. </a:t>
            </a:r>
          </a:p>
          <a:p>
            <a:r>
              <a:rPr lang="en-US" b="0" i="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Bonus Act, Montgomery GI Bill, Post 9/11 </a:t>
            </a:r>
          </a:p>
          <a:p>
            <a:endParaRPr lang="en-US" b="0" i="0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88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5299"/>
            <a:ext cx="8229600" cy="3386938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Chapter 30 – Montgomery GI Bill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Chapter 31 – Vocational Rehab </a:t>
            </a: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Chapter 33 - Post 9/11 GI Bill  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Chapter 35 – Dependents Education Assistance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1606- GI Bill Selected Reserve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1607 – Reservist Education Assistance Program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Yellow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Ribbon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Program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Marine Gunnery Sergeant John David Fry Scholarship (Fry Scholarship)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68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California Lutheran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38298"/>
            <a:ext cx="8229600" cy="2713939"/>
          </a:xfrm>
        </p:spPr>
        <p:txBody>
          <a:bodyPr/>
          <a:lstStyle/>
          <a:p>
            <a:r>
              <a:rPr lang="en-US" dirty="0" smtClean="0">
                <a:solidFill>
                  <a:srgbClr val="666666"/>
                </a:solidFill>
              </a:rPr>
              <a:t>Est. in 1959</a:t>
            </a:r>
          </a:p>
          <a:p>
            <a:r>
              <a:rPr lang="en-US" dirty="0" smtClean="0">
                <a:solidFill>
                  <a:srgbClr val="666666"/>
                </a:solidFill>
              </a:rPr>
              <a:t>Private non profit liberal arts university</a:t>
            </a:r>
          </a:p>
          <a:p>
            <a:r>
              <a:rPr lang="en-US" dirty="0" smtClean="0">
                <a:solidFill>
                  <a:srgbClr val="666666"/>
                </a:solidFill>
              </a:rPr>
              <a:t>2,808 Undergraduate students </a:t>
            </a:r>
          </a:p>
          <a:p>
            <a:r>
              <a:rPr lang="en-US" dirty="0" smtClean="0">
                <a:solidFill>
                  <a:srgbClr val="666666"/>
                </a:solidFill>
              </a:rPr>
              <a:t>1,352 Graduate students  </a:t>
            </a:r>
          </a:p>
          <a:p>
            <a:r>
              <a:rPr lang="en-US" dirty="0" smtClean="0">
                <a:solidFill>
                  <a:srgbClr val="666666"/>
                </a:solidFill>
              </a:rPr>
              <a:t>Served 110 GI Bill students this year - 89 currently attending</a:t>
            </a:r>
          </a:p>
          <a:p>
            <a:r>
              <a:rPr lang="en-US" dirty="0" smtClean="0">
                <a:solidFill>
                  <a:srgbClr val="666666"/>
                </a:solidFill>
              </a:rPr>
              <a:t>56 </a:t>
            </a:r>
            <a:r>
              <a:rPr lang="en-US" dirty="0">
                <a:solidFill>
                  <a:srgbClr val="666666"/>
                </a:solidFill>
              </a:rPr>
              <a:t>Veterans</a:t>
            </a:r>
            <a:r>
              <a:rPr lang="en-US" dirty="0" smtClean="0">
                <a:solidFill>
                  <a:srgbClr val="666666"/>
                </a:solidFill>
              </a:rPr>
              <a:t>, 21</a:t>
            </a:r>
            <a:r>
              <a:rPr lang="en-US" dirty="0">
                <a:solidFill>
                  <a:srgbClr val="666666"/>
                </a:solidFill>
              </a:rPr>
              <a:t> </a:t>
            </a:r>
            <a:r>
              <a:rPr lang="en-US" dirty="0" smtClean="0">
                <a:solidFill>
                  <a:srgbClr val="666666"/>
                </a:solidFill>
              </a:rPr>
              <a:t>Dependents, </a:t>
            </a:r>
            <a:r>
              <a:rPr lang="en-US" dirty="0">
                <a:solidFill>
                  <a:srgbClr val="666666"/>
                </a:solidFill>
              </a:rPr>
              <a:t>5 Spouses, 7 Active </a:t>
            </a:r>
            <a:r>
              <a:rPr lang="en-US" dirty="0" smtClean="0">
                <a:solidFill>
                  <a:srgbClr val="666666"/>
                </a:solidFill>
              </a:rPr>
              <a:t>Duty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The mission of California Lutheran University is to educate leaders for a global society who are strong in character and judgment, confident in their identity and vocation, and committed to service and justice.  </a:t>
            </a:r>
          </a:p>
        </p:txBody>
      </p:sp>
    </p:spTree>
    <p:extLst>
      <p:ext uri="{BB962C8B-B14F-4D97-AF65-F5344CB8AC3E}">
        <p14:creationId xmlns:p14="http://schemas.microsoft.com/office/powerpoint/2010/main" val="400819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013" y="1901907"/>
            <a:ext cx="4687577" cy="31356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513"/>
            <a:ext cx="8229600" cy="1268874"/>
          </a:xfrm>
        </p:spPr>
        <p:txBody>
          <a:bodyPr/>
          <a:lstStyle/>
          <a:p>
            <a:pPr algn="ctr"/>
            <a:r>
              <a:rPr lang="en-US" dirty="0" smtClean="0"/>
              <a:t>Jenn Zimmerman</a:t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05"/>
            <a:ext cx="8229600" cy="3503981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Navy veteran</a:t>
            </a:r>
          </a:p>
          <a:p>
            <a:r>
              <a:rPr lang="en-US" dirty="0" smtClean="0"/>
              <a:t>Transfer student </a:t>
            </a:r>
          </a:p>
          <a:p>
            <a:r>
              <a:rPr lang="en-US" dirty="0" smtClean="0"/>
              <a:t>Graduated in 2012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719205"/>
            <a:ext cx="8229600" cy="658101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84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513"/>
            <a:ext cx="8229600" cy="1400548"/>
          </a:xfrm>
        </p:spPr>
        <p:txBody>
          <a:bodyPr/>
          <a:lstStyle/>
          <a:p>
            <a:pPr algn="ctr"/>
            <a:r>
              <a:rPr lang="en-US" dirty="0" smtClean="0"/>
              <a:t>Where we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8606"/>
            <a:ext cx="8229600" cy="3913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</a:p>
          <a:p>
            <a:endParaRPr lang="en-US" dirty="0" smtClean="0"/>
          </a:p>
          <a:p>
            <a:r>
              <a:rPr lang="en-US" dirty="0" smtClean="0"/>
              <a:t>Program </a:t>
            </a:r>
            <a:r>
              <a:rPr lang="en-US" dirty="0"/>
              <a:t>administered by </a:t>
            </a:r>
            <a:r>
              <a:rPr lang="en-US" dirty="0" smtClean="0"/>
              <a:t>Registrars Office</a:t>
            </a:r>
            <a:endParaRPr lang="en-US" dirty="0"/>
          </a:p>
          <a:p>
            <a:r>
              <a:rPr lang="en-US" dirty="0" smtClean="0"/>
              <a:t>Recurring </a:t>
            </a:r>
            <a:r>
              <a:rPr lang="en-US" dirty="0"/>
              <a:t>Issues </a:t>
            </a:r>
          </a:p>
          <a:p>
            <a:r>
              <a:rPr lang="en-US" dirty="0" smtClean="0"/>
              <a:t>Incorrect </a:t>
            </a:r>
            <a:r>
              <a:rPr lang="en-US" dirty="0"/>
              <a:t>or missing VA-Certification</a:t>
            </a:r>
          </a:p>
          <a:p>
            <a:r>
              <a:rPr lang="en-US" dirty="0" smtClean="0"/>
              <a:t>High </a:t>
            </a:r>
            <a:r>
              <a:rPr lang="en-US" dirty="0"/>
              <a:t>Number of debt letters to CLU</a:t>
            </a:r>
          </a:p>
          <a:p>
            <a:r>
              <a:rPr lang="en-US" dirty="0" smtClean="0"/>
              <a:t>Processing </a:t>
            </a:r>
            <a:r>
              <a:rPr lang="en-US" dirty="0"/>
              <a:t>by multiple staff members by alphabet</a:t>
            </a:r>
          </a:p>
          <a:p>
            <a:r>
              <a:rPr lang="en-US" dirty="0" smtClean="0"/>
              <a:t>Inconsistent </a:t>
            </a:r>
            <a:r>
              <a:rPr lang="en-US" dirty="0"/>
              <a:t>processing, different interpretation of how to process</a:t>
            </a:r>
          </a:p>
          <a:p>
            <a:r>
              <a:rPr lang="en-US" dirty="0" smtClean="0"/>
              <a:t>Frustrations &amp; poor customer service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29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 Lutheran VA Program is born!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ever Veterans Club</a:t>
            </a:r>
          </a:p>
          <a:p>
            <a:r>
              <a:rPr lang="en-US" dirty="0" smtClean="0"/>
              <a:t>Student lead organization - SVA</a:t>
            </a:r>
          </a:p>
          <a:p>
            <a:r>
              <a:rPr lang="en-US" dirty="0" smtClean="0"/>
              <a:t>Top down leadership support and recognition</a:t>
            </a:r>
          </a:p>
          <a:p>
            <a:r>
              <a:rPr lang="en-US" dirty="0" smtClean="0"/>
              <a:t>Internship to discover best practices for student veterans</a:t>
            </a:r>
          </a:p>
          <a:p>
            <a:r>
              <a:rPr lang="en-US" dirty="0" smtClean="0"/>
              <a:t>Changing the campus climate for veterans</a:t>
            </a:r>
          </a:p>
          <a:p>
            <a:r>
              <a:rPr lang="en-US" dirty="0" smtClean="0"/>
              <a:t>Educating students and staff about unique needs </a:t>
            </a:r>
          </a:p>
          <a:p>
            <a:r>
              <a:rPr lang="en-US" dirty="0" smtClean="0"/>
              <a:t>Establishing new policy and processes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02910"/>
      </p:ext>
    </p:extLst>
  </p:cSld>
  <p:clrMapOvr>
    <a:masterClrMapping/>
  </p:clrMapOvr>
</p:sld>
</file>

<file path=ppt/theme/theme1.xml><?xml version="1.0" encoding="utf-8"?>
<a:theme xmlns:a="http://schemas.openxmlformats.org/drawingml/2006/main" name="CLU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>
        <a:noAutofit/>
      </a:bodyPr>
      <a:lstStyle>
        <a:defPPr>
          <a:defRPr sz="2000" b="1" i="1" dirty="0" smtClean="0">
            <a:solidFill>
              <a:srgbClr val="6A4C92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CLU-PowerPoint-Template</Template>
  <TotalTime>1776</TotalTime>
  <Words>559</Words>
  <Application>Microsoft Office PowerPoint</Application>
  <PresentationFormat>On-screen Show (4:3)</PresentationFormat>
  <Paragraphs>133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CLU-PowerPoint-Template</vt:lpstr>
      <vt:lpstr>VA Programing</vt:lpstr>
      <vt:lpstr>Todays Agenda </vt:lpstr>
      <vt:lpstr>Veteran  [vet-er-uh n, ve-truh n]         </vt:lpstr>
      <vt:lpstr>GI Bill 101</vt:lpstr>
      <vt:lpstr>Chapters </vt:lpstr>
      <vt:lpstr>California Lutheran University</vt:lpstr>
      <vt:lpstr>Jenn Zimmerman  </vt:lpstr>
      <vt:lpstr>Where we started</vt:lpstr>
      <vt:lpstr>Cal Lutheran VA Program is born! </vt:lpstr>
      <vt:lpstr>Laying the groundwork</vt:lpstr>
      <vt:lpstr>Certification Process </vt:lpstr>
      <vt:lpstr>Payment Processing </vt:lpstr>
      <vt:lpstr>Snapshot of today</vt:lpstr>
      <vt:lpstr>The Future Holds…</vt:lpstr>
      <vt:lpstr>End Results   </vt:lpstr>
      <vt:lpstr>Questions </vt:lpstr>
      <vt:lpstr>Resources  </vt:lpstr>
    </vt:vector>
  </TitlesOfParts>
  <Company>California Lutheran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 – Chapter 33</dc:title>
  <dc:creator>Jenn Zimmerman</dc:creator>
  <cp:lastModifiedBy>sjwoods</cp:lastModifiedBy>
  <cp:revision>42</cp:revision>
  <dcterms:created xsi:type="dcterms:W3CDTF">2015-04-20T20:24:14Z</dcterms:created>
  <dcterms:modified xsi:type="dcterms:W3CDTF">2015-05-11T20:51:26Z</dcterms:modified>
</cp:coreProperties>
</file>